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96" r:id="rId2"/>
  </p:sldMasterIdLst>
  <p:sldIdLst>
    <p:sldId id="278" r:id="rId3"/>
    <p:sldId id="273" r:id="rId4"/>
    <p:sldId id="277" r:id="rId5"/>
    <p:sldId id="257" r:id="rId6"/>
    <p:sldId id="258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C246DA2D-AD89-4A75-897F-13196DF8342D}" type="datetimeFigureOut">
              <a:rPr lang="en-GB" smtClean="0"/>
              <a:t>23/07/2019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502BEA53-50CD-4E89-ABB9-A6CACFEC8D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0525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DA2D-AD89-4A75-897F-13196DF8342D}" type="datetimeFigureOut">
              <a:rPr lang="en-GB" smtClean="0"/>
              <a:t>23/07/2019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BEA53-50CD-4E89-ABB9-A6CACFEC8D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12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DA2D-AD89-4A75-897F-13196DF8342D}" type="datetimeFigureOut">
              <a:rPr lang="en-GB" smtClean="0"/>
              <a:t>23/07/2019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BEA53-50CD-4E89-ABB9-A6CACFEC8D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4465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DA2D-AD89-4A75-897F-13196DF8342D}" type="datetimeFigureOut">
              <a:rPr lang="en-GB" smtClean="0"/>
              <a:t>23/07/2019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BEA53-50CD-4E89-ABB9-A6CACFEC8D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188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DA2D-AD89-4A75-897F-13196DF8342D}" type="datetimeFigureOut">
              <a:rPr lang="en-GB" smtClean="0"/>
              <a:t>23/07/2019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BEA53-50CD-4E89-ABB9-A6CACFEC8D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3432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DA2D-AD89-4A75-897F-13196DF8342D}" type="datetimeFigureOut">
              <a:rPr lang="en-GB" smtClean="0"/>
              <a:t>23/07/2019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BEA53-50CD-4E89-ABB9-A6CACFEC8D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71522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DA2D-AD89-4A75-897F-13196DF8342D}" type="datetimeFigureOut">
              <a:rPr lang="en-GB" smtClean="0"/>
              <a:t>23/07/2019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BEA53-50CD-4E89-ABB9-A6CACFEC8D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8187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C246DA2D-AD89-4A75-897F-13196DF8342D}" type="datetimeFigureOut">
              <a:rPr lang="en-GB" smtClean="0"/>
              <a:t>23/07/2019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BEA53-50CD-4E89-ABB9-A6CACFEC8D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7798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246DA2D-AD89-4A75-897F-13196DF8342D}" type="datetimeFigureOut">
              <a:rPr lang="en-GB" smtClean="0"/>
              <a:t>23/07/2019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BEA53-50CD-4E89-ABB9-A6CACFEC8D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75905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DA2D-AD89-4A75-897F-13196DF8342D}" type="datetimeFigureOut">
              <a:rPr lang="en-GB" smtClean="0"/>
              <a:t>23/07/2019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BEA53-50CD-4E89-ABB9-A6CACFEC8D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7565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DA2D-AD89-4A75-897F-13196DF8342D}" type="datetimeFigureOut">
              <a:rPr lang="en-GB" smtClean="0"/>
              <a:t>23/07/2019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BEA53-50CD-4E89-ABB9-A6CACFEC8D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9557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DA2D-AD89-4A75-897F-13196DF8342D}" type="datetimeFigureOut">
              <a:rPr lang="en-GB" smtClean="0"/>
              <a:t>23/07/2019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BEA53-50CD-4E89-ABB9-A6CACFEC8D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18788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DA2D-AD89-4A75-897F-13196DF8342D}" type="datetimeFigureOut">
              <a:rPr lang="en-GB" smtClean="0"/>
              <a:t>23/07/2019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BEA53-50CD-4E89-ABB9-A6CACFEC8D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3868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DA2D-AD89-4A75-897F-13196DF8342D}" type="datetimeFigureOut">
              <a:rPr lang="en-GB" smtClean="0"/>
              <a:t>23/07/2019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BEA53-50CD-4E89-ABB9-A6CACFEC8D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35741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DA2D-AD89-4A75-897F-13196DF8342D}" type="datetimeFigureOut">
              <a:rPr lang="en-GB" smtClean="0"/>
              <a:t>23/07/2019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BEA53-50CD-4E89-ABB9-A6CACFEC8D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97651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DA2D-AD89-4A75-897F-13196DF8342D}" type="datetimeFigureOut">
              <a:rPr lang="en-GB" smtClean="0"/>
              <a:t>23/07/2019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BEA53-50CD-4E89-ABB9-A6CACFEC8D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7244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DA2D-AD89-4A75-897F-13196DF8342D}" type="datetimeFigureOut">
              <a:rPr lang="en-GB" smtClean="0"/>
              <a:t>23/07/2019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BEA53-50CD-4E89-ABB9-A6CACFEC8D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5783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DA2D-AD89-4A75-897F-13196DF8342D}" type="datetimeFigureOut">
              <a:rPr lang="en-GB" smtClean="0"/>
              <a:t>23/07/2019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BEA53-50CD-4E89-ABB9-A6CACFEC8D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16725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DA2D-AD89-4A75-897F-13196DF8342D}" type="datetimeFigureOut">
              <a:rPr lang="en-GB" smtClean="0"/>
              <a:t>23/07/2019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BEA53-50CD-4E89-ABB9-A6CACFEC8D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2451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DA2D-AD89-4A75-897F-13196DF8342D}" type="datetimeFigureOut">
              <a:rPr lang="en-GB" smtClean="0"/>
              <a:t>23/07/2019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BEA53-50CD-4E89-ABB9-A6CACFEC8D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9706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DA2D-AD89-4A75-897F-13196DF8342D}" type="datetimeFigureOut">
              <a:rPr lang="en-GB" smtClean="0"/>
              <a:t>23/07/2019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BEA53-50CD-4E89-ABB9-A6CACFEC8D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593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DA2D-AD89-4A75-897F-13196DF8342D}" type="datetimeFigureOut">
              <a:rPr lang="en-GB" smtClean="0"/>
              <a:t>23/07/2019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BEA53-50CD-4E89-ABB9-A6CACFEC8D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6570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DA2D-AD89-4A75-897F-13196DF8342D}" type="datetimeFigureOut">
              <a:rPr lang="en-GB" smtClean="0"/>
              <a:t>23/07/2019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BEA53-50CD-4E89-ABB9-A6CACFEC8D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234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DA2D-AD89-4A75-897F-13196DF8342D}" type="datetimeFigureOut">
              <a:rPr lang="en-GB" smtClean="0"/>
              <a:t>23/07/2019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BEA53-50CD-4E89-ABB9-A6CACFEC8D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622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DA2D-AD89-4A75-897F-13196DF8342D}" type="datetimeFigureOut">
              <a:rPr lang="en-GB" smtClean="0"/>
              <a:t>23/07/2019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BEA53-50CD-4E89-ABB9-A6CACFEC8D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9685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DA2D-AD89-4A75-897F-13196DF8342D}" type="datetimeFigureOut">
              <a:rPr lang="en-GB" smtClean="0"/>
              <a:t>23/07/2019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BEA53-50CD-4E89-ABB9-A6CACFEC8D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066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DA2D-AD89-4A75-897F-13196DF8342D}" type="datetimeFigureOut">
              <a:rPr lang="en-GB" smtClean="0"/>
              <a:t>23/07/2019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BEA53-50CD-4E89-ABB9-A6CACFEC8D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525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DA2D-AD89-4A75-897F-13196DF8342D}" type="datetimeFigureOut">
              <a:rPr lang="en-GB" smtClean="0"/>
              <a:t>23/07/2019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BEA53-50CD-4E89-ABB9-A6CACFEC8D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5761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C246DA2D-AD89-4A75-897F-13196DF8342D}" type="datetimeFigureOut">
              <a:rPr lang="en-GB" smtClean="0"/>
              <a:t>23/07/2019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502BEA53-50CD-4E89-ABB9-A6CACFEC8D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206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6DA2D-AD89-4A75-897F-13196DF8342D}" type="datetimeFigureOut">
              <a:rPr lang="en-GB" smtClean="0"/>
              <a:t>23/07/2019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BEA53-50CD-4E89-ABB9-A6CACFEC8D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9399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lh6.googleusercontent.com/-utYtNq_8dj8/TWy9BZa4bgI/AAAAAAAABMk/a-Xx4LMnjEI/s1600/Picture1.png" TargetMode="Externa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lh6.googleusercontent.com/-utYtNq_8dj8/TWy9BZa4bgI/AAAAAAAABMk/a-Xx4LMnjEI/s1600/Picture1.png" TargetMode="Externa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62104" y="1023346"/>
            <a:ext cx="7812339" cy="2550877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Test 6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>
                <a:latin typeface="Comic Sans MS" panose="030F0702030302020204" pitchFamily="66" charset="0"/>
              </a:rPr>
              <a:t>Revision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403772" y="3900939"/>
            <a:ext cx="5917679" cy="861420"/>
          </a:xfrm>
        </p:spPr>
        <p:txBody>
          <a:bodyPr>
            <a:normAutofit fontScale="92500"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Year </a:t>
            </a:r>
            <a:r>
              <a:rPr lang="en-GB" sz="4000" dirty="0">
                <a:latin typeface="Comic Sans MS" panose="030F0702030302020204" pitchFamily="66" charset="0"/>
              </a:rPr>
              <a:t>10 </a:t>
            </a:r>
            <a:r>
              <a:rPr lang="en-GB" sz="4000" dirty="0" smtClean="0">
                <a:latin typeface="Comic Sans MS" panose="030F0702030302020204" pitchFamily="66" charset="0"/>
              </a:rPr>
              <a:t>Foundation</a:t>
            </a:r>
            <a:endParaRPr lang="en-GB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7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65271487"/>
                  </p:ext>
                </p:extLst>
              </p:nvPr>
            </p:nvGraphicFramePr>
            <p:xfrm>
              <a:off x="1524001" y="1"/>
              <a:ext cx="9144001" cy="691893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5">
                      <a:extLst>
                        <a:ext uri="{9D8B030D-6E8A-4147-A177-3AD203B41FA5}">
                          <a16:colId xmlns=""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=""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=""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="" xmlns:a16="http://schemas.microsoft.com/office/drawing/2014/main" val="4141231608"/>
                        </a:ext>
                      </a:extLst>
                    </a:gridCol>
                  </a:tblGrid>
                  <a:tr h="240787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21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Simplify</a:t>
                          </a:r>
                        </a:p>
                        <a:p>
                          <a:pPr algn="ctr"/>
                          <a:endParaRPr lang="en-GB" sz="1800" b="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8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8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GB" sz="18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4 </m:t>
                                    </m:r>
                                  </m:sup>
                                </m:sSup>
                                <m:r>
                                  <a:rPr lang="en-GB" sz="1800" b="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GB" sz="18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8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GB" sz="18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800" b="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endParaRPr lang="en-GB" sz="1800" b="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8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8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GB" sz="18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8 </m:t>
                                    </m:r>
                                  </m:sup>
                                </m:sSup>
                                <m:r>
                                  <a:rPr lang="en-GB" sz="1800" b="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÷</m:t>
                                </m:r>
                                <m:sSup>
                                  <m:sSupPr>
                                    <m:ctrlPr>
                                      <a:rPr lang="en-GB" sz="18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8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GB" sz="18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800" b="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endParaRPr lang="en-GB" sz="1800" b="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8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8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GB" sz="18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−3 </m:t>
                                    </m:r>
                                  </m:sup>
                                </m:sSup>
                                <m:r>
                                  <a:rPr lang="en-GB" sz="1800" b="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GB" sz="18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8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GB" sz="18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7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800" b="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endParaRPr lang="en-GB" sz="18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Simplify</a:t>
                          </a:r>
                        </a:p>
                        <a:p>
                          <a:pPr algn="ctr"/>
                          <a:endParaRPr lang="en-GB" sz="1800" b="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r>
                            <a:rPr lang="en-GB" sz="18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2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8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GB" sz="18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GB" sz="18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−2</m:t>
                                  </m:r>
                                  <m:r>
                                    <a:rPr lang="en-GB" sz="18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 </m:t>
                                  </m:r>
                                </m:sup>
                              </m:sSup>
                              <m:r>
                                <a:rPr lang="en-GB" sz="18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𝑋</m:t>
                              </m:r>
                              <m:r>
                                <a:rPr lang="en-GB" sz="18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3</m:t>
                              </m:r>
                              <m:sSup>
                                <m:sSupPr>
                                  <m:ctrlPr>
                                    <a:rPr lang="en-GB" sz="18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GB" sz="18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GB" sz="18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4</m:t>
                                  </m:r>
                                </m:sup>
                              </m:sSup>
                            </m:oMath>
                          </a14:m>
                          <a:endParaRPr lang="en-GB" sz="1800" b="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endParaRPr lang="en-GB" sz="1800" b="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r>
                            <a:rPr lang="en-GB" sz="18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15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8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GB" sz="18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GB" sz="18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7</m:t>
                                  </m:r>
                                  <m:r>
                                    <a:rPr lang="en-GB" sz="18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 </m:t>
                                  </m:r>
                                </m:sup>
                              </m:sSup>
                              <m:r>
                                <a:rPr lang="en-GB" sz="18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÷</m:t>
                              </m:r>
                              <m:r>
                                <a:rPr lang="en-GB" sz="18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GB" sz="18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GB" sz="18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GB" sz="18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endParaRPr lang="en-GB" sz="1800" b="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endParaRPr lang="en-GB" sz="1800" b="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8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8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7</m:t>
                                    </m:r>
                                    <m:r>
                                      <a:rPr lang="en-GB" sz="18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GB" sz="18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−3 </m:t>
                                    </m:r>
                                  </m:sup>
                                </m:sSup>
                                <m:r>
                                  <a:rPr lang="en-GB" sz="1800" b="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GB" sz="18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8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8</m:t>
                                    </m:r>
                                    <m:r>
                                      <a:rPr lang="en-GB" sz="18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GB" sz="18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−5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800" b="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endParaRPr lang="en-GB" sz="18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Expand</a:t>
                          </a:r>
                        </a:p>
                        <a:p>
                          <a:endParaRPr lang="en-GB" sz="18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5x(2x + 7)</a:t>
                          </a:r>
                        </a:p>
                        <a:p>
                          <a:pPr algn="ctr"/>
                          <a:endParaRPr lang="en-GB" sz="18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8y(4 – 3y)</a:t>
                          </a:r>
                        </a:p>
                        <a:p>
                          <a:pPr algn="ctr"/>
                          <a:endParaRPr lang="en-GB" sz="18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7e(2e + 5 – 2f)</a:t>
                          </a:r>
                        </a:p>
                        <a:p>
                          <a:pPr algn="ctr"/>
                          <a:endParaRPr lang="en-GB" sz="18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642647800"/>
                      </a:ext>
                    </a:extLst>
                  </a:tr>
                  <a:tr h="22250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21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0" dirty="0" smtClean="0">
                              <a:solidFill>
                                <a:srgbClr val="7030A0"/>
                              </a:solidFill>
                              <a:latin typeface="Comic Sans MS" panose="030F0702030302020204" pitchFamily="66" charset="0"/>
                            </a:rPr>
                            <a:t>Remove brackets and simplify</a:t>
                          </a:r>
                        </a:p>
                        <a:p>
                          <a:pPr algn="ctr"/>
                          <a:endParaRPr lang="en-GB" sz="18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18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GB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+3</m:t>
                                  </m:r>
                                </m:e>
                              </m:d>
                              <m:r>
                                <a:rPr lang="en-GB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+5(</m:t>
                              </m:r>
                              <m:r>
                                <a:rPr lang="en-GB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+ 4)</m:t>
                              </m:r>
                            </m:oMath>
                          </a14:m>
                          <a:endParaRPr lang="en-GB" sz="18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7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GB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+5</m:t>
                                  </m:r>
                                </m:e>
                              </m:d>
                              <m:r>
                                <a:rPr lang="en-GB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+2(</m:t>
                              </m:r>
                              <m:r>
                                <a:rPr lang="en-GB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</m:oMath>
                          </a14:m>
                          <a:endParaRPr lang="en-GB" sz="18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i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5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GB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−4</m:t>
                                  </m:r>
                                </m:e>
                              </m:d>
                              <m:r>
                                <a:rPr lang="en-GB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−6(</m:t>
                              </m:r>
                              <m:r>
                                <a:rPr lang="en-GB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−2)</m:t>
                              </m:r>
                            </m:oMath>
                          </a14:m>
                          <a:endParaRPr lang="en-GB" sz="18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0" dirty="0" smtClean="0">
                              <a:solidFill>
                                <a:srgbClr val="7030A0"/>
                              </a:solidFill>
                              <a:latin typeface="Comic Sans MS" panose="030F0702030302020204" pitchFamily="66" charset="0"/>
                            </a:rPr>
                            <a:t>Factorise</a:t>
                          </a:r>
                        </a:p>
                        <a:p>
                          <a:pPr algn="ctr"/>
                          <a:endParaRPr lang="en-GB" sz="18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GB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+15</m:t>
                                </m:r>
                              </m:oMath>
                            </m:oMathPara>
                          </a14:m>
                          <a:endParaRPr lang="en-GB" sz="18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  <m:r>
                                  <a:rPr lang="en-GB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²</m:t>
                                </m:r>
                                <m:r>
                                  <a:rPr lang="en-GB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18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18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oMath>
                            </m:oMathPara>
                          </a14:m>
                          <a:endParaRPr lang="en-GB" sz="18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  <m:sSup>
                                  <m:sSupPr>
                                    <m:ctrlP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+18</m:t>
                                </m:r>
                                <m:r>
                                  <a:rPr lang="en-GB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18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  <m:r>
                                  <a:rPr lang="en-GB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sSup>
                                  <m:sSupPr>
                                    <m:ctrlP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+15</m:t>
                                </m:r>
                                <m:sSup>
                                  <m:sSupPr>
                                    <m:ctrlP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GB" sz="18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0" dirty="0" smtClean="0">
                              <a:solidFill>
                                <a:srgbClr val="7030A0"/>
                              </a:solidFill>
                              <a:latin typeface="Comic Sans MS" panose="030F0702030302020204" pitchFamily="66" charset="0"/>
                            </a:rPr>
                            <a:t>Remove brackets and simplify</a:t>
                          </a:r>
                        </a:p>
                        <a:p>
                          <a:pPr algn="ctr"/>
                          <a:endParaRPr lang="en-GB" sz="18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+3)(</m:t>
                                </m:r>
                                <m:r>
                                  <a:rPr lang="en-GB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+5</m:t>
                                </m:r>
                                <m:r>
                                  <a:rPr lang="en-GB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18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GB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+5)(</m:t>
                                </m:r>
                                <m:r>
                                  <a:rPr lang="en-GB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−1)</m:t>
                                </m:r>
                              </m:oMath>
                            </m:oMathPara>
                          </a14:m>
                          <a:endParaRPr lang="en-GB" sz="18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GB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−5)(2</m:t>
                                </m:r>
                                <m:r>
                                  <a:rPr lang="en-GB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−2)</m:t>
                                </m:r>
                              </m:oMath>
                            </m:oMathPara>
                          </a14:m>
                          <a:endParaRPr lang="en-GB" sz="18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907561586"/>
                      </a:ext>
                    </a:extLst>
                  </a:tr>
                  <a:tr h="22250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21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Factorise</a:t>
                          </a:r>
                        </a:p>
                        <a:p>
                          <a:pPr algn="ctr"/>
                          <a:endParaRPr lang="en-GB" sz="1800" b="0" baseline="0" dirty="0" smtClean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+mn-lt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+mn-lt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+mn-lt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1800" b="0" i="1" smtClean="0">
                                    <a:solidFill>
                                      <a:schemeClr val="tx1"/>
                                    </a:solidFill>
                                    <a:latin typeface="+mn-lt"/>
                                  </a:rPr>
                                  <m:t>+7</m:t>
                                </m:r>
                                <m:r>
                                  <a:rPr lang="en-GB" sz="1800" b="0" i="1" smtClean="0">
                                    <a:solidFill>
                                      <a:schemeClr val="tx1"/>
                                    </a:solidFill>
                                    <a:latin typeface="+mn-lt"/>
                                  </a:rPr>
                                  <m:t>𝑥</m:t>
                                </m:r>
                                <m:r>
                                  <a:rPr lang="en-GB" sz="1800" b="0" i="1" smtClean="0">
                                    <a:solidFill>
                                      <a:schemeClr val="tx1"/>
                                    </a:solidFill>
                                    <a:latin typeface="+mn-lt"/>
                                  </a:rPr>
                                  <m:t>+12</m:t>
                                </m:r>
                              </m:oMath>
                            </m:oMathPara>
                          </a14:m>
                          <a:endParaRPr lang="en-GB" sz="1800" b="0" dirty="0" smtClean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b="0" dirty="0" smtClean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x² +</a:t>
                          </a: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4x + 4</a:t>
                          </a:r>
                          <a:endParaRPr lang="en-GB" sz="18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  <a:p>
                          <a:pPr algn="ctr"/>
                          <a:endParaRPr lang="en-GB" sz="18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sz="18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 =</a:t>
                          </a: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6   b  = -2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Find: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5a - b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4b + 7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3a²</a:t>
                          </a:r>
                        </a:p>
                        <a:p>
                          <a:pPr algn="ctr"/>
                          <a:endParaRPr lang="en-GB" sz="18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 =</a:t>
                          </a: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6   b  = -2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Find: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5a² - b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4b² + 7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3a²- b²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65271487"/>
                  </p:ext>
                </p:extLst>
              </p:nvPr>
            </p:nvGraphicFramePr>
            <p:xfrm>
              <a:off x="1524001" y="1"/>
              <a:ext cx="9144001" cy="691893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5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4141231608"/>
                        </a:ext>
                      </a:extLst>
                    </a:gridCol>
                  </a:tblGrid>
                  <a:tr h="240787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21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2917" t="-1013" r="-200625" b="-1881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12682" t="-1013" r="-100208" b="-1881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Expand</a:t>
                          </a:r>
                        </a:p>
                        <a:p>
                          <a:endParaRPr lang="en-GB" sz="18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5x(2x + 7)</a:t>
                          </a:r>
                        </a:p>
                        <a:p>
                          <a:pPr algn="ctr"/>
                          <a:endParaRPr lang="en-GB" sz="18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8y(4 – 3y)</a:t>
                          </a:r>
                        </a:p>
                        <a:p>
                          <a:pPr algn="ctr"/>
                          <a:endParaRPr lang="en-GB" sz="18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7e(2e + 5 – 2f)</a:t>
                          </a:r>
                        </a:p>
                        <a:p>
                          <a:pPr algn="ctr"/>
                          <a:endParaRPr lang="en-GB" sz="18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2642647800"/>
                      </a:ext>
                    </a:extLst>
                  </a:tr>
                  <a:tr h="22250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21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2917" t="-109315" r="-200625" b="-1035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12682" t="-109315" r="-100208" b="-1035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13125" t="-109315" r="-417" b="-1035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2907561586"/>
                      </a:ext>
                    </a:extLst>
                  </a:tr>
                  <a:tr h="228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21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2917" t="-203733" r="-200625" b="-8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 =</a:t>
                          </a: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6   b  = -2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Find: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5a - b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4b + 7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3a²</a:t>
                          </a:r>
                        </a:p>
                        <a:p>
                          <a:pPr algn="ctr"/>
                          <a:endParaRPr lang="en-GB" sz="18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 =</a:t>
                          </a: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6   b  = -2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Find: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5a² - b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4b² + 7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3a²- b²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207815438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4497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98957330"/>
                  </p:ext>
                </p:extLst>
              </p:nvPr>
            </p:nvGraphicFramePr>
            <p:xfrm>
              <a:off x="1524001" y="1"/>
              <a:ext cx="9144001" cy="669663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5">
                      <a:extLst>
                        <a:ext uri="{9D8B030D-6E8A-4147-A177-3AD203B41FA5}">
                          <a16:colId xmlns=""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=""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=""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="" xmlns:a16="http://schemas.microsoft.com/office/drawing/2014/main" val="4141231608"/>
                        </a:ext>
                      </a:extLst>
                    </a:gridCol>
                  </a:tblGrid>
                  <a:tr h="231819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21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Simplify</a:t>
                          </a:r>
                        </a:p>
                        <a:p>
                          <a:pPr algn="ctr"/>
                          <a:r>
                            <a:rPr lang="en-GB" sz="18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Simplify</a:t>
                          </a:r>
                        </a:p>
                        <a:p>
                          <a:pPr algn="ctr"/>
                          <a:endParaRPr lang="en-GB" sz="1050" b="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8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GB" sz="18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GB" sz="18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4 </m:t>
                                  </m:r>
                                </m:sup>
                              </m:sSup>
                              <m:r>
                                <a:rPr lang="en-GB" sz="18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18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GB" sz="18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GB" sz="18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8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GB" sz="1800" b="0" kern="120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=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800" b="0" i="1" kern="12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GB" sz="1800" b="0" i="1" kern="12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GB" sz="1800" b="0" i="1" kern="12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6</m:t>
                                  </m:r>
                                </m:sup>
                              </m:sSup>
                            </m:oMath>
                          </a14:m>
                          <a:endParaRPr lang="en-GB" sz="1800" b="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endParaRPr lang="en-GB" sz="1050" b="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8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GB" sz="18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GB" sz="18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8 </m:t>
                                  </m:r>
                                </m:sup>
                              </m:sSup>
                              <m:r>
                                <a:rPr lang="en-GB" sz="18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÷</m:t>
                              </m:r>
                              <m:sSup>
                                <m:sSupPr>
                                  <m:ctrlPr>
                                    <a:rPr lang="en-GB" sz="18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GB" sz="18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GB" sz="18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5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8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GB" sz="1800" b="0" kern="120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=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800" b="0" i="1" kern="12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GB" sz="1800" b="0" i="1" kern="12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GB" sz="1800" b="0" i="1" kern="12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endParaRPr lang="en-GB" sz="1800" b="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endParaRPr lang="en-GB" sz="1050" b="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8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GB" sz="18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GB" sz="18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−3 </m:t>
                                  </m:r>
                                </m:sup>
                              </m:sSup>
                              <m:r>
                                <a:rPr lang="en-GB" sz="18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18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GB" sz="18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GB" sz="18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7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8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GB" sz="1800" b="0" kern="120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=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800" b="0" i="1" kern="12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GB" sz="1800" b="0" i="1" kern="12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GB" sz="1800" b="0" i="1" kern="12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4</m:t>
                                  </m:r>
                                </m:sup>
                              </m:sSup>
                            </m:oMath>
                          </a14:m>
                          <a:endParaRPr lang="en-GB" sz="1800" b="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Simplify</a:t>
                          </a:r>
                        </a:p>
                        <a:p>
                          <a:pPr algn="ctr"/>
                          <a:endParaRPr lang="en-GB" sz="1800" b="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r>
                            <a:rPr lang="en-GB" sz="18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2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8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GB" sz="18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GB" sz="18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−2</m:t>
                                  </m:r>
                                  <m:r>
                                    <a:rPr lang="en-GB" sz="18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 </m:t>
                                  </m:r>
                                </m:sup>
                              </m:sSup>
                              <m:r>
                                <a:rPr lang="en-GB" sz="18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𝑋</m:t>
                              </m:r>
                              <m:r>
                                <a:rPr lang="en-GB" sz="18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3</m:t>
                              </m:r>
                              <m:sSup>
                                <m:sSupPr>
                                  <m:ctrlPr>
                                    <a:rPr lang="en-GB" sz="18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GB" sz="18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GB" sz="18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4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800" b="0" kern="120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= 6e²</a:t>
                          </a:r>
                          <a:endParaRPr lang="en-GB" sz="1800" b="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endParaRPr lang="en-GB" sz="1800" b="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r>
                            <a:rPr lang="en-GB" sz="18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15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8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GB" sz="18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GB" sz="18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7</m:t>
                                  </m:r>
                                  <m:r>
                                    <a:rPr lang="en-GB" sz="18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 </m:t>
                                  </m:r>
                                </m:sup>
                              </m:sSup>
                              <m:r>
                                <a:rPr lang="en-GB" sz="18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÷</m:t>
                              </m:r>
                              <m:r>
                                <a:rPr lang="en-GB" sz="18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GB" sz="18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GB" sz="18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GB" sz="18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800" b="0" kern="120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= 5y⁴</a:t>
                          </a:r>
                          <a:endParaRPr lang="en-GB" sz="1800" b="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endParaRPr lang="en-GB" sz="1800" b="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8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GB" sz="18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7</m:t>
                                  </m:r>
                                  <m:r>
                                    <a:rPr lang="en-GB" sz="18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GB" sz="18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−3 </m:t>
                                  </m:r>
                                </m:sup>
                              </m:sSup>
                              <m:r>
                                <a:rPr lang="en-GB" sz="18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18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GB" sz="18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8</m:t>
                                  </m:r>
                                  <m:r>
                                    <a:rPr lang="en-GB" sz="18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GB" sz="18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−5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800" b="0" kern="120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= 56a⁻⁸</a:t>
                          </a:r>
                          <a:endParaRPr lang="en-GB" sz="1800" b="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Expand</a:t>
                          </a:r>
                        </a:p>
                        <a:p>
                          <a:pPr algn="ctr"/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5x(2x + 7)</a:t>
                          </a:r>
                        </a:p>
                        <a:p>
                          <a:pPr algn="ctr"/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10x² + 35x</a:t>
                          </a:r>
                          <a:endParaRPr lang="en-GB" sz="18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8y(4 – 3y)</a:t>
                          </a:r>
                        </a:p>
                        <a:p>
                          <a:pPr algn="ctr"/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32y – 24y²</a:t>
                          </a:r>
                          <a:endParaRPr lang="en-GB" sz="18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7e(2e + 5 – 2f)</a:t>
                          </a:r>
                        </a:p>
                        <a:p>
                          <a:pPr algn="ctr"/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14e² + 35e – 14ef</a:t>
                          </a:r>
                          <a:endParaRPr lang="en-GB" sz="18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642647800"/>
                      </a:ext>
                    </a:extLst>
                  </a:tr>
                  <a:tr h="23210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21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0" dirty="0" smtClean="0">
                              <a:solidFill>
                                <a:srgbClr val="7030A0"/>
                              </a:solidFill>
                              <a:latin typeface="Comic Sans MS" panose="030F0702030302020204" pitchFamily="66" charset="0"/>
                            </a:rPr>
                            <a:t>Remove brackets and </a:t>
                          </a:r>
                          <a:r>
                            <a:rPr lang="en-GB" sz="1800" b="0" dirty="0" smtClean="0">
                              <a:solidFill>
                                <a:srgbClr val="7030A0"/>
                              </a:solidFill>
                              <a:latin typeface="Comic Sans MS" panose="030F0702030302020204" pitchFamily="66" charset="0"/>
                            </a:rPr>
                            <a:t>simplify</a:t>
                          </a:r>
                          <a:endParaRPr lang="en-GB" sz="18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18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GB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+3</m:t>
                                  </m:r>
                                </m:e>
                              </m:d>
                              <m:r>
                                <a:rPr lang="en-GB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+5(</m:t>
                              </m:r>
                              <m:r>
                                <a:rPr lang="en-GB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+ 4)</m:t>
                              </m:r>
                            </m:oMath>
                          </a14:m>
                          <a:endParaRPr lang="en-GB" sz="18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7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GB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+5</m:t>
                                  </m:r>
                                </m:e>
                              </m:d>
                              <m:r>
                                <a:rPr lang="en-GB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+2(</m:t>
                              </m:r>
                              <m:r>
                                <a:rPr lang="en-GB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</m:oMath>
                          </a14:m>
                          <a:endParaRPr lang="en-GB" sz="18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1800" b="0" i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5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GB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−4</m:t>
                                  </m:r>
                                </m:e>
                              </m:d>
                              <m:r>
                                <a:rPr lang="en-GB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−6(</m:t>
                              </m:r>
                              <m:r>
                                <a:rPr lang="en-GB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−2)</m:t>
                              </m:r>
                            </m:oMath>
                          </a14:m>
                          <a:endParaRPr lang="en-GB" b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8x + 29</a:t>
                          </a:r>
                        </a:p>
                        <a:p>
                          <a:pPr algn="ctr"/>
                          <a:r>
                            <a:rPr lang="en-GB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16x + 33</a:t>
                          </a:r>
                        </a:p>
                        <a:p>
                          <a:pPr algn="ctr"/>
                          <a:r>
                            <a:rPr lang="en-GB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9x - </a:t>
                          </a:r>
                          <a:r>
                            <a:rPr lang="en-GB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8</a:t>
                          </a:r>
                          <a:endParaRPr lang="en-GB" b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0" dirty="0" smtClean="0">
                              <a:solidFill>
                                <a:srgbClr val="7030A0"/>
                              </a:solidFill>
                              <a:latin typeface="Comic Sans MS" panose="030F0702030302020204" pitchFamily="66" charset="0"/>
                            </a:rPr>
                            <a:t>Factorise</a:t>
                          </a:r>
                        </a:p>
                        <a:p>
                          <a:pPr algn="ctr"/>
                          <a:endParaRPr lang="en-GB" sz="18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GB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+15</m:t>
                              </m:r>
                            </m:oMath>
                          </a14:m>
                          <a:r>
                            <a:rPr lang="en-GB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5(x +3)</a:t>
                          </a:r>
                          <a:endParaRPr lang="en-GB" sz="18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en-GB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²</m:t>
                              </m:r>
                              <m:r>
                                <a:rPr lang="en-GB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m:rPr>
                                  <m:sty m:val="p"/>
                                </m:rPr>
                                <a:rPr lang="en-GB" sz="1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oMath>
                          </a14:m>
                          <a:r>
                            <a:rPr lang="en-GB" sz="18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x(8x – 3)</a:t>
                          </a:r>
                          <a:endParaRPr lang="en-GB" sz="18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  <m:sSup>
                                <m:sSupPr>
                                  <m:ctrlPr>
                                    <a:rPr lang="en-GB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+18</m:t>
                              </m:r>
                              <m:r>
                                <a:rPr lang="en-GB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6x(2x + 3)</a:t>
                          </a:r>
                          <a:endParaRPr lang="en-GB" sz="18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  <m:r>
                                <a:rPr lang="en-GB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sSup>
                                <m:sSupPr>
                                  <m:ctrlPr>
                                    <a:rPr lang="en-GB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GB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+15</m:t>
                              </m:r>
                              <m:sSup>
                                <m:sSupPr>
                                  <m:ctrlPr>
                                    <a:rPr lang="en-GB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GB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r>
                            <a:rPr lang="en-GB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3ab(3b + 5a)</a:t>
                          </a:r>
                          <a:endParaRPr lang="en-GB" b="0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sz="18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0" dirty="0" smtClean="0">
                              <a:solidFill>
                                <a:srgbClr val="7030A0"/>
                              </a:solidFill>
                              <a:latin typeface="Comic Sans MS" panose="030F0702030302020204" pitchFamily="66" charset="0"/>
                            </a:rPr>
                            <a:t>Remove brackets and simplify</a:t>
                          </a:r>
                          <a:endParaRPr lang="en-GB" sz="18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+3)(</m:t>
                                </m:r>
                                <m:r>
                                  <a:rPr lang="en-GB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+5</m:t>
                                </m:r>
                                <m:r>
                                  <a:rPr lang="en-GB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1800" b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18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x+8x+15</a:t>
                          </a:r>
                          <a:endParaRPr lang="en-GB" sz="18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GB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+5)(</m:t>
                                </m:r>
                                <m:r>
                                  <a:rPr lang="en-GB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−1)</m:t>
                                </m:r>
                              </m:oMath>
                            </m:oMathPara>
                          </a14:m>
                          <a:endParaRPr lang="en-GB" sz="1800" b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2x²+3x-5</a:t>
                          </a:r>
                          <a:endParaRPr lang="en-GB" sz="1800" b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−5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−2</m:t>
                                    </m:r>
                                  </m:e>
                                </m:d>
                                <m:r>
                                  <a:rPr lang="en-GB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GB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sSup>
                                  <m:sSupPr>
                                    <m:ctrlPr>
                                      <a:rPr lang="en-GB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sz="1800" b="0" i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  <m:sup>
                                    <m:r>
                                      <a:rPr lang="en-GB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1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−16</m:t>
                                </m:r>
                                <m:r>
                                  <a:rPr lang="en-GB" sz="1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+10</m:t>
                                </m:r>
                              </m:oMath>
                            </m:oMathPara>
                          </a14:m>
                          <a:endParaRPr lang="en-GB" sz="1800" b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907561586"/>
                      </a:ext>
                    </a:extLst>
                  </a:tr>
                  <a:tr h="195440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21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Factorise</a:t>
                          </a:r>
                        </a:p>
                        <a:p>
                          <a:pPr algn="ctr"/>
                          <a:endParaRPr lang="en-GB" sz="18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+mn-lt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+mn-lt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+mn-lt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1800" b="0" i="1" smtClean="0">
                                    <a:solidFill>
                                      <a:schemeClr val="tx1"/>
                                    </a:solidFill>
                                    <a:latin typeface="+mn-lt"/>
                                  </a:rPr>
                                  <m:t>+7</m:t>
                                </m:r>
                                <m:r>
                                  <a:rPr lang="en-GB" sz="1800" b="0" i="1" smtClean="0">
                                    <a:solidFill>
                                      <a:schemeClr val="tx1"/>
                                    </a:solidFill>
                                    <a:latin typeface="+mn-lt"/>
                                  </a:rPr>
                                  <m:t>𝑥</m:t>
                                </m:r>
                                <m:r>
                                  <a:rPr lang="en-GB" sz="1800" b="0" i="1" smtClean="0">
                                    <a:solidFill>
                                      <a:schemeClr val="tx1"/>
                                    </a:solidFill>
                                    <a:latin typeface="+mn-lt"/>
                                  </a:rPr>
                                  <m:t>+12</m:t>
                                </m:r>
                              </m:oMath>
                            </m:oMathPara>
                          </a14:m>
                          <a:endParaRPr lang="en-GB" sz="18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(x + 3)(x + 4)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x² +</a:t>
                          </a: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4x + 4</a:t>
                          </a:r>
                          <a:endParaRPr lang="en-GB" sz="18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(x + 2)²</a:t>
                          </a:r>
                        </a:p>
                        <a:p>
                          <a:pPr algn="ctr"/>
                          <a:endParaRPr lang="en-GB" sz="18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 =</a:t>
                          </a: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6   b  = -2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Find: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5a – b </a:t>
                          </a:r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32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5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4b + 7 </a:t>
                          </a:r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-1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5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3a² </a:t>
                          </a:r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108</a:t>
                          </a:r>
                          <a:endParaRPr lang="en-GB" sz="18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sz="18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 =</a:t>
                          </a: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6   b  = -2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Find: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5a² - b</a:t>
                          </a:r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= 182</a:t>
                          </a:r>
                          <a:endParaRPr lang="en-GB" sz="18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4b² + 7 </a:t>
                          </a:r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23</a:t>
                          </a:r>
                          <a:endParaRPr lang="en-GB" sz="18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3a²- b²</a:t>
                          </a:r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= 104</a:t>
                          </a:r>
                          <a:endParaRPr lang="en-GB" sz="18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98957330"/>
                  </p:ext>
                </p:extLst>
              </p:nvPr>
            </p:nvGraphicFramePr>
            <p:xfrm>
              <a:off x="1524001" y="1"/>
              <a:ext cx="9144001" cy="669663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5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4141231608"/>
                        </a:ext>
                      </a:extLst>
                    </a:gridCol>
                  </a:tblGrid>
                  <a:tr h="231819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21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2917" t="-1053" r="-200625" b="-191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12682" t="-1053" r="-100208" b="-191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Expand</a:t>
                          </a:r>
                        </a:p>
                        <a:p>
                          <a:pPr algn="ctr"/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5x(2x + 7)</a:t>
                          </a:r>
                        </a:p>
                        <a:p>
                          <a:pPr algn="ctr"/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10x² + 35x</a:t>
                          </a:r>
                          <a:endParaRPr lang="en-GB" sz="18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8y(4 – 3y)</a:t>
                          </a:r>
                        </a:p>
                        <a:p>
                          <a:pPr algn="ctr"/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32y – 24y²</a:t>
                          </a:r>
                          <a:endParaRPr lang="en-GB" sz="18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7e(2e + 5 – 2f)</a:t>
                          </a:r>
                        </a:p>
                        <a:p>
                          <a:pPr algn="ctr"/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14e² + 35e – 14ef</a:t>
                          </a:r>
                          <a:endParaRPr lang="en-GB" sz="18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2642647800"/>
                      </a:ext>
                    </a:extLst>
                  </a:tr>
                  <a:tr h="23210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21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2917" t="-100787" r="-200625" b="-910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12682" t="-100787" r="-100208" b="-910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13125" t="-100787" r="-417" b="-910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2907561586"/>
                      </a:ext>
                    </a:extLst>
                  </a:tr>
                  <a:tr h="20574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21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2917" t="-226331" r="-200625" b="-26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 =</a:t>
                          </a: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6   b  = -2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Find: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5a – b </a:t>
                          </a:r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32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5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4b + 7 </a:t>
                          </a:r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-1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5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3a² </a:t>
                          </a:r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108</a:t>
                          </a:r>
                          <a:endParaRPr lang="en-GB" sz="18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sz="18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 =</a:t>
                          </a: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6   b  = -2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Find: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5a² - b</a:t>
                          </a:r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= 182</a:t>
                          </a:r>
                          <a:endParaRPr lang="en-GB" sz="18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4b² + 7 </a:t>
                          </a:r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23</a:t>
                          </a:r>
                          <a:endParaRPr lang="en-GB" sz="18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3a²- b²</a:t>
                          </a:r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= 104</a:t>
                          </a:r>
                          <a:endParaRPr lang="en-GB" sz="18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207815438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4301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03641385"/>
                  </p:ext>
                </p:extLst>
              </p:nvPr>
            </p:nvGraphicFramePr>
            <p:xfrm>
              <a:off x="1523998" y="0"/>
              <a:ext cx="9371528" cy="6949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5962">
                      <a:extLst>
                        <a:ext uri="{9D8B030D-6E8A-4147-A177-3AD203B41FA5}">
                          <a16:colId xmlns:a16="http://schemas.microsoft.com/office/drawing/2014/main" xmlns="" val="427112700"/>
                        </a:ext>
                      </a:extLst>
                    </a:gridCol>
                    <a:gridCol w="2998522">
                      <a:extLst>
                        <a:ext uri="{9D8B030D-6E8A-4147-A177-3AD203B41FA5}">
                          <a16:colId xmlns:a16="http://schemas.microsoft.com/office/drawing/2014/main" xmlns="" val="4194589420"/>
                        </a:ext>
                      </a:extLst>
                    </a:gridCol>
                    <a:gridCol w="2998522">
                      <a:extLst>
                        <a:ext uri="{9D8B030D-6E8A-4147-A177-3AD203B41FA5}">
                          <a16:colId xmlns:a16="http://schemas.microsoft.com/office/drawing/2014/main" xmlns="" val="318414750"/>
                        </a:ext>
                      </a:extLst>
                    </a:gridCol>
                    <a:gridCol w="2998522">
                      <a:extLst>
                        <a:ext uri="{9D8B030D-6E8A-4147-A177-3AD203B41FA5}">
                          <a16:colId xmlns:a16="http://schemas.microsoft.com/office/drawing/2014/main" xmlns="" val="4141231608"/>
                        </a:ext>
                      </a:extLst>
                    </a:gridCol>
                  </a:tblGrid>
                  <a:tr h="228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22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Write in standard form:</a:t>
                          </a:r>
                        </a:p>
                        <a:p>
                          <a:pPr algn="ctr"/>
                          <a:endParaRPr lang="en-GB" sz="20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42000000</a:t>
                          </a:r>
                        </a:p>
                        <a:p>
                          <a:pPr algn="ctr"/>
                          <a:endParaRPr lang="en-GB" sz="20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0.00065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Write in standard form:</a:t>
                          </a:r>
                        </a:p>
                        <a:p>
                          <a:pPr algn="ctr"/>
                          <a:endParaRPr lang="en-GB" sz="20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35 x 10</a:t>
                          </a:r>
                          <a:r>
                            <a:rPr lang="en-GB" sz="2000" b="0" baseline="3000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5</a:t>
                          </a:r>
                        </a:p>
                        <a:p>
                          <a:pPr algn="ctr"/>
                          <a:endParaRPr lang="en-GB" sz="20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0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0.4 x 10</a:t>
                          </a:r>
                          <a:r>
                            <a:rPr lang="en-GB" sz="2000" b="0" baseline="3000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-3</a:t>
                          </a:r>
                          <a:r>
                            <a:rPr lang="en-GB" sz="20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Write in normal notation</a:t>
                          </a:r>
                        </a:p>
                        <a:p>
                          <a:pPr algn="ctr"/>
                          <a:endParaRPr lang="en-GB" sz="2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3.5 x 10</a:t>
                          </a:r>
                          <a:r>
                            <a:rPr lang="en-GB" sz="2000" b="0" baseline="300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6</a:t>
                          </a:r>
                        </a:p>
                        <a:p>
                          <a:pPr algn="ctr"/>
                          <a:endParaRPr lang="en-GB" sz="20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5.1 x 10</a:t>
                          </a:r>
                          <a:r>
                            <a:rPr lang="en-GB" sz="2000" b="0" baseline="300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-1</a:t>
                          </a: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</a:p>
                        <a:p>
                          <a:pPr algn="ctr"/>
                          <a:endParaRPr lang="en-GB" sz="2000" b="0" baseline="3000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642647800"/>
                      </a:ext>
                    </a:extLst>
                  </a:tr>
                  <a:tr h="2286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22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Calculate </a:t>
                          </a:r>
                        </a:p>
                        <a:p>
                          <a:pPr algn="ctr"/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 x 10</a:t>
                          </a:r>
                          <a:r>
                            <a:rPr lang="en-GB" sz="2000" b="0" baseline="300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</a:t>
                          </a: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x   5 x 10</a:t>
                          </a:r>
                          <a:r>
                            <a:rPr lang="en-GB" sz="2000" b="0" baseline="300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5</a:t>
                          </a: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</a:p>
                        <a:p>
                          <a:pPr algn="ctr"/>
                          <a:endParaRPr lang="en-GB" sz="2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4.1 x 10</a:t>
                          </a:r>
                          <a:r>
                            <a:rPr lang="en-GB" sz="2000" b="0" baseline="300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</a:t>
                          </a: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x   2 x 10</a:t>
                          </a: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⁻²</a:t>
                          </a: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</a:p>
                        <a:p>
                          <a:pPr algn="ctr"/>
                          <a:endParaRPr lang="en-GB" sz="20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9 x 10</a:t>
                          </a:r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⁻</a:t>
                          </a:r>
                          <a:r>
                            <a:rPr lang="en-GB" sz="2000" b="0" baseline="300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x   1.5 x 10</a:t>
                          </a: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⁻</a:t>
                          </a:r>
                          <a:r>
                            <a:rPr lang="en-GB" sz="2000" b="0" baseline="300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5</a:t>
                          </a: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</a:p>
                        <a:p>
                          <a:pPr algn="ctr"/>
                          <a:endParaRPr lang="en-GB" sz="20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Calculate:</a:t>
                          </a:r>
                        </a:p>
                        <a:p>
                          <a:pPr algn="ctr"/>
                          <a:endParaRPr lang="en-GB" sz="20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4.1 x 10</a:t>
                          </a:r>
                          <a:r>
                            <a:rPr lang="en-GB" sz="2000" b="0" baseline="3000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</a:t>
                          </a:r>
                          <a:r>
                            <a:rPr lang="en-GB" sz="20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+   5 x 10</a:t>
                          </a:r>
                          <a:r>
                            <a:rPr lang="en-GB" sz="2000" b="0" baseline="3000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5</a:t>
                          </a:r>
                          <a:r>
                            <a:rPr lang="en-GB" sz="20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</a:p>
                        <a:p>
                          <a:pPr algn="ctr"/>
                          <a:endParaRPr lang="en-GB" sz="20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3.7 x 10</a:t>
                          </a:r>
                          <a:r>
                            <a:rPr lang="en-GB" sz="2000" b="0" baseline="3000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-1</a:t>
                          </a:r>
                          <a:r>
                            <a:rPr lang="en-GB" sz="20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-   2 x 10</a:t>
                          </a:r>
                          <a:r>
                            <a:rPr lang="en-GB" sz="2000" b="0" baseline="3000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-2</a:t>
                          </a:r>
                          <a:r>
                            <a:rPr lang="en-GB" sz="20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</a:p>
                        <a:p>
                          <a:pPr algn="ctr"/>
                          <a:endParaRPr lang="en-GB" sz="20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Calculate:</a:t>
                          </a:r>
                        </a:p>
                        <a:p>
                          <a:pPr algn="ctr"/>
                          <a:endParaRPr lang="en-GB" sz="20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 x 10</a:t>
                          </a:r>
                          <a:r>
                            <a:rPr lang="en-GB" sz="2000" b="0" baseline="3000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</a:t>
                          </a:r>
                          <a:r>
                            <a:rPr lang="en-GB" sz="20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</a:t>
                          </a: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÷   </a:t>
                          </a:r>
                          <a:r>
                            <a:rPr lang="en-GB" sz="20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 x 10</a:t>
                          </a:r>
                          <a:r>
                            <a:rPr lang="en-GB" sz="2000" b="0" baseline="3000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r>
                            <a:rPr lang="en-GB" sz="20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</a:p>
                        <a:p>
                          <a:pPr algn="ctr"/>
                          <a:endParaRPr lang="en-GB" sz="20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9.6 x 10</a:t>
                          </a:r>
                          <a:r>
                            <a:rPr lang="en-GB" sz="2000" b="0" baseline="3000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5</a:t>
                          </a:r>
                          <a:r>
                            <a:rPr lang="en-GB" sz="20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÷   3 x 10</a:t>
                          </a:r>
                          <a:r>
                            <a:rPr lang="en-GB" sz="2000" b="0" baseline="3000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-2</a:t>
                          </a:r>
                          <a:r>
                            <a:rPr lang="en-GB" sz="20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000" b="0" i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907561586"/>
                      </a:ext>
                    </a:extLst>
                  </a:tr>
                  <a:tr h="2286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22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Evaluate</a:t>
                          </a:r>
                        </a:p>
                        <a:p>
                          <a:pPr algn="ctr"/>
                          <a:endParaRPr lang="en-GB" sz="20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e>
                                  <m:sup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20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sz="20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GB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GB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  <m:sup>
                                            <m:r>
                                              <a:rPr lang="en-GB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5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  <m:sup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20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sz="20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Evaluate</a:t>
                          </a:r>
                        </a:p>
                        <a:p>
                          <a:pPr algn="ctr"/>
                          <a:endParaRPr lang="en-GB" sz="20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sup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20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sz="20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  <m:sup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20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Font typeface="+mj-lt"/>
                            <a:buNone/>
                          </a:pPr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Write as single</a:t>
                          </a:r>
                          <a:r>
                            <a:rPr lang="en-GB" sz="20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powers and then evaluate</a:t>
                          </a:r>
                          <a:endParaRPr lang="en-GB" sz="20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l">
                            <a:lnSpc>
                              <a:spcPct val="150000"/>
                            </a:lnSpc>
                            <a:buFont typeface="+mj-lt"/>
                            <a:buNone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GB" sz="20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000" b="0" i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x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GB" sz="20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000" b="0" i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 = 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r>
                            <a:rPr lang="en-GB" sz="2000" b="0" i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sz="2000" b="0" i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x 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GB" sz="2000" b="0" i="0" baseline="300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r>
                            <a:rPr lang="en-GB" sz="2000" b="0" i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   =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0" i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6</a:t>
                          </a:r>
                          <a:r>
                            <a:rPr lang="en-GB" sz="2000" b="0" i="0" baseline="3000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-2</a:t>
                          </a:r>
                          <a:r>
                            <a:rPr lang="en-GB" sz="2000" b="0" i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x 6</a:t>
                          </a:r>
                          <a:r>
                            <a:rPr lang="en-GB" sz="2000" b="0" i="0" baseline="3000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</a:t>
                          </a:r>
                          <a:r>
                            <a:rPr lang="en-GB" sz="2000" b="0" i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=</a:t>
                          </a:r>
                          <a:endParaRPr lang="en-GB" sz="20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sz="20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07815438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03641385"/>
                  </p:ext>
                </p:extLst>
              </p:nvPr>
            </p:nvGraphicFramePr>
            <p:xfrm>
              <a:off x="1523998" y="0"/>
              <a:ext cx="9371528" cy="6949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596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427112700"/>
                        </a:ext>
                      </a:extLst>
                    </a:gridCol>
                    <a:gridCol w="299852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4194589420"/>
                        </a:ext>
                      </a:extLst>
                    </a:gridCol>
                    <a:gridCol w="299852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318414750"/>
                        </a:ext>
                      </a:extLst>
                    </a:gridCol>
                    <a:gridCol w="299852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4141231608"/>
                        </a:ext>
                      </a:extLst>
                    </a:gridCol>
                  </a:tblGrid>
                  <a:tr h="228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22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Write in standard form:</a:t>
                          </a:r>
                        </a:p>
                        <a:p>
                          <a:pPr algn="ctr"/>
                          <a:endParaRPr lang="en-GB" sz="20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42000000</a:t>
                          </a:r>
                        </a:p>
                        <a:p>
                          <a:pPr algn="ctr"/>
                          <a:endParaRPr lang="en-GB" sz="20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0.00065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Write in standard form:</a:t>
                          </a:r>
                        </a:p>
                        <a:p>
                          <a:pPr algn="ctr"/>
                          <a:endParaRPr lang="en-GB" sz="20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35 x 10</a:t>
                          </a:r>
                          <a:r>
                            <a:rPr lang="en-GB" sz="2000" b="0" baseline="3000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5</a:t>
                          </a:r>
                        </a:p>
                        <a:p>
                          <a:pPr algn="ctr"/>
                          <a:endParaRPr lang="en-GB" sz="20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0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0.4 x 10</a:t>
                          </a:r>
                          <a:r>
                            <a:rPr lang="en-GB" sz="2000" b="0" baseline="3000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-3</a:t>
                          </a:r>
                          <a:r>
                            <a:rPr lang="en-GB" sz="20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Write in normal notation</a:t>
                          </a:r>
                        </a:p>
                        <a:p>
                          <a:pPr algn="ctr"/>
                          <a:endParaRPr lang="en-GB" sz="2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3.5 x 10</a:t>
                          </a:r>
                          <a:r>
                            <a:rPr lang="en-GB" sz="2000" b="0" baseline="300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6</a:t>
                          </a:r>
                        </a:p>
                        <a:p>
                          <a:pPr algn="ctr"/>
                          <a:endParaRPr lang="en-GB" sz="20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5.1 x 10</a:t>
                          </a:r>
                          <a:r>
                            <a:rPr lang="en-GB" sz="2000" b="0" baseline="300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-1</a:t>
                          </a: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</a:p>
                        <a:p>
                          <a:pPr algn="ctr"/>
                          <a:endParaRPr lang="en-GB" sz="2000" b="0" baseline="3000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642647800"/>
                      </a:ext>
                    </a:extLst>
                  </a:tr>
                  <a:tr h="2286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22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Calculate </a:t>
                          </a:r>
                        </a:p>
                        <a:p>
                          <a:pPr algn="ctr"/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 x 10</a:t>
                          </a:r>
                          <a:r>
                            <a:rPr lang="en-GB" sz="2000" b="0" baseline="300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</a:t>
                          </a: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x   5 x 10</a:t>
                          </a:r>
                          <a:r>
                            <a:rPr lang="en-GB" sz="2000" b="0" baseline="300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5</a:t>
                          </a: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</a:p>
                        <a:p>
                          <a:pPr algn="ctr"/>
                          <a:endParaRPr lang="en-GB" sz="2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4.1 x 10</a:t>
                          </a:r>
                          <a:r>
                            <a:rPr lang="en-GB" sz="2000" b="0" baseline="300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</a:t>
                          </a: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x   2 x 10</a:t>
                          </a: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⁻²</a:t>
                          </a: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</a:p>
                        <a:p>
                          <a:pPr algn="ctr"/>
                          <a:endParaRPr lang="en-GB" sz="20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9 x 10</a:t>
                          </a:r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⁻</a:t>
                          </a:r>
                          <a:r>
                            <a:rPr lang="en-GB" sz="2000" b="0" baseline="300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x   1.5 x 10</a:t>
                          </a: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⁻</a:t>
                          </a:r>
                          <a:r>
                            <a:rPr lang="en-GB" sz="2000" b="0" baseline="300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5</a:t>
                          </a: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</a:p>
                        <a:p>
                          <a:pPr algn="ctr"/>
                          <a:endParaRPr lang="en-GB" sz="20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Calculate:</a:t>
                          </a:r>
                        </a:p>
                        <a:p>
                          <a:pPr algn="ctr"/>
                          <a:endParaRPr lang="en-GB" sz="20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4.1 x 10</a:t>
                          </a:r>
                          <a:r>
                            <a:rPr lang="en-GB" sz="2000" b="0" baseline="3000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</a:t>
                          </a:r>
                          <a:r>
                            <a:rPr lang="en-GB" sz="20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+   5 x 10</a:t>
                          </a:r>
                          <a:r>
                            <a:rPr lang="en-GB" sz="2000" b="0" baseline="3000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5</a:t>
                          </a:r>
                          <a:r>
                            <a:rPr lang="en-GB" sz="20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</a:p>
                        <a:p>
                          <a:pPr algn="ctr"/>
                          <a:endParaRPr lang="en-GB" sz="20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3.7 x 10</a:t>
                          </a:r>
                          <a:r>
                            <a:rPr lang="en-GB" sz="2000" b="0" baseline="3000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-1</a:t>
                          </a:r>
                          <a:r>
                            <a:rPr lang="en-GB" sz="20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-   2 x 10</a:t>
                          </a:r>
                          <a:r>
                            <a:rPr lang="en-GB" sz="2000" b="0" baseline="3000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-2</a:t>
                          </a:r>
                          <a:r>
                            <a:rPr lang="en-GB" sz="20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</a:p>
                        <a:p>
                          <a:pPr algn="ctr"/>
                          <a:endParaRPr lang="en-GB" sz="20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Calculate:</a:t>
                          </a:r>
                        </a:p>
                        <a:p>
                          <a:pPr algn="ctr"/>
                          <a:endParaRPr lang="en-GB" sz="20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 x 10</a:t>
                          </a:r>
                          <a:r>
                            <a:rPr lang="en-GB" sz="2000" b="0" baseline="3000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</a:t>
                          </a:r>
                          <a:r>
                            <a:rPr lang="en-GB" sz="20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</a:t>
                          </a: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÷   </a:t>
                          </a:r>
                          <a:r>
                            <a:rPr lang="en-GB" sz="20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 x 10</a:t>
                          </a:r>
                          <a:r>
                            <a:rPr lang="en-GB" sz="2000" b="0" baseline="3000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r>
                            <a:rPr lang="en-GB" sz="20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</a:p>
                        <a:p>
                          <a:pPr algn="ctr"/>
                          <a:endParaRPr lang="en-GB" sz="20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9.6 x 10</a:t>
                          </a:r>
                          <a:r>
                            <a:rPr lang="en-GB" sz="2000" b="0" baseline="3000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5</a:t>
                          </a:r>
                          <a:r>
                            <a:rPr lang="en-GB" sz="20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÷   3 x 10</a:t>
                          </a:r>
                          <a:r>
                            <a:rPr lang="en-GB" sz="2000" b="0" baseline="3000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-2</a:t>
                          </a:r>
                          <a:r>
                            <a:rPr lang="en-GB" sz="20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000" b="0" i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907561586"/>
                      </a:ext>
                    </a:extLst>
                  </a:tr>
                  <a:tr h="23774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22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2805" t="-193590" r="-200610" b="-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12576" t="-193590" r="-100203" b="-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13008" t="-193590" r="-407" b="-7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07815438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273607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45984368"/>
                  </p:ext>
                </p:extLst>
              </p:nvPr>
            </p:nvGraphicFramePr>
            <p:xfrm>
              <a:off x="1524000" y="0"/>
              <a:ext cx="9144000" cy="6949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4">
                      <a:extLst>
                        <a:ext uri="{9D8B030D-6E8A-4147-A177-3AD203B41FA5}">
                          <a16:colId xmlns:a16="http://schemas.microsoft.com/office/drawing/2014/main" xmlns="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xmlns="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xmlns="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xmlns="" val="4141231608"/>
                        </a:ext>
                      </a:extLst>
                    </a:gridCol>
                  </a:tblGrid>
                  <a:tr h="228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22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Write in standard form:</a:t>
                          </a:r>
                        </a:p>
                        <a:p>
                          <a:pPr algn="ctr"/>
                          <a:endParaRPr lang="en-GB" sz="20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42000000</a:t>
                          </a:r>
                        </a:p>
                        <a:p>
                          <a:pPr algn="ctr"/>
                          <a:r>
                            <a:rPr lang="en-GB" sz="2000" b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</a:t>
                          </a:r>
                          <a:r>
                            <a:rPr lang="en-GB" sz="20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4.2 x 10</a:t>
                          </a:r>
                          <a:r>
                            <a:rPr lang="en-GB" sz="2000" b="0" baseline="3000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7</a:t>
                          </a:r>
                        </a:p>
                        <a:p>
                          <a:pPr algn="ctr"/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0.00065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</a:t>
                          </a:r>
                          <a:r>
                            <a:rPr lang="en-GB" sz="20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6.5 x 10</a:t>
                          </a:r>
                          <a:r>
                            <a:rPr lang="en-GB" sz="2000" b="0" baseline="3000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-4</a:t>
                          </a:r>
                        </a:p>
                        <a:p>
                          <a:pPr algn="ctr"/>
                          <a:endParaRPr lang="en-GB" sz="20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Write in standard form:</a:t>
                          </a:r>
                        </a:p>
                        <a:p>
                          <a:pPr algn="ctr"/>
                          <a:endParaRPr lang="en-GB" sz="20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35 x 10</a:t>
                          </a:r>
                          <a:r>
                            <a:rPr lang="en-GB" sz="2000" b="0" baseline="3000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5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</a:t>
                          </a:r>
                          <a:r>
                            <a:rPr lang="en-GB" sz="20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3.5 x 10</a:t>
                          </a:r>
                          <a:r>
                            <a:rPr lang="en-GB" sz="2000" b="0" baseline="3000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6</a:t>
                          </a:r>
                          <a:endParaRPr lang="en-GB" sz="20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0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0.4 x 10</a:t>
                          </a:r>
                          <a:r>
                            <a:rPr lang="en-GB" sz="2000" b="0" baseline="3000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-3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</a:t>
                          </a:r>
                          <a:r>
                            <a:rPr lang="en-GB" sz="20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4 x 10</a:t>
                          </a:r>
                          <a:r>
                            <a:rPr lang="en-GB" sz="2000" b="0" baseline="3000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-4</a:t>
                          </a:r>
                        </a:p>
                        <a:p>
                          <a:pPr algn="ctr"/>
                          <a:r>
                            <a:rPr lang="en-GB" sz="20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Write in normal notation</a:t>
                          </a:r>
                        </a:p>
                        <a:p>
                          <a:pPr algn="ctr"/>
                          <a:endParaRPr lang="en-GB" sz="2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3.5 x 10</a:t>
                          </a:r>
                          <a:r>
                            <a:rPr lang="en-GB" sz="2000" b="0" baseline="300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6</a:t>
                          </a:r>
                        </a:p>
                        <a:p>
                          <a:pPr algn="ctr"/>
                          <a:r>
                            <a:rPr lang="en-GB" sz="20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3 500 000</a:t>
                          </a:r>
                        </a:p>
                        <a:p>
                          <a:pPr algn="ctr"/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5.1 x 10</a:t>
                          </a:r>
                          <a:r>
                            <a:rPr lang="en-GB" sz="2000" b="0" baseline="300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-1</a:t>
                          </a: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GB" sz="20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0.51</a:t>
                          </a:r>
                        </a:p>
                        <a:p>
                          <a:pPr algn="ctr"/>
                          <a:endParaRPr lang="en-GB" sz="2000" b="0" baseline="3000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642647800"/>
                      </a:ext>
                    </a:extLst>
                  </a:tr>
                  <a:tr h="2286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22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Calculate </a:t>
                          </a:r>
                        </a:p>
                        <a:p>
                          <a:pPr algn="ctr"/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 x 10</a:t>
                          </a:r>
                          <a:r>
                            <a:rPr lang="en-GB" sz="2000" b="0" baseline="300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</a:t>
                          </a: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x   5 x 10</a:t>
                          </a:r>
                          <a:r>
                            <a:rPr lang="en-GB" sz="2000" b="0" baseline="300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5</a:t>
                          </a: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GB" sz="20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2</a:t>
                          </a:r>
                          <a:r>
                            <a:rPr lang="en-GB" sz="20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x 10¹°</a:t>
                          </a:r>
                          <a:endParaRPr lang="en-GB" sz="2000" b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4.1 x 10</a:t>
                          </a:r>
                          <a:r>
                            <a:rPr lang="en-GB" sz="2000" b="0" baseline="300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</a:t>
                          </a: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x   2 x 10</a:t>
                          </a: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⁻²</a:t>
                          </a: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GB" sz="20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8.2 x 10²</a:t>
                          </a:r>
                        </a:p>
                        <a:p>
                          <a:pPr algn="ctr"/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9 x 10</a:t>
                          </a:r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⁻</a:t>
                          </a:r>
                          <a:r>
                            <a:rPr lang="en-GB" sz="2000" b="0" baseline="300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x   1.5 x 10</a:t>
                          </a: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⁻</a:t>
                          </a:r>
                          <a:r>
                            <a:rPr lang="en-GB" sz="2000" b="0" baseline="300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5</a:t>
                          </a: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GB" sz="20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1.35 x 10</a:t>
                          </a:r>
                          <a:r>
                            <a:rPr lang="en-GB" sz="2000" b="0" dirty="0" smtClean="0">
                              <a:solidFill>
                                <a:srgbClr val="FF0000"/>
                              </a:solidFill>
                              <a:latin typeface="Calibri" panose="020F0502020204030204" pitchFamily="34" charset="0"/>
                            </a:rPr>
                            <a:t>⁻⁷</a:t>
                          </a:r>
                          <a:endParaRPr lang="en-GB" sz="2000" b="0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Calculate:</a:t>
                          </a:r>
                        </a:p>
                        <a:p>
                          <a:pPr algn="ctr"/>
                          <a:endParaRPr lang="en-GB" sz="20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4.1 x 10</a:t>
                          </a:r>
                          <a:r>
                            <a:rPr lang="en-GB" sz="2000" b="0" baseline="3000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</a:t>
                          </a:r>
                          <a:r>
                            <a:rPr lang="en-GB" sz="20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+   5 x 10</a:t>
                          </a:r>
                          <a:r>
                            <a:rPr lang="en-GB" sz="2000" b="0" baseline="3000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5</a:t>
                          </a:r>
                          <a:r>
                            <a:rPr lang="en-GB" sz="20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</a:t>
                          </a:r>
                          <a:r>
                            <a:rPr lang="en-GB" sz="20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5.41 x 10</a:t>
                          </a:r>
                          <a:r>
                            <a:rPr lang="en-GB" sz="2000" b="0" baseline="3000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5</a:t>
                          </a:r>
                          <a:endParaRPr lang="en-GB" sz="20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3.7 x 10</a:t>
                          </a:r>
                          <a:r>
                            <a:rPr lang="en-GB" sz="2000" b="0" baseline="3000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-1</a:t>
                          </a:r>
                          <a:r>
                            <a:rPr lang="en-GB" sz="20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-   2 x 10</a:t>
                          </a:r>
                          <a:r>
                            <a:rPr lang="en-GB" sz="2000" b="0" baseline="3000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-2</a:t>
                          </a:r>
                          <a:r>
                            <a:rPr lang="en-GB" sz="20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</a:t>
                          </a:r>
                          <a:r>
                            <a:rPr lang="en-GB" sz="20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3.5 x 10</a:t>
                          </a:r>
                          <a:r>
                            <a:rPr lang="en-GB" sz="2000" b="0" baseline="3000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-1</a:t>
                          </a:r>
                        </a:p>
                        <a:p>
                          <a:pPr algn="ctr"/>
                          <a:endParaRPr lang="en-GB" sz="20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Calculate:</a:t>
                          </a:r>
                        </a:p>
                        <a:p>
                          <a:pPr algn="ctr"/>
                          <a:endParaRPr lang="en-GB" sz="20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 x 10</a:t>
                          </a:r>
                          <a:r>
                            <a:rPr lang="en-GB" sz="2000" b="0" baseline="3000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</a:t>
                          </a:r>
                          <a:r>
                            <a:rPr lang="en-GB" sz="20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</a:t>
                          </a: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÷   </a:t>
                          </a:r>
                          <a:r>
                            <a:rPr lang="en-GB" sz="20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 x 10</a:t>
                          </a:r>
                          <a:r>
                            <a:rPr lang="en-GB" sz="2000" b="0" baseline="3000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r>
                            <a:rPr lang="en-GB" sz="20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</a:t>
                          </a:r>
                          <a:r>
                            <a:rPr lang="en-GB" sz="20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sz="20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2 </a:t>
                          </a:r>
                          <a:r>
                            <a:rPr lang="en-GB" sz="20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x </a:t>
                          </a:r>
                          <a:r>
                            <a:rPr lang="en-GB" sz="20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10</a:t>
                          </a:r>
                          <a:r>
                            <a:rPr lang="en-GB" sz="2000" b="0" baseline="3000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¹</a:t>
                          </a:r>
                          <a:endParaRPr lang="en-GB" sz="20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9.6 x 10</a:t>
                          </a:r>
                          <a:r>
                            <a:rPr lang="en-GB" sz="2000" b="0" baseline="3000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5</a:t>
                          </a:r>
                          <a:r>
                            <a:rPr lang="en-GB" sz="20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÷   3 x 10</a:t>
                          </a:r>
                          <a:r>
                            <a:rPr lang="en-GB" sz="2000" b="0" baseline="3000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-2</a:t>
                          </a:r>
                          <a:r>
                            <a:rPr lang="en-GB" sz="20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</a:t>
                          </a:r>
                          <a:r>
                            <a:rPr lang="en-GB" sz="20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3.2 x 10</a:t>
                          </a:r>
                          <a:r>
                            <a:rPr lang="en-GB" sz="2000" b="0" baseline="3000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7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000" b="0" i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907561586"/>
                      </a:ext>
                    </a:extLst>
                  </a:tr>
                  <a:tr h="2286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22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Evaluate</a:t>
                          </a:r>
                        </a:p>
                        <a:p>
                          <a:pPr algn="ctr"/>
                          <a:endParaRPr lang="en-GB" sz="20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e>
                                <m:sup>
                                  <m:r>
                                    <a:rPr lang="en-GB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sz="2000" b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</a:t>
                          </a:r>
                          <a:r>
                            <a:rPr lang="en-GB" sz="20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1</a:t>
                          </a:r>
                          <a:endParaRPr lang="en-GB" sz="20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sz="20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GB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GB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e>
                                        <m:sup>
                                          <m:r>
                                            <a:rPr lang="en-GB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5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GB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sz="2000" b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1</a:t>
                          </a:r>
                          <a:endParaRPr lang="en-GB" sz="20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sz="20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Evaluate</a:t>
                          </a:r>
                        </a:p>
                        <a:p>
                          <a:pPr algn="ctr"/>
                          <a:endParaRPr lang="en-GB" sz="20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sup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p>
                                </m:sSup>
                                <m:r>
                                  <a:rPr lang="en-GB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GB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0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sz="20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  <m:sup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sup>
                                </m:sSup>
                                <m:r>
                                  <a:rPr lang="en-GB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GB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0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Font typeface="+mj-lt"/>
                            <a:buNone/>
                          </a:pPr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Write as single</a:t>
                          </a:r>
                          <a:r>
                            <a:rPr lang="en-GB" sz="20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powers and then evaluate</a:t>
                          </a:r>
                          <a:endParaRPr lang="en-GB" sz="20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l">
                            <a:lnSpc>
                              <a:spcPct val="150000"/>
                            </a:lnSpc>
                            <a:buFont typeface="+mj-lt"/>
                            <a:buNone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GB" sz="20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000" b="0" i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x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GB" sz="20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000" b="0" i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 = </a:t>
                          </a:r>
                          <a:r>
                            <a:rPr lang="en-GB" sz="2000" b="0" i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2</a:t>
                          </a:r>
                          <a:r>
                            <a:rPr lang="en-GB" sz="2000" b="0" i="0" dirty="0" smtClean="0">
                              <a:solidFill>
                                <a:srgbClr val="FF0000"/>
                              </a:solidFill>
                              <a:latin typeface="Calibri" panose="020F0502020204030204" pitchFamily="34" charset="0"/>
                            </a:rPr>
                            <a:t>⁷ = 128</a:t>
                          </a:r>
                          <a:endParaRPr lang="en-GB" sz="2000" b="0" i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r>
                            <a:rPr lang="en-GB" sz="2000" b="0" i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sz="2000" b="0" i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x 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GB" sz="2000" b="0" i="0" baseline="300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r>
                            <a:rPr lang="en-GB" sz="2000" b="0" i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   </a:t>
                          </a:r>
                          <a:r>
                            <a:rPr lang="en-GB" sz="2000" b="0" i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= </a:t>
                          </a:r>
                          <a:r>
                            <a:rPr lang="en-GB" sz="2000" b="0" i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5³= 125</a:t>
                          </a:r>
                          <a:endParaRPr lang="en-GB" sz="2000" b="0" i="0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0" i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6</a:t>
                          </a:r>
                          <a:r>
                            <a:rPr lang="en-GB" sz="2000" b="0" i="0" baseline="3000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-2</a:t>
                          </a:r>
                          <a:r>
                            <a:rPr lang="en-GB" sz="2000" b="0" i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x 6</a:t>
                          </a:r>
                          <a:r>
                            <a:rPr lang="en-GB" sz="2000" b="0" i="0" baseline="3000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</a:t>
                          </a:r>
                          <a:r>
                            <a:rPr lang="en-GB" sz="2000" b="0" i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sz="2000" b="0" i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= </a:t>
                          </a:r>
                          <a:r>
                            <a:rPr lang="en-GB" sz="2000" b="0" i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6² = 36</a:t>
                          </a:r>
                          <a:endParaRPr lang="en-GB" sz="20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sz="20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07815438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45984368"/>
                  </p:ext>
                </p:extLst>
              </p:nvPr>
            </p:nvGraphicFramePr>
            <p:xfrm>
              <a:off x="1524000" y="0"/>
              <a:ext cx="9144000" cy="6949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4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4141231608"/>
                        </a:ext>
                      </a:extLst>
                    </a:gridCol>
                  </a:tblGrid>
                  <a:tr h="228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22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Write in standard form:</a:t>
                          </a:r>
                        </a:p>
                        <a:p>
                          <a:pPr algn="ctr"/>
                          <a:endParaRPr lang="en-GB" sz="20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42000000</a:t>
                          </a:r>
                        </a:p>
                        <a:p>
                          <a:pPr algn="ctr"/>
                          <a:r>
                            <a:rPr lang="en-GB" sz="2000" b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</a:t>
                          </a:r>
                          <a:r>
                            <a:rPr lang="en-GB" sz="20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4.2 x 10</a:t>
                          </a:r>
                          <a:r>
                            <a:rPr lang="en-GB" sz="2000" b="0" baseline="3000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7</a:t>
                          </a:r>
                        </a:p>
                        <a:p>
                          <a:pPr algn="ctr"/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0.00065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</a:t>
                          </a:r>
                          <a:r>
                            <a:rPr lang="en-GB" sz="20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6.5 x 10</a:t>
                          </a:r>
                          <a:r>
                            <a:rPr lang="en-GB" sz="2000" b="0" baseline="3000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-4</a:t>
                          </a:r>
                        </a:p>
                        <a:p>
                          <a:pPr algn="ctr"/>
                          <a:endParaRPr lang="en-GB" sz="20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Write in standard form:</a:t>
                          </a:r>
                        </a:p>
                        <a:p>
                          <a:pPr algn="ctr"/>
                          <a:endParaRPr lang="en-GB" sz="20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35 x 10</a:t>
                          </a:r>
                          <a:r>
                            <a:rPr lang="en-GB" sz="2000" b="0" baseline="3000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5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</a:t>
                          </a:r>
                          <a:r>
                            <a:rPr lang="en-GB" sz="20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3.5 x 10</a:t>
                          </a:r>
                          <a:r>
                            <a:rPr lang="en-GB" sz="2000" b="0" baseline="3000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6</a:t>
                          </a:r>
                          <a:endParaRPr lang="en-GB" sz="20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0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0.4 x 10</a:t>
                          </a:r>
                          <a:r>
                            <a:rPr lang="en-GB" sz="2000" b="0" baseline="3000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-3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</a:t>
                          </a:r>
                          <a:r>
                            <a:rPr lang="en-GB" sz="20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4 x 10</a:t>
                          </a:r>
                          <a:r>
                            <a:rPr lang="en-GB" sz="2000" b="0" baseline="3000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-4</a:t>
                          </a:r>
                        </a:p>
                        <a:p>
                          <a:pPr algn="ctr"/>
                          <a:r>
                            <a:rPr lang="en-GB" sz="20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Write in normal notation</a:t>
                          </a:r>
                        </a:p>
                        <a:p>
                          <a:pPr algn="ctr"/>
                          <a:endParaRPr lang="en-GB" sz="2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3.5 x 10</a:t>
                          </a:r>
                          <a:r>
                            <a:rPr lang="en-GB" sz="2000" b="0" baseline="300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6</a:t>
                          </a:r>
                        </a:p>
                        <a:p>
                          <a:pPr algn="ctr"/>
                          <a:r>
                            <a:rPr lang="en-GB" sz="20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3 500 000</a:t>
                          </a:r>
                        </a:p>
                        <a:p>
                          <a:pPr algn="ctr"/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5.1 x 10</a:t>
                          </a:r>
                          <a:r>
                            <a:rPr lang="en-GB" sz="2000" b="0" baseline="300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-1</a:t>
                          </a: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GB" sz="20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0.51</a:t>
                          </a:r>
                        </a:p>
                        <a:p>
                          <a:pPr algn="ctr"/>
                          <a:endParaRPr lang="en-GB" sz="2000" b="0" baseline="3000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642647800"/>
                      </a:ext>
                    </a:extLst>
                  </a:tr>
                  <a:tr h="2286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22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Calculate </a:t>
                          </a:r>
                        </a:p>
                        <a:p>
                          <a:pPr algn="ctr"/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 x 10</a:t>
                          </a:r>
                          <a:r>
                            <a:rPr lang="en-GB" sz="2000" b="0" baseline="300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</a:t>
                          </a: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x   5 x 10</a:t>
                          </a:r>
                          <a:r>
                            <a:rPr lang="en-GB" sz="2000" b="0" baseline="300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5</a:t>
                          </a: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GB" sz="20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2</a:t>
                          </a:r>
                          <a:r>
                            <a:rPr lang="en-GB" sz="20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x 10¹°</a:t>
                          </a:r>
                          <a:endParaRPr lang="en-GB" sz="2000" b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4.1 x 10</a:t>
                          </a:r>
                          <a:r>
                            <a:rPr lang="en-GB" sz="2000" b="0" baseline="300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</a:t>
                          </a: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x   2 x 10</a:t>
                          </a: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⁻²</a:t>
                          </a: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GB" sz="20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8.2 x 10²</a:t>
                          </a:r>
                        </a:p>
                        <a:p>
                          <a:pPr algn="ctr"/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9 x 10</a:t>
                          </a:r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⁻</a:t>
                          </a:r>
                          <a:r>
                            <a:rPr lang="en-GB" sz="2000" b="0" baseline="300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x   1.5 x 10</a:t>
                          </a: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⁻</a:t>
                          </a:r>
                          <a:r>
                            <a:rPr lang="en-GB" sz="2000" b="0" baseline="300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5</a:t>
                          </a: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GB" sz="20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1.35 x 10</a:t>
                          </a:r>
                          <a:r>
                            <a:rPr lang="en-GB" sz="2000" b="0" dirty="0" smtClean="0">
                              <a:solidFill>
                                <a:srgbClr val="FF0000"/>
                              </a:solidFill>
                              <a:latin typeface="Calibri" panose="020F0502020204030204" pitchFamily="34" charset="0"/>
                            </a:rPr>
                            <a:t>⁻⁷</a:t>
                          </a:r>
                          <a:endParaRPr lang="en-GB" sz="2000" b="0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Calculate:</a:t>
                          </a:r>
                        </a:p>
                        <a:p>
                          <a:pPr algn="ctr"/>
                          <a:endParaRPr lang="en-GB" sz="20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4.1 x 10</a:t>
                          </a:r>
                          <a:r>
                            <a:rPr lang="en-GB" sz="2000" b="0" baseline="3000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</a:t>
                          </a:r>
                          <a:r>
                            <a:rPr lang="en-GB" sz="20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+   5 x 10</a:t>
                          </a:r>
                          <a:r>
                            <a:rPr lang="en-GB" sz="2000" b="0" baseline="3000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5</a:t>
                          </a:r>
                          <a:r>
                            <a:rPr lang="en-GB" sz="20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</a:t>
                          </a:r>
                          <a:r>
                            <a:rPr lang="en-GB" sz="20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5.41 x 10</a:t>
                          </a:r>
                          <a:r>
                            <a:rPr lang="en-GB" sz="2000" b="0" baseline="3000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5</a:t>
                          </a:r>
                          <a:endParaRPr lang="en-GB" sz="20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3.7 x 10</a:t>
                          </a:r>
                          <a:r>
                            <a:rPr lang="en-GB" sz="2000" b="0" baseline="3000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-1</a:t>
                          </a:r>
                          <a:r>
                            <a:rPr lang="en-GB" sz="20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-   2 x 10</a:t>
                          </a:r>
                          <a:r>
                            <a:rPr lang="en-GB" sz="2000" b="0" baseline="3000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-2</a:t>
                          </a:r>
                          <a:r>
                            <a:rPr lang="en-GB" sz="20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</a:t>
                          </a:r>
                          <a:r>
                            <a:rPr lang="en-GB" sz="20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3.5 x 10</a:t>
                          </a:r>
                          <a:r>
                            <a:rPr lang="en-GB" sz="2000" b="0" baseline="3000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-1</a:t>
                          </a:r>
                        </a:p>
                        <a:p>
                          <a:pPr algn="ctr"/>
                          <a:endParaRPr lang="en-GB" sz="20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Calculate:</a:t>
                          </a:r>
                        </a:p>
                        <a:p>
                          <a:pPr algn="ctr"/>
                          <a:endParaRPr lang="en-GB" sz="20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 x 10</a:t>
                          </a:r>
                          <a:r>
                            <a:rPr lang="en-GB" sz="2000" b="0" baseline="3000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4</a:t>
                          </a:r>
                          <a:r>
                            <a:rPr lang="en-GB" sz="20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</a:t>
                          </a: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÷   </a:t>
                          </a:r>
                          <a:r>
                            <a:rPr lang="en-GB" sz="20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 x 10</a:t>
                          </a:r>
                          <a:r>
                            <a:rPr lang="en-GB" sz="2000" b="0" baseline="3000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r>
                            <a:rPr lang="en-GB" sz="20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</a:t>
                          </a:r>
                          <a:r>
                            <a:rPr lang="en-GB" sz="20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sz="20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2 </a:t>
                          </a:r>
                          <a:r>
                            <a:rPr lang="en-GB" sz="20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x </a:t>
                          </a:r>
                          <a:r>
                            <a:rPr lang="en-GB" sz="20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10</a:t>
                          </a:r>
                          <a:r>
                            <a:rPr lang="en-GB" sz="2000" b="0" baseline="3000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¹</a:t>
                          </a:r>
                          <a:endParaRPr lang="en-GB" sz="20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9.6 x 10</a:t>
                          </a:r>
                          <a:r>
                            <a:rPr lang="en-GB" sz="2000" b="0" baseline="3000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5</a:t>
                          </a:r>
                          <a:r>
                            <a:rPr lang="en-GB" sz="20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÷   3 x 10</a:t>
                          </a:r>
                          <a:r>
                            <a:rPr lang="en-GB" sz="2000" b="0" baseline="3000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-2</a:t>
                          </a:r>
                          <a:r>
                            <a:rPr lang="en-GB" sz="20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</a:t>
                          </a:r>
                          <a:r>
                            <a:rPr lang="en-GB" sz="2000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3.2 x 10</a:t>
                          </a:r>
                          <a:r>
                            <a:rPr lang="en-GB" sz="2000" b="0" baseline="3000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7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000" b="0" i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907561586"/>
                      </a:ext>
                    </a:extLst>
                  </a:tr>
                  <a:tr h="23774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22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2917" t="-193333" r="-200625" b="-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12917" t="-193333" r="-100625" b="-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12917" t="-193333" r="-625" b="-7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07815438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Rectangle 1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533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3549290"/>
              </p:ext>
            </p:extLst>
          </p:nvPr>
        </p:nvGraphicFramePr>
        <p:xfrm>
          <a:off x="152400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34">
                  <a:extLst>
                    <a:ext uri="{9D8B030D-6E8A-4147-A177-3AD203B41FA5}">
                      <a16:colId xmlns:a16="http://schemas.microsoft.com/office/drawing/2014/main" xmlns="" val="42711270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xmlns="" val="419458942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xmlns="" val="31841475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xmlns="" val="4141231608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</a:t>
                      </a: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23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Label the 3 lines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Label the 2 areas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 the arc length of the red shape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42647800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</a:t>
                      </a: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23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buAutoNum type="alphaLcParenR"/>
                      </a:pP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the circumference</a:t>
                      </a:r>
                    </a:p>
                    <a:p>
                      <a:pPr marL="342900" indent="-342900" algn="ctr">
                        <a:buAutoNum type="alphaLcParenR"/>
                      </a:pP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 Find the area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 algn="ctr">
                        <a:buNone/>
                      </a:pP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buAutoNum type="alphaLcParenR"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</a:t>
                      </a: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the circumference</a:t>
                      </a:r>
                    </a:p>
                    <a:p>
                      <a:pPr marL="342900" indent="-342900" algn="ctr">
                        <a:buAutoNum type="alphaLcParenR"/>
                      </a:pP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 Find the area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 algn="ctr">
                        <a:buNone/>
                      </a:pP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buAutoNum type="alphaLcParenR"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</a:t>
                      </a: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the perimeter</a:t>
                      </a:r>
                    </a:p>
                    <a:p>
                      <a:pPr marL="342900" indent="-342900" algn="ctr">
                        <a:buAutoNum type="alphaLcParenR"/>
                      </a:pP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 Find the area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07561586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</a:t>
                      </a: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23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 the area.</a:t>
                      </a:r>
                    </a:p>
                    <a:p>
                      <a:pPr algn="ctr"/>
                      <a:endParaRPr lang="en-GB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 the shaded area.</a:t>
                      </a: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 the orange area.</a:t>
                      </a: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78154384"/>
                  </a:ext>
                </a:extLst>
              </a:tr>
            </a:tbl>
          </a:graphicData>
        </a:graphic>
      </p:graphicFrame>
      <p:sp>
        <p:nvSpPr>
          <p:cNvPr id="9" name="SMARTInkShape-2"/>
          <p:cNvSpPr/>
          <p:nvPr/>
        </p:nvSpPr>
        <p:spPr>
          <a:xfrm>
            <a:off x="7513955" y="6337766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" name="Group 15"/>
          <p:cNvGrpSpPr/>
          <p:nvPr/>
        </p:nvGrpSpPr>
        <p:grpSpPr>
          <a:xfrm>
            <a:off x="8651401" y="3429000"/>
            <a:ext cx="1390650" cy="1332000"/>
            <a:chOff x="1190625" y="1102302"/>
            <a:chExt cx="1390650" cy="1332000"/>
          </a:xfrm>
        </p:grpSpPr>
        <p:sp>
          <p:nvSpPr>
            <p:cNvPr id="3" name="Pie 2"/>
            <p:cNvSpPr/>
            <p:nvPr/>
          </p:nvSpPr>
          <p:spPr>
            <a:xfrm>
              <a:off x="1210541" y="1102302"/>
              <a:ext cx="1332000" cy="1332000"/>
            </a:xfrm>
            <a:prstGeom prst="pie">
              <a:avLst>
                <a:gd name="adj1" fmla="val 10800000"/>
                <a:gd name="adj2" fmla="val 21582010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1190625" y="1857375"/>
              <a:ext cx="139065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1190625" y="1818298"/>
              <a:ext cx="13519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12 cm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394548" y="3022388"/>
            <a:ext cx="2160000" cy="1440000"/>
            <a:chOff x="870548" y="3022388"/>
            <a:chExt cx="2160000" cy="1440000"/>
          </a:xfrm>
        </p:grpSpPr>
        <p:sp>
          <p:nvSpPr>
            <p:cNvPr id="12" name="Oval 11"/>
            <p:cNvSpPr/>
            <p:nvPr/>
          </p:nvSpPr>
          <p:spPr>
            <a:xfrm>
              <a:off x="1230548" y="3022388"/>
              <a:ext cx="1440000" cy="1440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870548" y="3711151"/>
              <a:ext cx="2160000" cy="383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12 cm</a:t>
              </a:r>
            </a:p>
          </p:txBody>
        </p:sp>
        <p:cxnSp>
          <p:nvCxnSpPr>
            <p:cNvPr id="66" name="Straight Arrow Connector 65"/>
            <p:cNvCxnSpPr/>
            <p:nvPr/>
          </p:nvCxnSpPr>
          <p:spPr>
            <a:xfrm>
              <a:off x="1230548" y="3742388"/>
              <a:ext cx="1440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/>
          <p:cNvGrpSpPr/>
          <p:nvPr/>
        </p:nvGrpSpPr>
        <p:grpSpPr>
          <a:xfrm>
            <a:off x="5196001" y="2971651"/>
            <a:ext cx="1799999" cy="1440000"/>
            <a:chOff x="870549" y="3022388"/>
            <a:chExt cx="1799999" cy="1440000"/>
          </a:xfrm>
        </p:grpSpPr>
        <p:sp>
          <p:nvSpPr>
            <p:cNvPr id="68" name="Oval 67"/>
            <p:cNvSpPr/>
            <p:nvPr/>
          </p:nvSpPr>
          <p:spPr>
            <a:xfrm>
              <a:off x="1230548" y="3022388"/>
              <a:ext cx="1440000" cy="1440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870549" y="3429000"/>
              <a:ext cx="1486314" cy="383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4.5 cm</a:t>
              </a:r>
            </a:p>
          </p:txBody>
        </p:sp>
        <p:cxnSp>
          <p:nvCxnSpPr>
            <p:cNvPr id="70" name="Straight Arrow Connector 69"/>
            <p:cNvCxnSpPr/>
            <p:nvPr/>
          </p:nvCxnSpPr>
          <p:spPr>
            <a:xfrm>
              <a:off x="1230548" y="3742388"/>
              <a:ext cx="720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10"/>
          <p:cNvGrpSpPr>
            <a:grpSpLocks/>
          </p:cNvGrpSpPr>
          <p:nvPr/>
        </p:nvGrpSpPr>
        <p:grpSpPr bwMode="auto">
          <a:xfrm>
            <a:off x="2618161" y="4935368"/>
            <a:ext cx="1476375" cy="1812509"/>
            <a:chOff x="485" y="1251"/>
            <a:chExt cx="930" cy="1855"/>
          </a:xfrm>
        </p:grpSpPr>
        <p:sp>
          <p:nvSpPr>
            <p:cNvPr id="81" name="AutoShape 4"/>
            <p:cNvSpPr>
              <a:spLocks noChangeArrowheads="1"/>
            </p:cNvSpPr>
            <p:nvPr/>
          </p:nvSpPr>
          <p:spPr bwMode="auto">
            <a:xfrm>
              <a:off x="499" y="1251"/>
              <a:ext cx="907" cy="1474"/>
            </a:xfrm>
            <a:custGeom>
              <a:avLst/>
              <a:gdLst>
                <a:gd name="G0" fmla="+- 167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167"/>
                <a:gd name="G18" fmla="*/ 167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167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167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5316 w 21600"/>
                <a:gd name="T15" fmla="*/ 10800 h 21600"/>
                <a:gd name="T16" fmla="*/ 10800 w 21600"/>
                <a:gd name="T17" fmla="*/ 10633 h 21600"/>
                <a:gd name="T18" fmla="*/ 16284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0633" y="10800"/>
                  </a:moveTo>
                  <a:cubicBezTo>
                    <a:pt x="10633" y="10707"/>
                    <a:pt x="10707" y="10633"/>
                    <a:pt x="10800" y="10633"/>
                  </a:cubicBezTo>
                  <a:cubicBezTo>
                    <a:pt x="10892" y="10632"/>
                    <a:pt x="10966" y="10707"/>
                    <a:pt x="10967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2" name="AutoShape 5"/>
            <p:cNvSpPr>
              <a:spLocks noChangeArrowheads="1"/>
            </p:cNvSpPr>
            <p:nvPr/>
          </p:nvSpPr>
          <p:spPr bwMode="auto">
            <a:xfrm flipV="1">
              <a:off x="499" y="2001"/>
              <a:ext cx="907" cy="1105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3" name="Line 6"/>
            <p:cNvSpPr>
              <a:spLocks noChangeShapeType="1"/>
            </p:cNvSpPr>
            <p:nvPr/>
          </p:nvSpPr>
          <p:spPr bwMode="auto">
            <a:xfrm>
              <a:off x="952" y="2001"/>
              <a:ext cx="0" cy="110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84" name="Line 7"/>
            <p:cNvSpPr>
              <a:spLocks noChangeShapeType="1"/>
            </p:cNvSpPr>
            <p:nvPr/>
          </p:nvSpPr>
          <p:spPr bwMode="auto">
            <a:xfrm>
              <a:off x="485" y="2017"/>
              <a:ext cx="93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85" name="Text Box 8"/>
            <p:cNvSpPr txBox="1">
              <a:spLocks noChangeArrowheads="1"/>
            </p:cNvSpPr>
            <p:nvPr/>
          </p:nvSpPr>
          <p:spPr bwMode="auto">
            <a:xfrm>
              <a:off x="499" y="1638"/>
              <a:ext cx="907" cy="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dirty="0">
                  <a:latin typeface="Comic Sans MS" pitchFamily="66" charset="0"/>
                </a:rPr>
                <a:t>8 cm</a:t>
              </a:r>
            </a:p>
          </p:txBody>
        </p:sp>
        <p:sp>
          <p:nvSpPr>
            <p:cNvPr id="86" name="Text Box 9"/>
            <p:cNvSpPr txBox="1">
              <a:spLocks noChangeArrowheads="1"/>
            </p:cNvSpPr>
            <p:nvPr/>
          </p:nvSpPr>
          <p:spPr bwMode="auto">
            <a:xfrm>
              <a:off x="605" y="2239"/>
              <a:ext cx="658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600" dirty="0">
                  <a:latin typeface="Comic Sans MS" pitchFamily="66" charset="0"/>
                </a:rPr>
                <a:t>7 cm</a:t>
              </a:r>
            </a:p>
          </p:txBody>
        </p:sp>
      </p:grpSp>
      <p:grpSp>
        <p:nvGrpSpPr>
          <p:cNvPr id="87" name="Group 3"/>
          <p:cNvGrpSpPr>
            <a:grpSpLocks/>
          </p:cNvGrpSpPr>
          <p:nvPr/>
        </p:nvGrpSpPr>
        <p:grpSpPr bwMode="auto">
          <a:xfrm>
            <a:off x="5438888" y="4903846"/>
            <a:ext cx="1778000" cy="2012953"/>
            <a:chOff x="317" y="1706"/>
            <a:chExt cx="1120" cy="1268"/>
          </a:xfrm>
        </p:grpSpPr>
        <p:sp>
          <p:nvSpPr>
            <p:cNvPr id="89" name="Text Box 5"/>
            <p:cNvSpPr txBox="1">
              <a:spLocks noChangeArrowheads="1"/>
            </p:cNvSpPr>
            <p:nvPr/>
          </p:nvSpPr>
          <p:spPr bwMode="auto">
            <a:xfrm>
              <a:off x="325" y="2741"/>
              <a:ext cx="111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dirty="0">
                  <a:latin typeface="Comic Sans MS" pitchFamily="66" charset="0"/>
                </a:rPr>
                <a:t>6 cm</a:t>
              </a:r>
            </a:p>
          </p:txBody>
        </p:sp>
        <p:sp>
          <p:nvSpPr>
            <p:cNvPr id="90" name="AutoShape 6"/>
            <p:cNvSpPr>
              <a:spLocks noChangeArrowheads="1"/>
            </p:cNvSpPr>
            <p:nvPr/>
          </p:nvSpPr>
          <p:spPr bwMode="auto">
            <a:xfrm>
              <a:off x="317" y="1706"/>
              <a:ext cx="1020" cy="1020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1" name="Line 7"/>
            <p:cNvSpPr>
              <a:spLocks noChangeShapeType="1"/>
            </p:cNvSpPr>
            <p:nvPr/>
          </p:nvSpPr>
          <p:spPr bwMode="auto">
            <a:xfrm>
              <a:off x="586" y="2257"/>
              <a:ext cx="49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92" name="Line 8"/>
            <p:cNvSpPr>
              <a:spLocks noChangeShapeType="1"/>
            </p:cNvSpPr>
            <p:nvPr/>
          </p:nvSpPr>
          <p:spPr bwMode="auto">
            <a:xfrm flipV="1">
              <a:off x="339" y="2770"/>
              <a:ext cx="10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88" name="Text Box 4"/>
            <p:cNvSpPr txBox="1">
              <a:spLocks noChangeArrowheads="1"/>
            </p:cNvSpPr>
            <p:nvPr/>
          </p:nvSpPr>
          <p:spPr bwMode="auto">
            <a:xfrm>
              <a:off x="317" y="2069"/>
              <a:ext cx="102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dirty="0">
                  <a:latin typeface="Comic Sans MS" pitchFamily="66" charset="0"/>
                </a:rPr>
                <a:t>4 cm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938204" y="5065097"/>
            <a:ext cx="2469263" cy="1488807"/>
            <a:chOff x="6674736" y="5094000"/>
            <a:chExt cx="2469263" cy="1488807"/>
          </a:xfrm>
        </p:grpSpPr>
        <p:pic>
          <p:nvPicPr>
            <p:cNvPr id="93" name="Picture 2" descr="http://lh6.googleusercontent.com/-utYtNq_8dj8/TWy9BZa4bgI/AAAAAAAABMk/a-Xx4LMnjEI/s280/Picture1.png">
              <a:hlinkClick r:id="rId2"/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549" b="50566"/>
            <a:stretch/>
          </p:blipFill>
          <p:spPr bwMode="auto">
            <a:xfrm>
              <a:off x="6674736" y="5109986"/>
              <a:ext cx="1487415" cy="1472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4" name="Straight Arrow Connector 93"/>
            <p:cNvCxnSpPr/>
            <p:nvPr/>
          </p:nvCxnSpPr>
          <p:spPr>
            <a:xfrm>
              <a:off x="8269273" y="5094000"/>
              <a:ext cx="0" cy="140400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/>
          </p:nvSpPr>
          <p:spPr>
            <a:xfrm>
              <a:off x="8269272" y="5604075"/>
              <a:ext cx="8747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10 cm</a:t>
              </a:r>
            </a:p>
          </p:txBody>
        </p:sp>
      </p:grpSp>
      <p:sp>
        <p:nvSpPr>
          <p:cNvPr id="5" name="Oval 4"/>
          <p:cNvSpPr/>
          <p:nvPr/>
        </p:nvSpPr>
        <p:spPr>
          <a:xfrm>
            <a:off x="2808661" y="502276"/>
            <a:ext cx="1465263" cy="1378039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Oval 52"/>
          <p:cNvSpPr/>
          <p:nvPr/>
        </p:nvSpPr>
        <p:spPr>
          <a:xfrm>
            <a:off x="5487871" y="502275"/>
            <a:ext cx="1465263" cy="1378039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Oval 53"/>
          <p:cNvSpPr/>
          <p:nvPr/>
        </p:nvSpPr>
        <p:spPr>
          <a:xfrm>
            <a:off x="8504840" y="654323"/>
            <a:ext cx="1465263" cy="1378039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Straight Connector 16"/>
          <p:cNvCxnSpPr>
            <a:stCxn id="5" idx="2"/>
            <a:endCxn id="5" idx="6"/>
          </p:cNvCxnSpPr>
          <p:nvPr/>
        </p:nvCxnSpPr>
        <p:spPr>
          <a:xfrm>
            <a:off x="2808661" y="1191296"/>
            <a:ext cx="14652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5" idx="1"/>
          </p:cNvCxnSpPr>
          <p:nvPr/>
        </p:nvCxnSpPr>
        <p:spPr>
          <a:xfrm>
            <a:off x="3023244" y="704085"/>
            <a:ext cx="518048" cy="4872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086377" y="837127"/>
            <a:ext cx="1352282" cy="12492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194702" y="689913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</a:t>
            </a:r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3626149" y="117675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</a:t>
            </a:r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2266735" y="1092420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</a:t>
            </a:r>
            <a:endParaRPr lang="en-GB" dirty="0"/>
          </a:p>
        </p:txBody>
      </p:sp>
      <p:cxnSp>
        <p:nvCxnSpPr>
          <p:cNvPr id="30" name="Straight Connector 29"/>
          <p:cNvCxnSpPr/>
          <p:nvPr/>
        </p:nvCxnSpPr>
        <p:spPr>
          <a:xfrm flipH="1" flipV="1">
            <a:off x="6043191" y="502274"/>
            <a:ext cx="177311" cy="6890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53" idx="2"/>
          </p:cNvCxnSpPr>
          <p:nvPr/>
        </p:nvCxnSpPr>
        <p:spPr>
          <a:xfrm flipH="1">
            <a:off x="5487871" y="1191294"/>
            <a:ext cx="732631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53" idx="3"/>
            <a:endCxn id="53" idx="6"/>
          </p:cNvCxnSpPr>
          <p:nvPr/>
        </p:nvCxnSpPr>
        <p:spPr>
          <a:xfrm flipV="1">
            <a:off x="5702454" y="1191295"/>
            <a:ext cx="1250680" cy="4872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747917" y="731042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</a:t>
            </a:r>
            <a:endParaRPr lang="en-GB" dirty="0"/>
          </a:p>
        </p:txBody>
      </p:sp>
      <p:sp>
        <p:nvSpPr>
          <p:cNvPr id="41" name="TextBox 40"/>
          <p:cNvSpPr txBox="1"/>
          <p:nvPr/>
        </p:nvSpPr>
        <p:spPr>
          <a:xfrm>
            <a:off x="6244910" y="14349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</a:t>
            </a:r>
            <a:endParaRPr lang="en-GB" dirty="0"/>
          </a:p>
        </p:txBody>
      </p:sp>
      <p:sp>
        <p:nvSpPr>
          <p:cNvPr id="42" name="Pie 41"/>
          <p:cNvSpPr/>
          <p:nvPr/>
        </p:nvSpPr>
        <p:spPr>
          <a:xfrm>
            <a:off x="8397025" y="617499"/>
            <a:ext cx="1573078" cy="1378040"/>
          </a:xfrm>
          <a:prstGeom prst="pie">
            <a:avLst>
              <a:gd name="adj1" fmla="val 0"/>
              <a:gd name="adj2" fmla="val 6869627"/>
            </a:avLst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039590" y="1252544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120°</a:t>
            </a:r>
            <a:endParaRPr lang="en-GB" dirty="0"/>
          </a:p>
        </p:txBody>
      </p:sp>
      <p:sp>
        <p:nvSpPr>
          <p:cNvPr id="46" name="TextBox 45"/>
          <p:cNvSpPr txBox="1"/>
          <p:nvPr/>
        </p:nvSpPr>
        <p:spPr>
          <a:xfrm>
            <a:off x="9327359" y="962668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5cm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987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1146334"/>
              </p:ext>
            </p:extLst>
          </p:nvPr>
        </p:nvGraphicFramePr>
        <p:xfrm>
          <a:off x="152400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34">
                  <a:extLst>
                    <a:ext uri="{9D8B030D-6E8A-4147-A177-3AD203B41FA5}">
                      <a16:colId xmlns:a16="http://schemas.microsoft.com/office/drawing/2014/main" xmlns="" val="42711270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xmlns="" val="419458942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xmlns="" val="31841475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xmlns="" val="4141231608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</a:t>
                      </a: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23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Label the 3 lines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Label the 2 areas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the arc length of the red shape </a:t>
                      </a:r>
                      <a:r>
                        <a:rPr lang="en-GB" sz="1600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= 10.5cm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42647800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</a:t>
                      </a: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23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buAutoNum type="alphaLcParenR"/>
                      </a:pP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Circumference </a:t>
                      </a:r>
                      <a:r>
                        <a:rPr lang="en-GB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37.7 cm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b)  Find the area  </a:t>
                      </a:r>
                      <a:r>
                        <a:rPr lang="en-GB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113.1</a:t>
                      </a:r>
                      <a:r>
                        <a:rPr lang="en-GB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cm</a:t>
                      </a:r>
                      <a:r>
                        <a:rPr lang="en-GB" b="0" baseline="300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 algn="ctr">
                        <a:buNone/>
                      </a:pP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AutoNum type="alphaLcParenR"/>
                      </a:pP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Circumference </a:t>
                      </a:r>
                      <a:r>
                        <a:rPr lang="en-GB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28.3 cm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 the area </a:t>
                      </a:r>
                      <a:r>
                        <a:rPr lang="en-GB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63.6</a:t>
                      </a:r>
                      <a:r>
                        <a:rPr lang="en-GB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cm</a:t>
                      </a:r>
                      <a:r>
                        <a:rPr lang="en-GB" b="0" baseline="300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 algn="ctr">
                        <a:buNone/>
                      </a:pP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a)P</a:t>
                      </a: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erimeter </a:t>
                      </a:r>
                      <a:r>
                        <a:rPr lang="en-GB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38.8cm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b)Find the area </a:t>
                      </a:r>
                      <a:r>
                        <a:rPr lang="en-GB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56.5</a:t>
                      </a:r>
                      <a:r>
                        <a:rPr lang="en-GB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cm</a:t>
                      </a:r>
                      <a:r>
                        <a:rPr lang="en-GB" b="0" baseline="300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l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07561586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</a:t>
                      </a: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23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 the area.</a:t>
                      </a:r>
                      <a:r>
                        <a:rPr lang="en-GB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53.1cm</a:t>
                      </a:r>
                      <a:r>
                        <a:rPr lang="en-GB" b="0" baseline="300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  <a:endParaRPr lang="en-GB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Shaded area. </a:t>
                      </a:r>
                      <a:r>
                        <a:rPr lang="en-GB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15.7cm</a:t>
                      </a:r>
                      <a:r>
                        <a:rPr lang="en-GB" b="0" baseline="300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Orange area. </a:t>
                      </a:r>
                      <a:r>
                        <a:rPr lang="en-GB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21.5cm</a:t>
                      </a:r>
                      <a:r>
                        <a:rPr lang="en-GB" b="0" baseline="300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78154384"/>
                  </a:ext>
                </a:extLst>
              </a:tr>
            </a:tbl>
          </a:graphicData>
        </a:graphic>
      </p:graphicFrame>
      <p:sp>
        <p:nvSpPr>
          <p:cNvPr id="9" name="SMARTInkShape-2"/>
          <p:cNvSpPr/>
          <p:nvPr/>
        </p:nvSpPr>
        <p:spPr>
          <a:xfrm>
            <a:off x="7513955" y="6337766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" name="Group 15"/>
          <p:cNvGrpSpPr/>
          <p:nvPr/>
        </p:nvGrpSpPr>
        <p:grpSpPr>
          <a:xfrm>
            <a:off x="8651401" y="3429000"/>
            <a:ext cx="1390650" cy="1332000"/>
            <a:chOff x="1190625" y="1102302"/>
            <a:chExt cx="1390650" cy="1332000"/>
          </a:xfrm>
        </p:grpSpPr>
        <p:sp>
          <p:nvSpPr>
            <p:cNvPr id="3" name="Pie 2"/>
            <p:cNvSpPr/>
            <p:nvPr/>
          </p:nvSpPr>
          <p:spPr>
            <a:xfrm>
              <a:off x="1210541" y="1102302"/>
              <a:ext cx="1332000" cy="1332000"/>
            </a:xfrm>
            <a:prstGeom prst="pie">
              <a:avLst>
                <a:gd name="adj1" fmla="val 10800000"/>
                <a:gd name="adj2" fmla="val 21582010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1190625" y="1857375"/>
              <a:ext cx="139065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1190625" y="1818298"/>
              <a:ext cx="13519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12 cm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394548" y="3022388"/>
            <a:ext cx="2160000" cy="1440000"/>
            <a:chOff x="870548" y="3022388"/>
            <a:chExt cx="2160000" cy="1440000"/>
          </a:xfrm>
        </p:grpSpPr>
        <p:sp>
          <p:nvSpPr>
            <p:cNvPr id="12" name="Oval 11"/>
            <p:cNvSpPr/>
            <p:nvPr/>
          </p:nvSpPr>
          <p:spPr>
            <a:xfrm>
              <a:off x="1230548" y="3022388"/>
              <a:ext cx="1440000" cy="1440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870548" y="3711151"/>
              <a:ext cx="2160000" cy="383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12 cm</a:t>
              </a:r>
            </a:p>
          </p:txBody>
        </p:sp>
        <p:cxnSp>
          <p:nvCxnSpPr>
            <p:cNvPr id="66" name="Straight Arrow Connector 65"/>
            <p:cNvCxnSpPr/>
            <p:nvPr/>
          </p:nvCxnSpPr>
          <p:spPr>
            <a:xfrm>
              <a:off x="1230548" y="3742388"/>
              <a:ext cx="1440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/>
          <p:cNvGrpSpPr/>
          <p:nvPr/>
        </p:nvGrpSpPr>
        <p:grpSpPr>
          <a:xfrm>
            <a:off x="5196001" y="2971651"/>
            <a:ext cx="1799999" cy="1440000"/>
            <a:chOff x="870549" y="3022388"/>
            <a:chExt cx="1799999" cy="1440000"/>
          </a:xfrm>
        </p:grpSpPr>
        <p:sp>
          <p:nvSpPr>
            <p:cNvPr id="68" name="Oval 67"/>
            <p:cNvSpPr/>
            <p:nvPr/>
          </p:nvSpPr>
          <p:spPr>
            <a:xfrm>
              <a:off x="1230548" y="3022388"/>
              <a:ext cx="1440000" cy="1440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870549" y="3429000"/>
              <a:ext cx="1486314" cy="383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4.5 cm</a:t>
              </a:r>
            </a:p>
          </p:txBody>
        </p:sp>
        <p:cxnSp>
          <p:nvCxnSpPr>
            <p:cNvPr id="70" name="Straight Arrow Connector 69"/>
            <p:cNvCxnSpPr/>
            <p:nvPr/>
          </p:nvCxnSpPr>
          <p:spPr>
            <a:xfrm>
              <a:off x="1230548" y="3742388"/>
              <a:ext cx="720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10"/>
          <p:cNvGrpSpPr>
            <a:grpSpLocks/>
          </p:cNvGrpSpPr>
          <p:nvPr/>
        </p:nvGrpSpPr>
        <p:grpSpPr bwMode="auto">
          <a:xfrm>
            <a:off x="2618161" y="4935368"/>
            <a:ext cx="1476375" cy="1812509"/>
            <a:chOff x="485" y="1251"/>
            <a:chExt cx="930" cy="1855"/>
          </a:xfrm>
        </p:grpSpPr>
        <p:sp>
          <p:nvSpPr>
            <p:cNvPr id="81" name="AutoShape 4"/>
            <p:cNvSpPr>
              <a:spLocks noChangeArrowheads="1"/>
            </p:cNvSpPr>
            <p:nvPr/>
          </p:nvSpPr>
          <p:spPr bwMode="auto">
            <a:xfrm>
              <a:off x="499" y="1251"/>
              <a:ext cx="907" cy="1474"/>
            </a:xfrm>
            <a:custGeom>
              <a:avLst/>
              <a:gdLst>
                <a:gd name="G0" fmla="+- 167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167"/>
                <a:gd name="G18" fmla="*/ 167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167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167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5316 w 21600"/>
                <a:gd name="T15" fmla="*/ 10800 h 21600"/>
                <a:gd name="T16" fmla="*/ 10800 w 21600"/>
                <a:gd name="T17" fmla="*/ 10633 h 21600"/>
                <a:gd name="T18" fmla="*/ 16284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0633" y="10800"/>
                  </a:moveTo>
                  <a:cubicBezTo>
                    <a:pt x="10633" y="10707"/>
                    <a:pt x="10707" y="10633"/>
                    <a:pt x="10800" y="10633"/>
                  </a:cubicBezTo>
                  <a:cubicBezTo>
                    <a:pt x="10892" y="10632"/>
                    <a:pt x="10966" y="10707"/>
                    <a:pt x="10967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2" name="AutoShape 5"/>
            <p:cNvSpPr>
              <a:spLocks noChangeArrowheads="1"/>
            </p:cNvSpPr>
            <p:nvPr/>
          </p:nvSpPr>
          <p:spPr bwMode="auto">
            <a:xfrm flipV="1">
              <a:off x="499" y="2001"/>
              <a:ext cx="907" cy="1105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3" name="Line 6"/>
            <p:cNvSpPr>
              <a:spLocks noChangeShapeType="1"/>
            </p:cNvSpPr>
            <p:nvPr/>
          </p:nvSpPr>
          <p:spPr bwMode="auto">
            <a:xfrm>
              <a:off x="952" y="2001"/>
              <a:ext cx="0" cy="110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84" name="Line 7"/>
            <p:cNvSpPr>
              <a:spLocks noChangeShapeType="1"/>
            </p:cNvSpPr>
            <p:nvPr/>
          </p:nvSpPr>
          <p:spPr bwMode="auto">
            <a:xfrm>
              <a:off x="485" y="2017"/>
              <a:ext cx="93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85" name="Text Box 8"/>
            <p:cNvSpPr txBox="1">
              <a:spLocks noChangeArrowheads="1"/>
            </p:cNvSpPr>
            <p:nvPr/>
          </p:nvSpPr>
          <p:spPr bwMode="auto">
            <a:xfrm>
              <a:off x="499" y="1638"/>
              <a:ext cx="907" cy="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dirty="0">
                  <a:latin typeface="Comic Sans MS" pitchFamily="66" charset="0"/>
                </a:rPr>
                <a:t>8 cm</a:t>
              </a:r>
            </a:p>
          </p:txBody>
        </p:sp>
        <p:sp>
          <p:nvSpPr>
            <p:cNvPr id="86" name="Text Box 9"/>
            <p:cNvSpPr txBox="1">
              <a:spLocks noChangeArrowheads="1"/>
            </p:cNvSpPr>
            <p:nvPr/>
          </p:nvSpPr>
          <p:spPr bwMode="auto">
            <a:xfrm>
              <a:off x="605" y="2239"/>
              <a:ext cx="658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600" dirty="0">
                  <a:latin typeface="Comic Sans MS" pitchFamily="66" charset="0"/>
                </a:rPr>
                <a:t>7 cm</a:t>
              </a:r>
            </a:p>
          </p:txBody>
        </p:sp>
      </p:grpSp>
      <p:grpSp>
        <p:nvGrpSpPr>
          <p:cNvPr id="87" name="Group 3"/>
          <p:cNvGrpSpPr>
            <a:grpSpLocks/>
          </p:cNvGrpSpPr>
          <p:nvPr/>
        </p:nvGrpSpPr>
        <p:grpSpPr bwMode="auto">
          <a:xfrm>
            <a:off x="5438888" y="4903846"/>
            <a:ext cx="1778000" cy="2012953"/>
            <a:chOff x="317" y="1706"/>
            <a:chExt cx="1120" cy="1268"/>
          </a:xfrm>
        </p:grpSpPr>
        <p:sp>
          <p:nvSpPr>
            <p:cNvPr id="89" name="Text Box 5"/>
            <p:cNvSpPr txBox="1">
              <a:spLocks noChangeArrowheads="1"/>
            </p:cNvSpPr>
            <p:nvPr/>
          </p:nvSpPr>
          <p:spPr bwMode="auto">
            <a:xfrm>
              <a:off x="325" y="2741"/>
              <a:ext cx="111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dirty="0">
                  <a:latin typeface="Comic Sans MS" pitchFamily="66" charset="0"/>
                </a:rPr>
                <a:t>6 cm</a:t>
              </a:r>
            </a:p>
          </p:txBody>
        </p:sp>
        <p:sp>
          <p:nvSpPr>
            <p:cNvPr id="90" name="AutoShape 6"/>
            <p:cNvSpPr>
              <a:spLocks noChangeArrowheads="1"/>
            </p:cNvSpPr>
            <p:nvPr/>
          </p:nvSpPr>
          <p:spPr bwMode="auto">
            <a:xfrm>
              <a:off x="317" y="1706"/>
              <a:ext cx="1020" cy="1020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1" name="Line 7"/>
            <p:cNvSpPr>
              <a:spLocks noChangeShapeType="1"/>
            </p:cNvSpPr>
            <p:nvPr/>
          </p:nvSpPr>
          <p:spPr bwMode="auto">
            <a:xfrm>
              <a:off x="586" y="2257"/>
              <a:ext cx="49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92" name="Line 8"/>
            <p:cNvSpPr>
              <a:spLocks noChangeShapeType="1"/>
            </p:cNvSpPr>
            <p:nvPr/>
          </p:nvSpPr>
          <p:spPr bwMode="auto">
            <a:xfrm flipV="1">
              <a:off x="339" y="2770"/>
              <a:ext cx="10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88" name="Text Box 4"/>
            <p:cNvSpPr txBox="1">
              <a:spLocks noChangeArrowheads="1"/>
            </p:cNvSpPr>
            <p:nvPr/>
          </p:nvSpPr>
          <p:spPr bwMode="auto">
            <a:xfrm>
              <a:off x="317" y="2069"/>
              <a:ext cx="102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dirty="0">
                  <a:latin typeface="Comic Sans MS" pitchFamily="66" charset="0"/>
                </a:rPr>
                <a:t>4 cm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938204" y="5065097"/>
            <a:ext cx="2469263" cy="1488807"/>
            <a:chOff x="6674736" y="5094000"/>
            <a:chExt cx="2469263" cy="1488807"/>
          </a:xfrm>
        </p:grpSpPr>
        <p:pic>
          <p:nvPicPr>
            <p:cNvPr id="93" name="Picture 2" descr="http://lh6.googleusercontent.com/-utYtNq_8dj8/TWy9BZa4bgI/AAAAAAAABMk/a-Xx4LMnjEI/s280/Picture1.png">
              <a:hlinkClick r:id="rId2"/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549" b="50566"/>
            <a:stretch/>
          </p:blipFill>
          <p:spPr bwMode="auto">
            <a:xfrm>
              <a:off x="6674736" y="5109986"/>
              <a:ext cx="1487415" cy="1472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4" name="Straight Arrow Connector 93"/>
            <p:cNvCxnSpPr/>
            <p:nvPr/>
          </p:nvCxnSpPr>
          <p:spPr>
            <a:xfrm>
              <a:off x="8269273" y="5094000"/>
              <a:ext cx="0" cy="140400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/>
          </p:nvSpPr>
          <p:spPr>
            <a:xfrm>
              <a:off x="8269272" y="5604075"/>
              <a:ext cx="8747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10 cm</a:t>
              </a:r>
            </a:p>
          </p:txBody>
        </p:sp>
      </p:grpSp>
      <p:sp>
        <p:nvSpPr>
          <p:cNvPr id="52" name="Oval 51"/>
          <p:cNvSpPr/>
          <p:nvPr/>
        </p:nvSpPr>
        <p:spPr>
          <a:xfrm>
            <a:off x="8501717" y="646630"/>
            <a:ext cx="1465263" cy="1378039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Oval 52"/>
          <p:cNvSpPr/>
          <p:nvPr/>
        </p:nvSpPr>
        <p:spPr>
          <a:xfrm>
            <a:off x="5473813" y="451878"/>
            <a:ext cx="1465263" cy="1378039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Oval 53"/>
          <p:cNvSpPr/>
          <p:nvPr/>
        </p:nvSpPr>
        <p:spPr>
          <a:xfrm>
            <a:off x="2588434" y="477536"/>
            <a:ext cx="1465263" cy="1378039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5" name="Straight Connector 54"/>
          <p:cNvCxnSpPr/>
          <p:nvPr/>
        </p:nvCxnSpPr>
        <p:spPr>
          <a:xfrm>
            <a:off x="2588434" y="1152660"/>
            <a:ext cx="14652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54" idx="1"/>
          </p:cNvCxnSpPr>
          <p:nvPr/>
        </p:nvCxnSpPr>
        <p:spPr>
          <a:xfrm>
            <a:off x="2803017" y="679345"/>
            <a:ext cx="556507" cy="4733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163651" y="1004552"/>
            <a:ext cx="1004552" cy="105606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814682" y="1079546"/>
            <a:ext cx="1283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b) diameter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68395" y="603257"/>
            <a:ext cx="991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a) radius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74926" y="1663545"/>
            <a:ext cx="1131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c) tangent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5556000" y="822175"/>
            <a:ext cx="650444" cy="3304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endCxn id="53" idx="0"/>
          </p:cNvCxnSpPr>
          <p:nvPr/>
        </p:nvCxnSpPr>
        <p:spPr>
          <a:xfrm flipV="1">
            <a:off x="6206444" y="451878"/>
            <a:ext cx="1" cy="7007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53" idx="3"/>
            <a:endCxn id="53" idx="6"/>
          </p:cNvCxnSpPr>
          <p:nvPr/>
        </p:nvCxnSpPr>
        <p:spPr>
          <a:xfrm flipV="1">
            <a:off x="5688396" y="1140898"/>
            <a:ext cx="1250680" cy="4872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555999" y="570842"/>
            <a:ext cx="998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a) sector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 rot="20199356">
            <a:off x="5739366" y="1292763"/>
            <a:ext cx="1240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b) segment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97" name="Pie 96"/>
          <p:cNvSpPr/>
          <p:nvPr/>
        </p:nvSpPr>
        <p:spPr>
          <a:xfrm>
            <a:off x="8405164" y="605427"/>
            <a:ext cx="1573078" cy="1378040"/>
          </a:xfrm>
          <a:prstGeom prst="pie">
            <a:avLst>
              <a:gd name="adj1" fmla="val 21582318"/>
              <a:gd name="adj2" fmla="val 6869627"/>
            </a:avLst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118483" y="1199837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120°</a:t>
            </a:r>
            <a:endParaRPr lang="en-GB" dirty="0"/>
          </a:p>
        </p:txBody>
      </p:sp>
      <p:sp>
        <p:nvSpPr>
          <p:cNvPr id="38" name="TextBox 37"/>
          <p:cNvSpPr txBox="1"/>
          <p:nvPr/>
        </p:nvSpPr>
        <p:spPr>
          <a:xfrm>
            <a:off x="9363597" y="99457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5cm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211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5597037"/>
              </p:ext>
            </p:extLst>
          </p:nvPr>
        </p:nvGraphicFramePr>
        <p:xfrm>
          <a:off x="1524001" y="0"/>
          <a:ext cx="9144001" cy="6903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115">
                  <a:extLst>
                    <a:ext uri="{9D8B030D-6E8A-4147-A177-3AD203B41FA5}">
                      <a16:colId xmlns:a16="http://schemas.microsoft.com/office/drawing/2014/main" xmlns="" val="427112700"/>
                    </a:ext>
                  </a:extLst>
                </a:gridCol>
                <a:gridCol w="4382443">
                  <a:extLst>
                    <a:ext uri="{9D8B030D-6E8A-4147-A177-3AD203B41FA5}">
                      <a16:colId xmlns:a16="http://schemas.microsoft.com/office/drawing/2014/main" xmlns="" val="4194589420"/>
                    </a:ext>
                  </a:extLst>
                </a:gridCol>
                <a:gridCol w="4382443">
                  <a:extLst>
                    <a:ext uri="{9D8B030D-6E8A-4147-A177-3AD203B41FA5}">
                      <a16:colId xmlns:a16="http://schemas.microsoft.com/office/drawing/2014/main" xmlns="" val="318414750"/>
                    </a:ext>
                  </a:extLst>
                </a:gridCol>
              </a:tblGrid>
              <a:tr h="2286000">
                <a:tc rowSpan="4"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Algebra: graphs			Topic </a:t>
                      </a: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24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State the gradient and y intercept of the following: 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y = 3x – 4</a:t>
                      </a:r>
                    </a:p>
                    <a:p>
                      <a:pPr marL="0" indent="0">
                        <a:buNone/>
                      </a:pPr>
                      <a:endParaRPr lang="en-GB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b)  y - 2x = 5</a:t>
                      </a:r>
                    </a:p>
                    <a:p>
                      <a:pPr marL="0" indent="0">
                        <a:buNone/>
                      </a:pPr>
                      <a:endParaRPr lang="en-GB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c)  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2y 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8x = -6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Sketch a graph of the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following: </a:t>
                      </a:r>
                    </a:p>
                    <a:p>
                      <a:endParaRPr lang="en-GB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342900" indent="-342900">
                        <a:buAutoNum type="alphaLcParenR"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y = 2x – 1</a:t>
                      </a:r>
                    </a:p>
                    <a:p>
                      <a:pPr marL="0" indent="0">
                        <a:buNone/>
                      </a:pPr>
                      <a:endParaRPr lang="en-GB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b)  y = 3 – x</a:t>
                      </a:r>
                    </a:p>
                    <a:p>
                      <a:pPr marL="0" indent="0">
                        <a:buNone/>
                      </a:pPr>
                      <a:endParaRPr lang="en-GB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c)  2y = 6x + 1</a:t>
                      </a:r>
                      <a:endParaRPr lang="en-GB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42647800"/>
                  </a:ext>
                </a:extLst>
              </a:tr>
              <a:tr h="2286000">
                <a:tc v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State the equation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of </a:t>
                      </a:r>
                    </a:p>
                    <a:p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this straight line</a:t>
                      </a:r>
                      <a:endParaRPr lang="en-GB" sz="18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n-GB" sz="18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Calculate the midpoint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between the following coordinates: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(1 , 3)        (5 ,  8)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b)  (-2, -3)      (4, -7)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c)  (1.5, -7.5)  (3.4, 2.5)</a:t>
                      </a:r>
                      <a:endParaRPr lang="en-GB" sz="18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07561586"/>
                  </a:ext>
                </a:extLst>
              </a:tr>
              <a:tr h="1143000">
                <a:tc v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Calculate the gradient between these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two coordinates 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(-2, 4)   (0, 8)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b)  (-3, -1)  (1, 11)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c)  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(1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, 3)   (3, 9) </a:t>
                      </a:r>
                      <a:endParaRPr lang="en-GB" sz="18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 the equation of the straight line that goes through the point (-3, 1) and has a gradient of 2</a:t>
                      </a:r>
                      <a:endParaRPr lang="en-GB" sz="18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78154384"/>
                  </a:ext>
                </a:extLst>
              </a:tr>
              <a:tr h="1143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 the equation of the straight line that goes through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the following coordinates.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(-2 , -1)  ( 1, 8)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" name="SMARTInkShape-2"/>
          <p:cNvSpPr/>
          <p:nvPr/>
        </p:nvSpPr>
        <p:spPr>
          <a:xfrm>
            <a:off x="7513955" y="6337766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1" t="10177" r="28079" b="7080"/>
          <a:stretch/>
        </p:blipFill>
        <p:spPr>
          <a:xfrm>
            <a:off x="4447505" y="2367179"/>
            <a:ext cx="1500003" cy="212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17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58788155"/>
                  </p:ext>
                </p:extLst>
              </p:nvPr>
            </p:nvGraphicFramePr>
            <p:xfrm>
              <a:off x="1524001" y="-22654"/>
              <a:ext cx="10427592" cy="731006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12760">
                      <a:extLst>
                        <a:ext uri="{9D8B030D-6E8A-4147-A177-3AD203B41FA5}">
                          <a16:colId xmlns:a16="http://schemas.microsoft.com/office/drawing/2014/main" xmlns="" val="427112700"/>
                        </a:ext>
                      </a:extLst>
                    </a:gridCol>
                    <a:gridCol w="4771382">
                      <a:extLst>
                        <a:ext uri="{9D8B030D-6E8A-4147-A177-3AD203B41FA5}">
                          <a16:colId xmlns:a16="http://schemas.microsoft.com/office/drawing/2014/main" xmlns="" val="4194589420"/>
                        </a:ext>
                      </a:extLst>
                    </a:gridCol>
                    <a:gridCol w="5243450">
                      <a:extLst>
                        <a:ext uri="{9D8B030D-6E8A-4147-A177-3AD203B41FA5}">
                          <a16:colId xmlns:a16="http://schemas.microsoft.com/office/drawing/2014/main" xmlns="" val="318414750"/>
                        </a:ext>
                      </a:extLst>
                    </a:gridCol>
                  </a:tblGrid>
                  <a:tr h="2388358">
                    <a:tc rowSpan="4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Algebra: graphs			Topic 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24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State the gradient and y intercept of the following: </a:t>
                          </a:r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AutoNum type="alphaLcParenR"/>
                            <a:tabLst/>
                            <a:defRPr/>
                          </a:pP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y = 3x – 4	</a:t>
                          </a:r>
                          <a:r>
                            <a:rPr lang="en-GB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m = 3    c = (0, -4)</a:t>
                          </a:r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b)  y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-2x = 5	</a:t>
                          </a:r>
                          <a:r>
                            <a:rPr lang="en-GB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m = 2    c = (0,  5)</a:t>
                          </a:r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342900" indent="-342900">
                            <a:buAutoNum type="alphaLcParenR" startAt="3"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2y 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– 8x = -6</a:t>
                          </a:r>
                          <a:r>
                            <a:rPr lang="en-GB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	y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num>
                                <m:den>
                                  <m:r>
                                    <a:rPr lang="en-GB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x – </a:t>
                          </a:r>
                          <a:r>
                            <a:rPr lang="en-GB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</a:p>
                        <a:p>
                          <a:pPr marL="0" indent="0">
                            <a:buNone/>
                          </a:pPr>
                          <a:r>
                            <a:rPr lang="en-GB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    </a:t>
                          </a:r>
                          <a:endParaRPr lang="en-GB" b="0" baseline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>
                            <a:buNone/>
                          </a:pPr>
                          <a:r>
                            <a:rPr lang="en-GB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		m = </a:t>
                          </a:r>
                          <a:r>
                            <a:rPr lang="en-GB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4 </a:t>
                          </a:r>
                          <a:r>
                            <a:rPr lang="en-GB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c</a:t>
                          </a:r>
                          <a:r>
                            <a:rPr lang="en-GB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(0, </a:t>
                          </a:r>
                          <a:r>
                            <a:rPr lang="en-GB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-3)</a:t>
                          </a:r>
                          <a:endParaRPr lang="en-GB" b="0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Sketch a graph of </a:t>
                          </a:r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342900" indent="-342900">
                            <a:buAutoNum type="alphaLcParenR"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y = 2x – 1</a:t>
                          </a:r>
                        </a:p>
                        <a:p>
                          <a:pPr marL="0" indent="0">
                            <a:buNone/>
                          </a:pPr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>
                            <a:buNone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b)  y = 3 – x</a:t>
                          </a:r>
                        </a:p>
                        <a:p>
                          <a:pPr marL="0" indent="0">
                            <a:buNone/>
                          </a:pPr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>
                            <a:buNone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c)  2y = 6x + 1</a:t>
                          </a:r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642647800"/>
                      </a:ext>
                    </a:extLst>
                  </a:tr>
                  <a:tr h="2156346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State the equation</a:t>
                          </a: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of </a:t>
                          </a:r>
                        </a:p>
                        <a:p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this straight line</a:t>
                          </a:r>
                          <a:endParaRPr lang="en-GB" sz="18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sz="1800" b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sz="18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y= 2x + 1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Calculate the midpoint</a:t>
                          </a: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between the following coordinates: </a:t>
                          </a:r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AutoNum type="alphaLcParenR"/>
                            <a:tabLst/>
                            <a:defRPr/>
                          </a:pP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(1 , 3)        (5 ,  8)	</a:t>
                          </a:r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(3, 5.5) </a:t>
                          </a:r>
                          <a:endParaRPr lang="en-GB" sz="18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b)  (-2, -3)      (4, -7) 	</a:t>
                          </a:r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(1, -5) </a:t>
                          </a:r>
                          <a:endParaRPr lang="en-GB" sz="18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c)  (1.5, -7.5)  (3.4, 2.5)	</a:t>
                          </a:r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(2.45, -2.5)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907561586"/>
                      </a:ext>
                    </a:extLst>
                  </a:tr>
                  <a:tr h="1166884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Calculate the gradient between these</a:t>
                          </a: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two coordinates .</a:t>
                          </a:r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AutoNum type="alphaLcParenR"/>
                            <a:tabLst/>
                            <a:defRPr/>
                          </a:pP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(-2, 4)   (0, 8)		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0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8−4</m:t>
                                  </m:r>
                                </m:num>
                                <m:den>
                                  <m:r>
                                    <a:rPr lang="en-GB" sz="1800" b="0" i="0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0−−2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b="0" i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= 2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8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b)  (-3, -1)  (1, 11)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0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11−−1</m:t>
                                  </m:r>
                                </m:num>
                                <m:den>
                                  <m:r>
                                    <a:rPr lang="en-GB" sz="1800" b="0" i="0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1−−3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b="0" i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= 3</a:t>
                          </a:r>
                          <a:endParaRPr lang="en-GB" sz="18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8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c)  </a:t>
                          </a: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(1</a:t>
                          </a: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, 3)   (3, 9</a:t>
                          </a: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)   </a:t>
                          </a: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0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9−3</m:t>
                                  </m:r>
                                </m:num>
                                <m:den>
                                  <m:r>
                                    <a:rPr lang="en-GB" sz="1800" b="0" i="0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3−1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b="0" i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0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num>
                                <m:den>
                                  <m:r>
                                    <a:rPr lang="en-GB" sz="1800" b="0" i="0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b="0" i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sz="1800" b="0" i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</a:t>
                          </a:r>
                          <a:r>
                            <a:rPr lang="en-GB" sz="1800" b="0" i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3</a:t>
                          </a:r>
                          <a:endParaRPr lang="en-GB" sz="1800" b="0" i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Find the equation of the straight line that goes through the point (-3, 1) and has a gradient of 2 </a:t>
                          </a:r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Sub (-3, 1) into y = 2x + c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So 1 =2(-3) + c gives c = -5. Thus y = 2x - 5</a:t>
                          </a:r>
                          <a:endParaRPr lang="en-GB" sz="1800" b="0" baseline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078154384"/>
                      </a:ext>
                    </a:extLst>
                  </a:tr>
                  <a:tr h="1166884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Find the equation of the straight line that goes through</a:t>
                          </a: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the following coordinates.   (-2 , -1)  ( 1, 8) </a:t>
                          </a:r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Gradient </a:t>
                          </a:r>
                          <a:r>
                            <a:rPr lang="en-GB" sz="1800" b="0" i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m</a:t>
                          </a:r>
                          <a:r>
                            <a:rPr lang="en-GB" sz="1800" b="0" i="1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sz="1800" b="0" i="1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8−−1</m:t>
                                  </m:r>
                                </m:num>
                                <m:den>
                                  <m:r>
                                    <a:rPr lang="en-GB" sz="18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1−−2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 =</a:t>
                          </a:r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3. Sub (1, 8) into       y </a:t>
                          </a:r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3x + </a:t>
                          </a:r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c: 8= </a:t>
                          </a:r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3(1) + c </a:t>
                          </a:r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gives c </a:t>
                          </a:r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5 </a:t>
                          </a:r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thus y </a:t>
                          </a:r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=3x + 5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b="0" baseline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58788155"/>
                  </p:ext>
                </p:extLst>
              </p:nvPr>
            </p:nvGraphicFramePr>
            <p:xfrm>
              <a:off x="1524001" y="-22654"/>
              <a:ext cx="10427592" cy="731006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1276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427112700"/>
                        </a:ext>
                      </a:extLst>
                    </a:gridCol>
                    <a:gridCol w="477138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4194589420"/>
                        </a:ext>
                      </a:extLst>
                    </a:gridCol>
                    <a:gridCol w="524345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318414750"/>
                        </a:ext>
                      </a:extLst>
                    </a:gridCol>
                  </a:tblGrid>
                  <a:tr h="2388358">
                    <a:tc rowSpan="4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Algebra: graphs			Topic 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24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8940" t="-1020" r="-110089" b="-206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Sketch a graph of </a:t>
                          </a:r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342900" indent="-342900">
                            <a:buAutoNum type="alphaLcParenR"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y = 2x – 1</a:t>
                          </a:r>
                        </a:p>
                        <a:p>
                          <a:pPr marL="0" indent="0">
                            <a:buNone/>
                          </a:pPr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>
                            <a:buNone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b)  y = 3 – x</a:t>
                          </a:r>
                        </a:p>
                        <a:p>
                          <a:pPr marL="0" indent="0">
                            <a:buNone/>
                          </a:pPr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>
                            <a:buNone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c)  2y = 6x + 1</a:t>
                          </a:r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642647800"/>
                      </a:ext>
                    </a:extLst>
                  </a:tr>
                  <a:tr h="2156346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State the equation</a:t>
                          </a: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of </a:t>
                          </a:r>
                        </a:p>
                        <a:p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this straight line</a:t>
                          </a:r>
                          <a:endParaRPr lang="en-GB" sz="18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sz="1800" b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sz="18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y= 2x + 1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Calculate the midpoint</a:t>
                          </a: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between the following coordinates: </a:t>
                          </a:r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AutoNum type="alphaLcParenR"/>
                            <a:tabLst/>
                            <a:defRPr/>
                          </a:pP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(1 , 3)        (5 ,  8)	</a:t>
                          </a:r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(3, 5.5) </a:t>
                          </a:r>
                          <a:endParaRPr lang="en-GB" sz="18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b)  (-2, -3)      (4, -7) 	</a:t>
                          </a:r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(1, -5) </a:t>
                          </a:r>
                          <a:endParaRPr lang="en-GB" sz="18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c)  (1.5, -7.5)  (3.4, 2.5)	</a:t>
                          </a:r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(2.45, -2.5)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907561586"/>
                      </a:ext>
                    </a:extLst>
                  </a:tr>
                  <a:tr h="1188720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8940" t="-165198" r="-110089" b="-4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Find the equation of the straight line that goes through the point (-3, 1) and has a gradient of 2 </a:t>
                          </a:r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Sub (-3, 1) into y = 2x + c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So 1 =2(-3) + c gives c = -5. Thus y = 2x - 5</a:t>
                          </a:r>
                          <a:endParaRPr lang="en-GB" sz="1800" b="0" baseline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078154384"/>
                      </a:ext>
                    </a:extLst>
                  </a:tr>
                  <a:tr h="1576642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99186" t="-364865" r="-233" b="-77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9" name="SMARTInkShape-2"/>
          <p:cNvSpPr/>
          <p:nvPr/>
        </p:nvSpPr>
        <p:spPr>
          <a:xfrm>
            <a:off x="7513955" y="6337766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1" t="10177" r="28079"/>
          <a:stretch/>
        </p:blipFill>
        <p:spPr>
          <a:xfrm>
            <a:off x="4911528" y="2471206"/>
            <a:ext cx="1287887" cy="1978697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59" b="8043"/>
          <a:stretch/>
        </p:blipFill>
        <p:spPr>
          <a:xfrm>
            <a:off x="8579718" y="0"/>
            <a:ext cx="2088283" cy="23610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06884" y="130076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b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59247" y="281051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80884" y="1670098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c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24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1046BBD967B24DA3F10E1FCF165E29" ma:contentTypeVersion="6" ma:contentTypeDescription="Create a new document." ma:contentTypeScope="" ma:versionID="99cb297f9dabe6a9eefe6299495c9c18">
  <xsd:schema xmlns:xsd="http://www.w3.org/2001/XMLSchema" xmlns:xs="http://www.w3.org/2001/XMLSchema" xmlns:p="http://schemas.microsoft.com/office/2006/metadata/properties" xmlns:ns2="ea71102e-c2e2-43df-a20f-703c85d4b778" xmlns:ns3="ac2b899c-feaf-4902-9f78-83816e525775" targetNamespace="http://schemas.microsoft.com/office/2006/metadata/properties" ma:root="true" ma:fieldsID="33efdb9f672dd0b95e49d8b2842ea508" ns2:_="" ns3:_="">
    <xsd:import namespace="ea71102e-c2e2-43df-a20f-703c85d4b778"/>
    <xsd:import namespace="ac2b899c-feaf-4902-9f78-83816e52577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71102e-c2e2-43df-a20f-703c85d4b77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2b899c-feaf-4902-9f78-83816e5257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6845742-3EC6-4D9E-AA48-893AD2D222AA}"/>
</file>

<file path=customXml/itemProps2.xml><?xml version="1.0" encoding="utf-8"?>
<ds:datastoreItem xmlns:ds="http://schemas.openxmlformats.org/officeDocument/2006/customXml" ds:itemID="{DEAEB7D8-2F55-4488-AF89-19815D933B85}"/>
</file>

<file path=customXml/itemProps3.xml><?xml version="1.0" encoding="utf-8"?>
<ds:datastoreItem xmlns:ds="http://schemas.openxmlformats.org/officeDocument/2006/customXml" ds:itemID="{AB783D53-1D3F-4AA9-A4AA-7C3098FD0C1E}"/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52195</TotalTime>
  <Words>1055</Words>
  <Application>Microsoft Office PowerPoint</Application>
  <PresentationFormat>Widescreen</PresentationFormat>
  <Paragraphs>359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Century Gothic</vt:lpstr>
      <vt:lpstr>Comic Sans MS</vt:lpstr>
      <vt:lpstr>Times New Roman</vt:lpstr>
      <vt:lpstr>Wingdings 3</vt:lpstr>
      <vt:lpstr>Ion Boardroom</vt:lpstr>
      <vt:lpstr>Office Theme</vt:lpstr>
      <vt:lpstr>Test 6 Revision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homework</dc:title>
  <dc:creator>Gethin Butler</dc:creator>
  <cp:lastModifiedBy>Gethin Butler</cp:lastModifiedBy>
  <cp:revision>27</cp:revision>
  <dcterms:created xsi:type="dcterms:W3CDTF">2019-07-23T08:24:34Z</dcterms:created>
  <dcterms:modified xsi:type="dcterms:W3CDTF">2019-08-28T14:20:15Z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0x010100D91046BBD967B24DA3F10E1FCF165E29</vt:lpwstr>
  </property>
</Properties>
</file>