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sldIdLst>
    <p:sldId id="283" r:id="rId6"/>
    <p:sldId id="291" r:id="rId7"/>
    <p:sldId id="305" r:id="rId8"/>
    <p:sldId id="296" r:id="rId9"/>
    <p:sldId id="303" r:id="rId10"/>
    <p:sldId id="306" r:id="rId11"/>
    <p:sldId id="307" r:id="rId12"/>
    <p:sldId id="308" r:id="rId13"/>
    <p:sldId id="30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372" autoAdjust="0"/>
    <p:restoredTop sz="94660"/>
  </p:normalViewPr>
  <p:slideViewPr>
    <p:cSldViewPr snapToGrid="0">
      <p:cViewPr varScale="1">
        <p:scale>
          <a:sx n="71" d="100"/>
          <a:sy n="71" d="100"/>
        </p:scale>
        <p:origin x="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743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349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449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69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629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728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0237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8518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7564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2775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4948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606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1017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3618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3887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1713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8540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4664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1700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1F987216-9B47-45A7-8C0C-330BE167E6BC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1996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686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481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414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474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610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136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417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352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752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258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7.png"/><Relationship Id="rId7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19.png"/><Relationship Id="rId10" Type="http://schemas.openxmlformats.org/officeDocument/2006/relationships/image" Target="../media/image28.png"/><Relationship Id="rId4" Type="http://schemas.openxmlformats.org/officeDocument/2006/relationships/image" Target="../media/image18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4.emf"/><Relationship Id="rId7" Type="http://schemas.openxmlformats.org/officeDocument/2006/relationships/image" Target="../media/image34.png"/><Relationship Id="rId12" Type="http://schemas.openxmlformats.org/officeDocument/2006/relationships/image" Target="../media/image39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38.emf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image" Target="../media/image40.emf"/><Relationship Id="rId7" Type="http://schemas.openxmlformats.org/officeDocument/2006/relationships/image" Target="../media/image44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emf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38103" y="1023345"/>
            <a:ext cx="7812339" cy="2550877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Test 6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>
                <a:latin typeface="Comic Sans MS" panose="030F0702030302020204" pitchFamily="66" charset="0"/>
              </a:rPr>
              <a:t>Revision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38103" y="4055485"/>
            <a:ext cx="5917679" cy="861420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Year </a:t>
            </a:r>
            <a:r>
              <a:rPr lang="en-GB" sz="4000" dirty="0" smtClean="0">
                <a:latin typeface="Comic Sans MS" panose="030F0702030302020204" pitchFamily="66" charset="0"/>
              </a:rPr>
              <a:t>11 Higher</a:t>
            </a:r>
            <a:endParaRPr lang="en-GB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8407"/>
              </p:ext>
            </p:extLst>
          </p:nvPr>
        </p:nvGraphicFramePr>
        <p:xfrm>
          <a:off x="0" y="13648"/>
          <a:ext cx="9144001" cy="6844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967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879678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879678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879678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1451">
                <a:tc rowSpan="3"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Algebra :  Tangents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and Area		Topic 21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tabLst>
                          <a:tab pos="442913" algn="l"/>
                        </a:tabLst>
                      </a:pPr>
                      <a:endParaRPr lang="en-GB" sz="2400" b="0" i="1" u="none" strike="noStrike" kern="120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tabLst/>
                      </a:pPr>
                      <a:endParaRPr lang="en-GB" sz="2400" b="0" i="1" u="none" strike="noStrike" kern="120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tabLst>
                          <a:tab pos="442913" algn="l"/>
                        </a:tabLst>
                      </a:pPr>
                      <a:endParaRPr lang="en-US" sz="16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1451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rtl="0" fontAlgn="base"/>
                      <a:endParaRPr lang="en-US" sz="18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i="1" u="none" strike="noStrike" kern="120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1451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/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8810" t="46697" r="44444" b="19017"/>
          <a:stretch/>
        </p:blipFill>
        <p:spPr>
          <a:xfrm>
            <a:off x="6402998" y="2339158"/>
            <a:ext cx="2741002" cy="212863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/>
          <a:srcRect l="54953" t="24732" r="19847" b="15626"/>
          <a:stretch/>
        </p:blipFill>
        <p:spPr>
          <a:xfrm>
            <a:off x="6695177" y="60760"/>
            <a:ext cx="1795947" cy="216538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/>
          <a:srcRect l="17806" t="19553" r="19245" b="19732"/>
          <a:stretch/>
        </p:blipFill>
        <p:spPr>
          <a:xfrm>
            <a:off x="729623" y="13646"/>
            <a:ext cx="5264318" cy="226817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/>
          <a:srcRect l="49933" t="25268" r="19044" b="20625"/>
          <a:stretch/>
        </p:blipFill>
        <p:spPr>
          <a:xfrm>
            <a:off x="6602505" y="4997166"/>
            <a:ext cx="1831702" cy="179613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18107" t="25089" r="54083" b="66518"/>
          <a:stretch/>
        </p:blipFill>
        <p:spPr>
          <a:xfrm>
            <a:off x="6444178" y="4580808"/>
            <a:ext cx="2297944" cy="38990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/>
          <a:srcRect l="17304" t="36518" r="66432" b="60089"/>
          <a:stretch/>
        </p:blipFill>
        <p:spPr>
          <a:xfrm>
            <a:off x="7333768" y="6197866"/>
            <a:ext cx="1306286" cy="15320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8640054" y="6069974"/>
            <a:ext cx="548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…….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18776" t="12411" r="19479" b="13839"/>
          <a:stretch/>
        </p:blipFill>
        <p:spPr>
          <a:xfrm>
            <a:off x="560332" y="2518880"/>
            <a:ext cx="5621675" cy="419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8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0" y="13648"/>
          <a:ext cx="9144001" cy="6844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967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879678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879678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879678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1451">
                <a:tc rowSpan="3"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Algebra :  Tangents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and Area		Topic 21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tabLst>
                          <a:tab pos="442913" algn="l"/>
                        </a:tabLst>
                      </a:pPr>
                      <a:endParaRPr lang="en-GB" sz="2400" b="0" i="1" u="none" strike="noStrike" kern="120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tabLst/>
                      </a:pPr>
                      <a:endParaRPr lang="en-GB" sz="2400" b="0" i="1" u="none" strike="noStrike" kern="120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tabLst>
                          <a:tab pos="442913" algn="l"/>
                        </a:tabLst>
                      </a:pPr>
                      <a:endParaRPr lang="en-US" sz="16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1451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rtl="0" fontAlgn="base"/>
                      <a:endParaRPr lang="en-US" sz="18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i="1" u="none" strike="noStrike" kern="120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1451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/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8810" t="46697" r="44444" b="19017"/>
          <a:stretch/>
        </p:blipFill>
        <p:spPr>
          <a:xfrm>
            <a:off x="6402998" y="2339158"/>
            <a:ext cx="2741002" cy="212863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/>
          <a:srcRect l="54953" t="24732" r="19847" b="15626"/>
          <a:stretch/>
        </p:blipFill>
        <p:spPr>
          <a:xfrm>
            <a:off x="6695177" y="60760"/>
            <a:ext cx="1795947" cy="216538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/>
          <a:srcRect l="17806" t="19553" r="19245" b="19732"/>
          <a:stretch/>
        </p:blipFill>
        <p:spPr>
          <a:xfrm>
            <a:off x="729623" y="13646"/>
            <a:ext cx="5264318" cy="226817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/>
          <a:srcRect l="49933" t="25268" r="19044" b="20625"/>
          <a:stretch/>
        </p:blipFill>
        <p:spPr>
          <a:xfrm>
            <a:off x="6602505" y="4997166"/>
            <a:ext cx="1831702" cy="179613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18107" t="25089" r="54083" b="66518"/>
          <a:stretch/>
        </p:blipFill>
        <p:spPr>
          <a:xfrm>
            <a:off x="6444178" y="4580808"/>
            <a:ext cx="2297944" cy="38990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/>
          <a:srcRect l="17304" t="36518" r="66432" b="60089"/>
          <a:stretch/>
        </p:blipFill>
        <p:spPr>
          <a:xfrm>
            <a:off x="7333768" y="6197866"/>
            <a:ext cx="1306286" cy="15320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8640054" y="6069974"/>
            <a:ext cx="548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…….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18776" t="12411" r="19479" b="13839"/>
          <a:stretch/>
        </p:blipFill>
        <p:spPr>
          <a:xfrm>
            <a:off x="560332" y="2518880"/>
            <a:ext cx="5621675" cy="41974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35500" y="1566985"/>
                <a:ext cx="1750290" cy="312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solidFill>
                      <a:srgbClr val="FF0000"/>
                    </a:solidFill>
                  </a:rPr>
                  <a:t>A</a:t>
                </a:r>
                <a:r>
                  <a:rPr lang="en-GB" sz="1400" b="1" dirty="0" smtClean="0">
                    <a:solidFill>
                      <a:srgbClr val="FF0000"/>
                    </a:solidFill>
                  </a:rPr>
                  <a:t>cceleration m/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p>
                        <m:r>
                          <a:rPr lang="en-GB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GB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500" y="1566985"/>
                <a:ext cx="1750290" cy="312586"/>
              </a:xfrm>
              <a:prstGeom prst="rect">
                <a:avLst/>
              </a:prstGeom>
              <a:blipFill>
                <a:blip r:embed="rId6"/>
                <a:stretch>
                  <a:fillRect l="-1045" t="-1961" b="-215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2299605" y="1572189"/>
            <a:ext cx="1097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Speed m/s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95090" y="1572205"/>
            <a:ext cx="1323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Hourly pay £/</a:t>
            </a:r>
            <a:r>
              <a:rPr lang="en-GB" sz="1400" b="1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09521" y="1587192"/>
            <a:ext cx="1635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Exchange rate  £/$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47991" y="2822282"/>
            <a:ext cx="121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3.5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47991" y="3286844"/>
            <a:ext cx="121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5</a:t>
            </a:r>
            <a:r>
              <a:rPr lang="en-GB" b="1" dirty="0" smtClean="0">
                <a:solidFill>
                  <a:srgbClr val="FF0000"/>
                </a:solidFill>
              </a:rPr>
              <a:t>.5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47991" y="3689537"/>
            <a:ext cx="121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9</a:t>
            </a:r>
            <a:r>
              <a:rPr lang="en-GB" b="1" dirty="0" smtClean="0">
                <a:solidFill>
                  <a:srgbClr val="FF0000"/>
                </a:solidFill>
              </a:rPr>
              <a:t>.5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24838" y="4072149"/>
            <a:ext cx="121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18.5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73499" y="5158130"/>
            <a:ext cx="1578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FF0000"/>
                </a:solidFill>
              </a:rPr>
              <a:t>….. rate of change of volume with time</a:t>
            </a:r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20694" y="6467184"/>
            <a:ext cx="1635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2100m</a:t>
            </a:r>
            <a:endParaRPr lang="en-GB" sz="1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628552" y="5978226"/>
                <a:ext cx="1635038" cy="514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GB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en-GB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552" y="5978226"/>
                <a:ext cx="1635038" cy="5142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582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634370"/>
              </p:ext>
            </p:extLst>
          </p:nvPr>
        </p:nvGraphicFramePr>
        <p:xfrm>
          <a:off x="0" y="13648"/>
          <a:ext cx="9144001" cy="6844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967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879678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879678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879678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1451">
                <a:tc rowSpan="3"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Algebra :  Equation of a circle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	Topic 22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tabLst>
                          <a:tab pos="442913" algn="l"/>
                        </a:tabLst>
                      </a:pPr>
                      <a:endParaRPr lang="en-GB" sz="2400" b="0" i="1" u="none" strike="noStrike" kern="120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tabLst/>
                      </a:pPr>
                      <a:endParaRPr lang="en-GB" sz="2400" b="0" i="1" u="none" strike="noStrike" kern="120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tabLst>
                          <a:tab pos="442913" algn="l"/>
                        </a:tabLst>
                      </a:pPr>
                      <a:endParaRPr lang="en-US" sz="16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1451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rtl="0" fontAlgn="base"/>
                      <a:endParaRPr lang="en-US" sz="18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i="1" u="none" strike="noStrike" kern="120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1451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/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l="17505" t="19017" r="29787" b="48483"/>
          <a:stretch/>
        </p:blipFill>
        <p:spPr>
          <a:xfrm>
            <a:off x="825481" y="2307989"/>
            <a:ext cx="5002113" cy="22640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51908" t="18661" r="22691" b="53839"/>
          <a:stretch/>
        </p:blipFill>
        <p:spPr>
          <a:xfrm>
            <a:off x="3525869" y="290739"/>
            <a:ext cx="2603938" cy="15850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22692" t="19732" r="52109" b="55090"/>
          <a:stretch/>
        </p:blipFill>
        <p:spPr>
          <a:xfrm>
            <a:off x="622961" y="319726"/>
            <a:ext cx="2637073" cy="14813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22492" t="57768" r="52610" b="16518"/>
          <a:stretch/>
        </p:blipFill>
        <p:spPr>
          <a:xfrm>
            <a:off x="6294651" y="290739"/>
            <a:ext cx="2786717" cy="161809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/>
          <a:srcRect l="30924" t="21160" r="40663" b="29197"/>
          <a:stretch/>
        </p:blipFill>
        <p:spPr>
          <a:xfrm>
            <a:off x="622961" y="4612797"/>
            <a:ext cx="2244054" cy="220440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6"/>
          <a:srcRect l="30824" t="17411" r="56325" b="78125"/>
          <a:stretch/>
        </p:blipFill>
        <p:spPr>
          <a:xfrm>
            <a:off x="2926910" y="5256434"/>
            <a:ext cx="2960579" cy="57823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/>
          <a:srcRect l="43575" t="18125" r="41165" b="78482"/>
          <a:stretch/>
        </p:blipFill>
        <p:spPr>
          <a:xfrm>
            <a:off x="2808692" y="5834671"/>
            <a:ext cx="3321115" cy="41513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7"/>
          <a:srcRect l="32883" t="46679" r="50820" b="47873"/>
          <a:stretch/>
        </p:blipFill>
        <p:spPr>
          <a:xfrm>
            <a:off x="6272141" y="4724154"/>
            <a:ext cx="2831735" cy="53228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7"/>
          <a:srcRect l="33128" t="63459" r="50942" b="33708"/>
          <a:stretch/>
        </p:blipFill>
        <p:spPr>
          <a:xfrm>
            <a:off x="6294651" y="5375735"/>
            <a:ext cx="2786717" cy="27867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7"/>
          <a:srcRect l="32883" t="78714" r="50698" b="18017"/>
          <a:stretch/>
        </p:blipFill>
        <p:spPr>
          <a:xfrm>
            <a:off x="6294651" y="5944268"/>
            <a:ext cx="2729510" cy="305541"/>
          </a:xfrm>
          <a:prstGeom prst="rect">
            <a:avLst/>
          </a:prstGeom>
        </p:spPr>
      </p:pic>
      <p:pic>
        <p:nvPicPr>
          <p:cNvPr id="34" name="Content Placeholder 3"/>
          <p:cNvPicPr>
            <a:picLocks noChangeAspect="1"/>
          </p:cNvPicPr>
          <p:nvPr/>
        </p:nvPicPr>
        <p:blipFill rotWithShape="1">
          <a:blip r:embed="rId7"/>
          <a:srcRect l="40144" t="21016" r="40881" b="53091"/>
          <a:stretch/>
        </p:blipFill>
        <p:spPr>
          <a:xfrm>
            <a:off x="6424966" y="2677886"/>
            <a:ext cx="2468880" cy="1894114"/>
          </a:xfrm>
          <a:prstGeom prst="rect">
            <a:avLst/>
          </a:prstGeom>
        </p:spPr>
      </p:pic>
      <p:pic>
        <p:nvPicPr>
          <p:cNvPr id="36" name="Content Placeholder 3"/>
          <p:cNvPicPr>
            <a:picLocks noChangeAspect="1"/>
          </p:cNvPicPr>
          <p:nvPr/>
        </p:nvPicPr>
        <p:blipFill rotWithShape="1">
          <a:blip r:embed="rId7"/>
          <a:srcRect l="33216" t="14230" r="49014" b="82556"/>
          <a:stretch/>
        </p:blipFill>
        <p:spPr>
          <a:xfrm>
            <a:off x="6503343" y="2323453"/>
            <a:ext cx="2312125" cy="235132"/>
          </a:xfrm>
          <a:prstGeom prst="rect">
            <a:avLst/>
          </a:prstGeom>
        </p:spPr>
      </p:pic>
      <p:pic>
        <p:nvPicPr>
          <p:cNvPr id="37" name="Content Placeholder 3"/>
          <p:cNvPicPr>
            <a:picLocks noChangeAspect="1"/>
          </p:cNvPicPr>
          <p:nvPr/>
        </p:nvPicPr>
        <p:blipFill rotWithShape="1">
          <a:blip r:embed="rId7"/>
          <a:srcRect l="50786" t="14375" r="34706" b="82556"/>
          <a:stretch/>
        </p:blipFill>
        <p:spPr>
          <a:xfrm>
            <a:off x="6503343" y="2531893"/>
            <a:ext cx="1887624" cy="2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48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0" y="13648"/>
          <a:ext cx="9144001" cy="6844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967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879678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879678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879678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1451">
                <a:tc rowSpan="3"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Algebra :  Equation of a circle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	Topic 22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tabLst>
                          <a:tab pos="442913" algn="l"/>
                        </a:tabLst>
                      </a:pPr>
                      <a:endParaRPr lang="en-GB" sz="2400" b="0" i="1" u="none" strike="noStrike" kern="120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tabLst/>
                      </a:pPr>
                      <a:endParaRPr lang="en-GB" sz="2400" b="0" i="1" u="none" strike="noStrike" kern="120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tabLst>
                          <a:tab pos="442913" algn="l"/>
                        </a:tabLst>
                      </a:pPr>
                      <a:endParaRPr lang="en-US" sz="16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1451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rtl="0" fontAlgn="base"/>
                      <a:endParaRPr lang="en-US" sz="18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i="1" u="none" strike="noStrike" kern="120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1451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/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l="17505" t="19017" r="29787" b="48483"/>
          <a:stretch/>
        </p:blipFill>
        <p:spPr>
          <a:xfrm>
            <a:off x="825481" y="2307989"/>
            <a:ext cx="5002113" cy="22640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51908" t="18661" r="22691" b="53839"/>
          <a:stretch/>
        </p:blipFill>
        <p:spPr>
          <a:xfrm>
            <a:off x="3525869" y="290739"/>
            <a:ext cx="2603938" cy="15850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22692" t="19732" r="52109" b="55090"/>
          <a:stretch/>
        </p:blipFill>
        <p:spPr>
          <a:xfrm>
            <a:off x="622961" y="319726"/>
            <a:ext cx="2637073" cy="14813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22492" t="57768" r="52610" b="16518"/>
          <a:stretch/>
        </p:blipFill>
        <p:spPr>
          <a:xfrm>
            <a:off x="6294651" y="290739"/>
            <a:ext cx="2786717" cy="161809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/>
          <a:srcRect l="30924" t="21160" r="40663" b="29197"/>
          <a:stretch/>
        </p:blipFill>
        <p:spPr>
          <a:xfrm>
            <a:off x="622961" y="4612797"/>
            <a:ext cx="2244054" cy="220440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6"/>
          <a:srcRect l="30824" t="17411" r="56325" b="78125"/>
          <a:stretch/>
        </p:blipFill>
        <p:spPr>
          <a:xfrm>
            <a:off x="2926910" y="5256434"/>
            <a:ext cx="2960579" cy="57823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/>
          <a:srcRect l="43575" t="18125" r="41165" b="78482"/>
          <a:stretch/>
        </p:blipFill>
        <p:spPr>
          <a:xfrm>
            <a:off x="2808692" y="5834671"/>
            <a:ext cx="3321115" cy="41513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7"/>
          <a:srcRect l="32883" t="46679" r="50820" b="47873"/>
          <a:stretch/>
        </p:blipFill>
        <p:spPr>
          <a:xfrm>
            <a:off x="6272141" y="4724154"/>
            <a:ext cx="2831735" cy="53228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7"/>
          <a:srcRect l="33128" t="63459" r="50942" b="33708"/>
          <a:stretch/>
        </p:blipFill>
        <p:spPr>
          <a:xfrm>
            <a:off x="6294651" y="5375735"/>
            <a:ext cx="2786717" cy="27867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7"/>
          <a:srcRect l="32883" t="78714" r="50698" b="18017"/>
          <a:stretch/>
        </p:blipFill>
        <p:spPr>
          <a:xfrm>
            <a:off x="6294651" y="5944268"/>
            <a:ext cx="2729510" cy="305541"/>
          </a:xfrm>
          <a:prstGeom prst="rect">
            <a:avLst/>
          </a:prstGeom>
        </p:spPr>
      </p:pic>
      <p:pic>
        <p:nvPicPr>
          <p:cNvPr id="34" name="Content Placeholder 3"/>
          <p:cNvPicPr>
            <a:picLocks noChangeAspect="1"/>
          </p:cNvPicPr>
          <p:nvPr/>
        </p:nvPicPr>
        <p:blipFill rotWithShape="1">
          <a:blip r:embed="rId7"/>
          <a:srcRect l="40144" t="21016" r="40881" b="53091"/>
          <a:stretch/>
        </p:blipFill>
        <p:spPr>
          <a:xfrm>
            <a:off x="6424966" y="2677886"/>
            <a:ext cx="2468880" cy="1894114"/>
          </a:xfrm>
          <a:prstGeom prst="rect">
            <a:avLst/>
          </a:prstGeom>
        </p:spPr>
      </p:pic>
      <p:pic>
        <p:nvPicPr>
          <p:cNvPr id="36" name="Content Placeholder 3"/>
          <p:cNvPicPr>
            <a:picLocks noChangeAspect="1"/>
          </p:cNvPicPr>
          <p:nvPr/>
        </p:nvPicPr>
        <p:blipFill rotWithShape="1">
          <a:blip r:embed="rId7"/>
          <a:srcRect l="33216" t="14230" r="49014" b="82556"/>
          <a:stretch/>
        </p:blipFill>
        <p:spPr>
          <a:xfrm>
            <a:off x="6503343" y="2323453"/>
            <a:ext cx="2312125" cy="235132"/>
          </a:xfrm>
          <a:prstGeom prst="rect">
            <a:avLst/>
          </a:prstGeom>
        </p:spPr>
      </p:pic>
      <p:pic>
        <p:nvPicPr>
          <p:cNvPr id="37" name="Content Placeholder 3"/>
          <p:cNvPicPr>
            <a:picLocks noChangeAspect="1"/>
          </p:cNvPicPr>
          <p:nvPr/>
        </p:nvPicPr>
        <p:blipFill rotWithShape="1">
          <a:blip r:embed="rId7"/>
          <a:srcRect l="50786" t="14375" r="34706" b="82556"/>
          <a:stretch/>
        </p:blipFill>
        <p:spPr>
          <a:xfrm>
            <a:off x="6503343" y="2531893"/>
            <a:ext cx="1887624" cy="22452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341301" y="1855014"/>
            <a:ext cx="17502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(2,4) and (-2,4)</a:t>
            </a:r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05780" y="1892850"/>
            <a:ext cx="17502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(-3,5) and (-3,-5)</a:t>
            </a:r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12406" y="1897471"/>
            <a:ext cx="17502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(-10,-5) and (5,10)</a:t>
            </a:r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71759" y="6256959"/>
            <a:ext cx="1349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y  = -x + 4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11185" y="4966744"/>
            <a:ext cx="335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350416" y="5571739"/>
            <a:ext cx="570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-1 </a:t>
            </a:r>
            <a:endParaRPr lang="en-GB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478564" y="3032333"/>
                <a:ext cx="1349030" cy="398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e>
                    </m:rad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b="1" dirty="0" smtClean="0">
                    <a:solidFill>
                      <a:srgbClr val="FF0000"/>
                    </a:solidFill>
                  </a:rPr>
                  <a:t> </a:t>
                </a:r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564" y="3032333"/>
                <a:ext cx="1349030" cy="398186"/>
              </a:xfrm>
              <a:prstGeom prst="rect">
                <a:avLst/>
              </a:prstGeom>
              <a:blipFill>
                <a:blip r:embed="rId8"/>
                <a:stretch>
                  <a:fillRect l="-4072" b="-227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620356" y="6151980"/>
                <a:ext cx="1432389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lang="en-GB" b="1" dirty="0" smtClean="0">
                    <a:solidFill>
                      <a:srgbClr val="FF0000"/>
                    </a:solidFill>
                  </a:rPr>
                  <a:t> </a:t>
                </a:r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0356" y="6151980"/>
                <a:ext cx="1432389" cy="375552"/>
              </a:xfrm>
              <a:prstGeom prst="rect">
                <a:avLst/>
              </a:prstGeom>
              <a:blipFill>
                <a:blip r:embed="rId9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400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238" y="1030306"/>
            <a:ext cx="9779152" cy="81428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70204283"/>
                  </p:ext>
                </p:extLst>
              </p:nvPr>
            </p:nvGraphicFramePr>
            <p:xfrm>
              <a:off x="17914" y="-24554"/>
              <a:ext cx="9144001" cy="684435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4967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879678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879678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879678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1451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Geometry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and Measures - Similarity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		Topic 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23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0" fontAlgn="base">
                            <a:tabLst>
                              <a:tab pos="442913" algn="l"/>
                            </a:tabLst>
                          </a:pPr>
                          <a:endParaRPr lang="en-GB" sz="2400" b="0" i="1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0" fontAlgn="base">
                            <a:tabLst/>
                          </a:pPr>
                          <a:endParaRPr lang="en-GB" sz="2400" b="0" i="1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0" fontAlgn="base">
                            <a:tabLst>
                              <a:tab pos="442913" algn="l"/>
                            </a:tabLst>
                          </a:pPr>
                          <a:endParaRPr lang="en-US" sz="1600" b="0" i="0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1451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1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800" b="0" dirty="0" smtClean="0"/>
                            <a:t>[Edexcel Nov 2014] </a:t>
                          </a:r>
                          <a14:m>
                            <m:oMath xmlns:m="http://schemas.openxmlformats.org/officeDocument/2006/math">
                              <m:r>
                                <a:rPr lang="en-GB" sz="800" b="0" i="1" smtClean="0">
                                  <a:latin typeface="Cambria Math" panose="02040503050406030204" pitchFamily="18" charset="0"/>
                                </a:rPr>
                                <m:t>𝐴𝐵𝐶𝐷</m:t>
                              </m:r>
                            </m:oMath>
                          </a14:m>
                          <a:r>
                            <a:rPr lang="en-GB" sz="800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GB" sz="800" b="0" i="1" smtClean="0">
                                  <a:latin typeface="Cambria Math" panose="02040503050406030204" pitchFamily="18" charset="0"/>
                                </a:rPr>
                                <m:t>𝐴𝐸𝐹𝐺</m:t>
                              </m:r>
                            </m:oMath>
                          </a14:m>
                          <a:r>
                            <a:rPr lang="en-GB" sz="800" dirty="0"/>
                            <a:t> are mathematically similar trapeziums.</a:t>
                          </a:r>
                        </a:p>
                        <a:p>
                          <a:r>
                            <a:rPr lang="en-GB" sz="800" dirty="0"/>
                            <a:t>Trapezium </a:t>
                          </a:r>
                          <a14:m>
                            <m:oMath xmlns:m="http://schemas.openxmlformats.org/officeDocument/2006/math">
                              <m:r>
                                <a:rPr lang="en-GB" sz="800" b="0" i="1" smtClean="0">
                                  <a:latin typeface="Cambria Math" panose="02040503050406030204" pitchFamily="18" charset="0"/>
                                </a:rPr>
                                <m:t>𝐴𝐸𝐹𝐺</m:t>
                              </m:r>
                            </m:oMath>
                          </a14:m>
                          <a:r>
                            <a:rPr lang="en-GB" sz="800" dirty="0"/>
                            <a:t> has an area of </a:t>
                          </a:r>
                          <a14:m>
                            <m:oMath xmlns:m="http://schemas.openxmlformats.org/officeDocument/2006/math">
                              <m:r>
                                <a:rPr lang="en-GB" sz="800" b="0" i="1" smtClean="0">
                                  <a:latin typeface="Cambria Math" panose="02040503050406030204" pitchFamily="18" charset="0"/>
                                </a:rPr>
                                <m:t>36</m:t>
                              </m:r>
                              <m:r>
                                <a:rPr lang="en-GB" sz="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sSup>
                                <m:sSupPr>
                                  <m:ctrlPr>
                                    <a:rPr lang="en-GB" sz="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8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GB" sz="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800" dirty="0"/>
                            <a:t>. Work out the area of the shaded region.</a:t>
                          </a:r>
                        </a:p>
                        <a:p>
                          <a:pPr rtl="0" fontAlgn="base"/>
                          <a:endParaRPr lang="en-US" sz="1800" b="0" i="0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i="1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81451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oMath>
                          </a14:m>
                          <a:r>
                            <a:rPr lang="en-GB" sz="1200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1200" dirty="0"/>
                            <a:t> are two solid shapes which are mathematically similar. The shapes are made from the same material.</a:t>
                          </a:r>
                        </a:p>
                        <a:p>
                          <a:r>
                            <a:rPr lang="en-GB" sz="1200" dirty="0"/>
                            <a:t>The surface area of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oMath>
                          </a14:m>
                          <a:r>
                            <a:rPr lang="en-GB" sz="1200" dirty="0"/>
                            <a:t> is 50cm</a:t>
                          </a:r>
                          <a:r>
                            <a:rPr lang="en-GB" sz="1200" baseline="30000" dirty="0"/>
                            <a:t>2</a:t>
                          </a:r>
                          <a:r>
                            <a:rPr lang="en-GB" sz="1200" dirty="0"/>
                            <a:t>, and of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1200" dirty="0"/>
                            <a:t> is 18cm</a:t>
                          </a:r>
                          <a:r>
                            <a:rPr lang="en-GB" sz="1200" baseline="30000" dirty="0"/>
                            <a:t>2</a:t>
                          </a:r>
                          <a:r>
                            <a:rPr lang="en-GB" sz="1200" dirty="0"/>
                            <a:t>. The mass of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oMath>
                          </a14:m>
                          <a:r>
                            <a:rPr lang="en-GB" sz="1200" dirty="0"/>
                            <a:t> is 500 grams.</a:t>
                          </a:r>
                        </a:p>
                        <a:p>
                          <a:r>
                            <a:rPr lang="en-GB" sz="1200" dirty="0"/>
                            <a:t>Calculate the mass of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1200" dirty="0"/>
                            <a:t>.</a:t>
                          </a:r>
                        </a:p>
                        <a:p>
                          <a:r>
                            <a:rPr lang="en-GB" sz="1200" dirty="0"/>
                            <a:t>Note that given a fixed density, mass scales in the same way as volume.</a:t>
                          </a:r>
                        </a:p>
                        <a:p>
                          <a:r>
                            <a:rPr lang="en-GB" sz="1600" b="1" dirty="0"/>
                            <a:t>                                             </a:t>
                          </a:r>
                          <a:endParaRPr lang="en-GB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400" dirty="0" smtClean="0"/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400" dirty="0" smtClean="0"/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dirty="0" smtClean="0"/>
                            <a:t>The surface area of shapes A and B are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400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sz="1400" dirty="0"/>
                            <a:t> respectively. Given that the length of shape B is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400" dirty="0"/>
                            <a:t>, write an expression (in terms of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4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sz="1400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400" dirty="0"/>
                            <a:t>) for the length of shape A.</a:t>
                          </a:r>
                        </a:p>
                        <a:p>
                          <a:pPr rtl="0" fontAlgn="base"/>
                          <a:endParaRPr lang="en-US" sz="1800" b="0" i="0" u="none" strike="noStrike" kern="1200" baseline="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70204283"/>
                  </p:ext>
                </p:extLst>
              </p:nvPr>
            </p:nvGraphicFramePr>
            <p:xfrm>
              <a:off x="17914" y="-24554"/>
              <a:ext cx="9144001" cy="684435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4967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879678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879678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879678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1451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Geometry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and Measures - Similarity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		Topic 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23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0" fontAlgn="base">
                            <a:tabLst>
                              <a:tab pos="442913" algn="l"/>
                            </a:tabLst>
                          </a:pPr>
                          <a:endParaRPr lang="en-GB" sz="2400" b="0" i="1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0" fontAlgn="base">
                            <a:tabLst/>
                          </a:pPr>
                          <a:endParaRPr lang="en-GB" sz="2400" b="0" i="1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0" fontAlgn="base">
                            <a:tabLst>
                              <a:tab pos="442913" algn="l"/>
                            </a:tabLst>
                          </a:pPr>
                          <a:endParaRPr lang="en-US" sz="1600" b="0" i="0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1451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7759" t="-100535" r="-200423" b="-1008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i="1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81451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889" t="-200000" r="-50370" b="-53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7548" t="-200000" r="-634" b="-5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4981" y="339633"/>
            <a:ext cx="1564655" cy="16678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3771" y="95016"/>
            <a:ext cx="2466184" cy="10785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9568" y="71601"/>
            <a:ext cx="2162035" cy="11019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9568" y="1337818"/>
            <a:ext cx="9779152" cy="4980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3606" y="3207495"/>
            <a:ext cx="2027404" cy="103307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523771" y="2442006"/>
            <a:ext cx="4320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Two </a:t>
            </a:r>
            <a:r>
              <a:rPr lang="en-GB" sz="1000" dirty="0"/>
              <a:t>cones, P and Q, are mathematically similar. </a:t>
            </a:r>
            <a:endParaRPr lang="en-GB" sz="1000" dirty="0" smtClean="0"/>
          </a:p>
          <a:p>
            <a:r>
              <a:rPr lang="en-GB" sz="1000" dirty="0" smtClean="0"/>
              <a:t>The </a:t>
            </a:r>
            <a:r>
              <a:rPr lang="en-GB" sz="1000" dirty="0"/>
              <a:t>total surface area of cone P is 24cm</a:t>
            </a:r>
            <a:r>
              <a:rPr lang="en-GB" sz="1000" baseline="30000" dirty="0"/>
              <a:t>2</a:t>
            </a:r>
            <a:r>
              <a:rPr lang="en-GB" sz="1000" dirty="0"/>
              <a:t>.</a:t>
            </a:r>
          </a:p>
          <a:p>
            <a:r>
              <a:rPr lang="en-GB" sz="1000" dirty="0"/>
              <a:t>The total surface area of cone Q is 96cm</a:t>
            </a:r>
            <a:r>
              <a:rPr lang="en-GB" sz="1000" baseline="30000" dirty="0"/>
              <a:t>2</a:t>
            </a:r>
            <a:r>
              <a:rPr lang="en-GB" sz="1000" dirty="0"/>
              <a:t>.</a:t>
            </a:r>
          </a:p>
          <a:p>
            <a:r>
              <a:rPr lang="en-GB" sz="1000" dirty="0"/>
              <a:t>The height of cone P is 4 cm.</a:t>
            </a:r>
          </a:p>
          <a:p>
            <a:pPr marL="228600" indent="-228600">
              <a:buAutoNum type="alphaLcParenBoth"/>
            </a:pPr>
            <a:r>
              <a:rPr lang="en-GB" sz="1000" dirty="0" smtClean="0"/>
              <a:t>Work </a:t>
            </a:r>
            <a:r>
              <a:rPr lang="en-GB" sz="1000" dirty="0"/>
              <a:t>out the height of cone Q</a:t>
            </a:r>
            <a:r>
              <a:rPr lang="en-GB" sz="1000" dirty="0" smtClean="0"/>
              <a:t>.</a:t>
            </a:r>
            <a:endParaRPr lang="en-GB" sz="1000" dirty="0"/>
          </a:p>
          <a:p>
            <a:endParaRPr lang="en-GB" sz="1000" b="1" dirty="0">
              <a:solidFill>
                <a:srgbClr val="FF0000"/>
              </a:solidFill>
            </a:endParaRPr>
          </a:p>
          <a:p>
            <a:r>
              <a:rPr lang="en-GB" sz="1000" dirty="0"/>
              <a:t>(b) The volume of cone P is 12 cm</a:t>
            </a:r>
            <a:r>
              <a:rPr lang="en-GB" sz="1000" baseline="30000" dirty="0"/>
              <a:t>3</a:t>
            </a:r>
            <a:r>
              <a:rPr lang="en-GB" sz="1000" dirty="0"/>
              <a:t>. Work out </a:t>
            </a:r>
            <a:r>
              <a:rPr lang="en-GB" sz="1000" dirty="0" smtClean="0"/>
              <a:t>the</a:t>
            </a:r>
          </a:p>
          <a:p>
            <a:r>
              <a:rPr lang="en-GB" sz="1000" dirty="0" smtClean="0"/>
              <a:t> </a:t>
            </a:r>
            <a:r>
              <a:rPr lang="en-GB" sz="1000" dirty="0"/>
              <a:t>volume of cone Q</a:t>
            </a:r>
            <a:r>
              <a:rPr lang="en-GB" sz="1000" dirty="0" smtClean="0"/>
              <a:t>.</a:t>
            </a:r>
            <a:endParaRPr lang="en-GB" sz="1000" dirty="0"/>
          </a:p>
        </p:txBody>
      </p:sp>
      <p:sp>
        <p:nvSpPr>
          <p:cNvPr id="33" name="TextBox 32"/>
          <p:cNvSpPr txBox="1"/>
          <p:nvPr/>
        </p:nvSpPr>
        <p:spPr>
          <a:xfrm>
            <a:off x="6898092" y="3014816"/>
            <a:ext cx="3939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What is 42cm</a:t>
            </a:r>
            <a:r>
              <a:rPr lang="en-GB" sz="1200" baseline="30000" dirty="0"/>
              <a:t>2</a:t>
            </a:r>
            <a:r>
              <a:rPr lang="en-GB" sz="1200" dirty="0"/>
              <a:t> in mm</a:t>
            </a:r>
            <a:r>
              <a:rPr lang="en-GB" sz="1200" baseline="30000" dirty="0"/>
              <a:t>2</a:t>
            </a:r>
            <a:r>
              <a:rPr lang="en-GB" sz="1200" dirty="0"/>
              <a:t>?</a:t>
            </a:r>
            <a:endParaRPr lang="en-GB" sz="1200" dirty="0" smtClean="0"/>
          </a:p>
          <a:p>
            <a:endParaRPr lang="en-GB" sz="1200" b="0" i="1" dirty="0">
              <a:latin typeface="Cambria Math" panose="02040503050406030204" pitchFamily="18" charset="0"/>
            </a:endParaRPr>
          </a:p>
          <a:p>
            <a:endParaRPr lang="en-GB" sz="12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69380" y="5506725"/>
            <a:ext cx="2014631" cy="116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14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4431240"/>
                  </p:ext>
                </p:extLst>
              </p:nvPr>
            </p:nvGraphicFramePr>
            <p:xfrm>
              <a:off x="0" y="13648"/>
              <a:ext cx="9144001" cy="684435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4967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879678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879678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879678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1451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Geometry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and Measures- Similarity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	Topic 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23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0" fontAlgn="base">
                            <a:tabLst>
                              <a:tab pos="442913" algn="l"/>
                            </a:tabLst>
                          </a:pPr>
                          <a:endParaRPr lang="en-GB" sz="2400" b="0" i="1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0" fontAlgn="base">
                            <a:tabLst/>
                          </a:pPr>
                          <a:endParaRPr lang="en-GB" sz="2400" b="0" i="1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0" fontAlgn="base">
                            <a:tabLst>
                              <a:tab pos="442913" algn="l"/>
                            </a:tabLst>
                          </a:pPr>
                          <a:endParaRPr lang="en-US" sz="1600" b="0" i="0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1451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1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0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𝟑𝟔</m:t>
                                </m:r>
                                <m:r>
                                  <a:rPr lang="en-GB" sz="10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GB" sz="1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000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  <m:r>
                                      <a:rPr lang="en-GB" sz="1000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.</m:t>
                                    </m:r>
                                    <m:r>
                                      <a:rPr lang="en-GB" sz="1000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𝟓</m:t>
                                    </m:r>
                                  </m:e>
                                  <m:sup>
                                    <m:r>
                                      <a:rPr lang="en-GB" sz="1000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GB" sz="10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sz="10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𝟑𝟔</m:t>
                                </m:r>
                                <m:r>
                                  <a:rPr lang="en-GB" sz="10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GB" sz="10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𝟒𝟓</m:t>
                                </m:r>
                              </m:oMath>
                            </m:oMathPara>
                          </a14:m>
                          <a:endParaRPr lang="en-GB" sz="1000" b="1" dirty="0">
                            <a:solidFill>
                              <a:srgbClr val="FF0000"/>
                            </a:solidFill>
                          </a:endParaRPr>
                        </a:p>
                        <a:p>
                          <a:pPr rtl="0" fontAlgn="base"/>
                          <a:endParaRPr lang="en-US" sz="1800" b="0" i="0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i="1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81451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oMath>
                          </a14:m>
                          <a:r>
                            <a:rPr lang="en-GB" sz="1200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1200" dirty="0"/>
                            <a:t> are two solid shapes which are mathematically similar. The shapes are made from the same material.</a:t>
                          </a:r>
                        </a:p>
                        <a:p>
                          <a:r>
                            <a:rPr lang="en-GB" sz="1200" dirty="0"/>
                            <a:t>The surface area of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oMath>
                          </a14:m>
                          <a:r>
                            <a:rPr lang="en-GB" sz="1200" dirty="0"/>
                            <a:t> is 50cm</a:t>
                          </a:r>
                          <a:r>
                            <a:rPr lang="en-GB" sz="1200" baseline="30000" dirty="0"/>
                            <a:t>2</a:t>
                          </a:r>
                          <a:r>
                            <a:rPr lang="en-GB" sz="1200" dirty="0"/>
                            <a:t>, and of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1200" dirty="0"/>
                            <a:t> is 18cm</a:t>
                          </a:r>
                          <a:r>
                            <a:rPr lang="en-GB" sz="1200" baseline="30000" dirty="0"/>
                            <a:t>2</a:t>
                          </a:r>
                          <a:r>
                            <a:rPr lang="en-GB" sz="1200" dirty="0"/>
                            <a:t>. The mass of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oMath>
                          </a14:m>
                          <a:r>
                            <a:rPr lang="en-GB" sz="1200" dirty="0"/>
                            <a:t> is 500 grams.</a:t>
                          </a:r>
                        </a:p>
                        <a:p>
                          <a:r>
                            <a:rPr lang="en-GB" sz="1200" dirty="0"/>
                            <a:t>Calculate the mass of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1200" dirty="0"/>
                            <a:t>.</a:t>
                          </a:r>
                        </a:p>
                        <a:p>
                          <a:r>
                            <a:rPr lang="en-GB" sz="1200" dirty="0"/>
                            <a:t>Note that given a fixed density, mass scales in the same way as volume</a:t>
                          </a:r>
                          <a:r>
                            <a:rPr lang="en-GB" sz="1200" dirty="0" smtClean="0"/>
                            <a:t>.</a:t>
                          </a:r>
                        </a:p>
                        <a:p>
                          <a:endParaRPr lang="en-GB" sz="1200" dirty="0"/>
                        </a:p>
                        <a:p>
                          <a:r>
                            <a:rPr lang="en-GB" sz="1200" b="1" dirty="0" smtClean="0">
                              <a:solidFill>
                                <a:srgbClr val="FF0000"/>
                              </a:solidFill>
                            </a:rPr>
                            <a:t>                   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𝒔𝒇</m:t>
                              </m:r>
                              <m:r>
                                <a:rPr lang="en-GB" sz="1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GB" sz="1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2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ad>
                                        <m:radPr>
                                          <m:degHide m:val="on"/>
                                          <m:ctrlPr>
                                            <a:rPr lang="en-GB" sz="1200" b="1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f>
                                            <m:fPr>
                                              <m:ctrlPr>
                                                <a:rPr lang="en-GB" sz="1200" b="1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GB" sz="1200" b="1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𝟏𝟖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GB" sz="1200" b="1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𝟓𝟎</m:t>
                                              </m:r>
                                            </m:den>
                                          </m:f>
                                        </m:e>
                                      </m:rad>
                                    </m:e>
                                  </m:d>
                                </m:e>
                                <m:sup>
                                  <m:r>
                                    <a:rPr lang="en-GB" sz="1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GB" sz="1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1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𝟐𝟕</m:t>
                                  </m:r>
                                </m:num>
                                <m:den>
                                  <m:r>
                                    <a:rPr lang="en-GB" sz="1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𝟏𝟐𝟓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200" b="1" dirty="0">
                              <a:solidFill>
                                <a:srgbClr val="FF0000"/>
                              </a:solidFill>
                            </a:rPr>
                            <a:t/>
                          </a:r>
                          <a:br>
                            <a:rPr lang="en-GB" sz="1200" b="1" dirty="0">
                              <a:solidFill>
                                <a:srgbClr val="FF0000"/>
                              </a:solidFill>
                            </a:rPr>
                          </a:br>
                          <a:r>
                            <a:rPr lang="en-GB" sz="1200" b="1" dirty="0">
                              <a:solidFill>
                                <a:srgbClr val="FF0000"/>
                              </a:solidFill>
                            </a:rPr>
                            <a:t>                 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𝟓𝟎𝟎</m:t>
                              </m:r>
                              <m:r>
                                <a:rPr lang="en-GB" sz="1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en-GB" sz="1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𝟐𝟕</m:t>
                                  </m:r>
                                </m:num>
                                <m:den>
                                  <m:r>
                                    <a:rPr lang="en-GB" sz="1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𝟏𝟐𝟓</m:t>
                                  </m:r>
                                </m:den>
                              </m:f>
                              <m:r>
                                <a:rPr lang="en-GB" sz="1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1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𝟏𝟎𝟖</m:t>
                              </m:r>
                              <m:r>
                                <a:rPr lang="en-GB" sz="1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sSup>
                                <m:sSupPr>
                                  <m:ctrlPr>
                                    <a:rPr lang="en-GB" sz="1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lang="en-GB" sz="1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endParaRPr lang="en-GB" sz="120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0" fontAlgn="base"/>
                          <a:endParaRPr lang="en-GB" sz="1800" b="1" i="1" dirty="0" smtClean="0">
                            <a:solidFill>
                              <a:srgbClr val="FF0000"/>
                            </a:solidFill>
                            <a:latin typeface="Cambria Math"/>
                          </a:endParaRPr>
                        </a:p>
                        <a:p>
                          <a:pPr rtl="0" fontAlgn="base"/>
                          <a:endParaRPr lang="en-GB" sz="1800" b="1" i="1" dirty="0" smtClean="0">
                            <a:solidFill>
                              <a:srgbClr val="FF0000"/>
                            </a:solidFill>
                            <a:latin typeface="Cambria Math"/>
                          </a:endParaRPr>
                        </a:p>
                        <a:p>
                          <a:pPr rtl="0" fontAlgn="base"/>
                          <a:endParaRPr lang="en-GB" sz="1800" b="1" i="1" dirty="0" smtClean="0">
                            <a:solidFill>
                              <a:srgbClr val="FF0000"/>
                            </a:solidFill>
                            <a:latin typeface="Cambria Math"/>
                          </a:endParaRPr>
                        </a:p>
                        <a:p>
                          <a:pPr rtl="0" fontAlgn="base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𝒛</m:t>
                                </m:r>
                                <m:r>
                                  <a:rPr lang="en-GB" sz="1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÷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f>
                                      <m:fPr>
                                        <m:ctrlPr>
                                          <a:rPr lang="en-GB" sz="18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18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𝒚</m:t>
                                        </m:r>
                                      </m:num>
                                      <m:den>
                                        <m:r>
                                          <a:rPr lang="en-GB" sz="18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𝒙</m:t>
                                        </m:r>
                                      </m:den>
                                    </m:f>
                                  </m:e>
                                </m:rad>
                                <m:r>
                                  <a:rPr lang="en-GB" sz="1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      →    </m:t>
                                </m:r>
                                <m:f>
                                  <m:fPr>
                                    <m:ctrlPr>
                                      <a:rPr lang="en-GB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𝒛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GB" sz="18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18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</m:rad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GB" sz="18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18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𝒚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sz="1800" b="0" i="0" u="none" strike="noStrike" kern="1200" baseline="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4431240"/>
                  </p:ext>
                </p:extLst>
              </p:nvPr>
            </p:nvGraphicFramePr>
            <p:xfrm>
              <a:off x="0" y="13648"/>
              <a:ext cx="9144001" cy="684435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4967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879678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879678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879678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1451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Geometry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and Measures- Similarity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	Topic 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23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0" fontAlgn="base">
                            <a:tabLst>
                              <a:tab pos="442913" algn="l"/>
                            </a:tabLst>
                          </a:pPr>
                          <a:endParaRPr lang="en-GB" sz="2400" b="0" i="1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0" fontAlgn="base">
                            <a:tabLst/>
                          </a:pPr>
                          <a:endParaRPr lang="en-GB" sz="2400" b="0" i="1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0" fontAlgn="base">
                            <a:tabLst>
                              <a:tab pos="442913" algn="l"/>
                            </a:tabLst>
                          </a:pPr>
                          <a:endParaRPr lang="en-US" sz="1600" b="0" i="0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1451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970" t="-100535" r="-200211" b="-1008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i="1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81451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995" t="-200000" r="-50265" b="-53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7759" t="-200000" r="-423" b="-5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718" y="95016"/>
            <a:ext cx="1564655" cy="16678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3771" y="95016"/>
            <a:ext cx="2466184" cy="10785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9568" y="71601"/>
            <a:ext cx="2162035" cy="11019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8850" y="1778238"/>
            <a:ext cx="7713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rgbClr val="FF0000"/>
                </a:solidFill>
              </a:rPr>
              <a:t>CD = 13 cm</a:t>
            </a:r>
            <a:endParaRPr lang="en-GB" sz="10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9656" y="3075185"/>
            <a:ext cx="2024047" cy="10364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4608" y="1366561"/>
            <a:ext cx="554784" cy="3962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47383" y="1302709"/>
            <a:ext cx="640135" cy="47552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3367038" y="2462426"/>
                <a:ext cx="4320480" cy="1649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 smtClean="0"/>
                  <a:t>Two </a:t>
                </a:r>
                <a:r>
                  <a:rPr lang="en-GB" sz="1000" dirty="0"/>
                  <a:t>cones, P and Q, are mathematically similar. </a:t>
                </a:r>
                <a:endParaRPr lang="en-GB" sz="1000" dirty="0" smtClean="0"/>
              </a:p>
              <a:p>
                <a:r>
                  <a:rPr lang="en-GB" sz="1000" dirty="0" smtClean="0"/>
                  <a:t>The </a:t>
                </a:r>
                <a:r>
                  <a:rPr lang="en-GB" sz="1000" dirty="0"/>
                  <a:t>total surface area of cone P is 24cm</a:t>
                </a:r>
                <a:r>
                  <a:rPr lang="en-GB" sz="1000" baseline="30000" dirty="0"/>
                  <a:t>2</a:t>
                </a:r>
                <a:r>
                  <a:rPr lang="en-GB" sz="1000" dirty="0"/>
                  <a:t>.</a:t>
                </a:r>
              </a:p>
              <a:p>
                <a:r>
                  <a:rPr lang="en-GB" sz="1000" dirty="0"/>
                  <a:t>The total surface area of cone Q is 96cm</a:t>
                </a:r>
                <a:r>
                  <a:rPr lang="en-GB" sz="1000" baseline="30000" dirty="0"/>
                  <a:t>2</a:t>
                </a:r>
                <a:r>
                  <a:rPr lang="en-GB" sz="1000" dirty="0"/>
                  <a:t>.</a:t>
                </a:r>
              </a:p>
              <a:p>
                <a:r>
                  <a:rPr lang="en-GB" sz="1000" dirty="0"/>
                  <a:t>The height of cone P is 4 cm.</a:t>
                </a:r>
              </a:p>
              <a:p>
                <a:r>
                  <a:rPr lang="en-GB" sz="1000" dirty="0"/>
                  <a:t>(a) Work out the height of cone Q.</a:t>
                </a:r>
                <a:br>
                  <a:rPr lang="en-GB" sz="1000" dirty="0"/>
                </a:br>
                <a:r>
                  <a:rPr lang="en-GB" sz="1000" dirty="0" smtClean="0">
                    <a:solidFill>
                      <a:srgbClr val="FF0000"/>
                    </a:solidFill>
                  </a:rPr>
                  <a:t>	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1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𝟗𝟔</m:t>
                        </m:r>
                        <m:r>
                          <a:rPr lang="en-GB" sz="1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÷</m:t>
                        </m:r>
                        <m:r>
                          <a:rPr lang="en-GB" sz="1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𝟐𝟒</m:t>
                        </m:r>
                      </m:e>
                    </m:rad>
                    <m:r>
                      <a:rPr lang="en-GB" sz="10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GB" sz="1000" b="1" i="1" smtClean="0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en-GB" sz="1000" b="1" i="1" dirty="0">
                    <a:solidFill>
                      <a:srgbClr val="FF0000"/>
                    </a:solidFill>
                    <a:latin typeface="Cambria Math"/>
                  </a:rPr>
                  <a:t> </a:t>
                </a:r>
                <a:br>
                  <a:rPr lang="en-GB" sz="1000" b="1" i="1" dirty="0">
                    <a:solidFill>
                      <a:srgbClr val="FF0000"/>
                    </a:solidFill>
                    <a:latin typeface="Cambria Math"/>
                  </a:rPr>
                </a:br>
                <a:r>
                  <a:rPr lang="en-GB" sz="1000" b="1" i="1" dirty="0">
                    <a:solidFill>
                      <a:srgbClr val="FF0000"/>
                    </a:solidFill>
                    <a:latin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en-GB" sz="1000" b="1" i="1" smtClean="0">
                        <a:solidFill>
                          <a:srgbClr val="FF0000"/>
                        </a:solidFill>
                        <a:latin typeface="Cambria Math"/>
                      </a:rPr>
                      <m:t>𝟒</m:t>
                    </m:r>
                    <m:r>
                      <a:rPr lang="en-GB" sz="1000" b="1" i="1" smtClean="0">
                        <a:solidFill>
                          <a:srgbClr val="FF0000"/>
                        </a:solidFill>
                        <a:latin typeface="Cambria Math"/>
                      </a:rPr>
                      <m:t>×</m:t>
                    </m:r>
                    <m:r>
                      <a:rPr lang="en-GB" sz="1000" b="1" i="1" smtClean="0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  <m:r>
                      <a:rPr lang="en-GB" sz="10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GB" sz="1000" b="1" i="1" smtClean="0">
                        <a:solidFill>
                          <a:srgbClr val="FF0000"/>
                        </a:solidFill>
                        <a:latin typeface="Cambria Math"/>
                      </a:rPr>
                      <m:t>𝟖</m:t>
                    </m:r>
                    <m:r>
                      <a:rPr lang="en-GB" sz="1000" b="1" i="1" smtClean="0">
                        <a:solidFill>
                          <a:srgbClr val="FF0000"/>
                        </a:solidFill>
                        <a:latin typeface="Cambria Math"/>
                      </a:rPr>
                      <m:t>𝒄𝒎</m:t>
                    </m:r>
                  </m:oMath>
                </a14:m>
                <a:r>
                  <a:rPr lang="en-GB" sz="1000" b="1" dirty="0">
                    <a:solidFill>
                      <a:srgbClr val="FF0000"/>
                    </a:solidFill>
                  </a:rPr>
                  <a:t> </a:t>
                </a:r>
              </a:p>
              <a:p>
                <a:r>
                  <a:rPr lang="en-GB" sz="1000" dirty="0"/>
                  <a:t>(b) The volume of cone P is 12 cm</a:t>
                </a:r>
                <a:r>
                  <a:rPr lang="en-GB" sz="1000" baseline="30000" dirty="0"/>
                  <a:t>3</a:t>
                </a:r>
                <a:r>
                  <a:rPr lang="en-GB" sz="1000" dirty="0"/>
                  <a:t>. Work out </a:t>
                </a:r>
                <a:r>
                  <a:rPr lang="en-GB" sz="1000" dirty="0" smtClean="0"/>
                  <a:t>the</a:t>
                </a:r>
              </a:p>
              <a:p>
                <a:r>
                  <a:rPr lang="en-GB" sz="1000" dirty="0" smtClean="0"/>
                  <a:t> </a:t>
                </a:r>
                <a:r>
                  <a:rPr lang="en-GB" sz="1000" dirty="0"/>
                  <a:t>volume of cone Q.</a:t>
                </a:r>
              </a:p>
              <a:p>
                <a:r>
                  <a:rPr lang="en-GB" sz="1000" dirty="0"/>
                  <a:t>	</a:t>
                </a:r>
                <a14:m>
                  <m:oMath xmlns:m="http://schemas.openxmlformats.org/officeDocument/2006/math">
                    <m:r>
                      <a:rPr lang="en-GB" sz="1000" b="1" i="1" smtClean="0">
                        <a:solidFill>
                          <a:srgbClr val="FF0000"/>
                        </a:solidFill>
                        <a:latin typeface="Cambria Math"/>
                      </a:rPr>
                      <m:t>𝟏𝟐</m:t>
                    </m:r>
                    <m:r>
                      <a:rPr lang="en-GB" sz="1000" b="1" i="1" smtClean="0">
                        <a:solidFill>
                          <a:srgbClr val="FF0000"/>
                        </a:solidFill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GB" sz="1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n-GB" sz="1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GB" sz="10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GB" sz="1000" b="1" i="1" smtClean="0">
                        <a:solidFill>
                          <a:srgbClr val="FF0000"/>
                        </a:solidFill>
                        <a:latin typeface="Cambria Math"/>
                      </a:rPr>
                      <m:t>𝟗𝟔</m:t>
                    </m:r>
                    <m:r>
                      <a:rPr lang="en-GB" sz="1000" b="1" i="1" smtClean="0">
                        <a:solidFill>
                          <a:srgbClr val="FF0000"/>
                        </a:solidFill>
                        <a:latin typeface="Cambria Math"/>
                      </a:rPr>
                      <m:t>𝒄𝒎</m:t>
                    </m:r>
                    <m:r>
                      <a:rPr lang="en-GB" sz="1000" b="1" i="1" baseline="30000" smtClean="0">
                        <a:solidFill>
                          <a:srgbClr val="FF0000"/>
                        </a:solidFill>
                        <a:latin typeface="Cambria Math"/>
                      </a:rPr>
                      <m:t>𝟑</m:t>
                    </m:r>
                  </m:oMath>
                </a14:m>
                <a:endParaRPr lang="en-GB" sz="1000" b="1" baseline="30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7038" y="2462426"/>
                <a:ext cx="4320480" cy="16491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61420" y="2462426"/>
            <a:ext cx="938865" cy="37188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6187383" y="2477829"/>
                <a:ext cx="393913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/>
                  <a:t>What is 42cm</a:t>
                </a:r>
                <a:r>
                  <a:rPr lang="en-GB" sz="1000" baseline="30000" dirty="0"/>
                  <a:t>2</a:t>
                </a:r>
                <a:r>
                  <a:rPr lang="en-GB" sz="1000" dirty="0"/>
                  <a:t> in mm</a:t>
                </a:r>
                <a:r>
                  <a:rPr lang="en-GB" sz="1000" baseline="30000" dirty="0"/>
                  <a:t>2</a:t>
                </a:r>
                <a:r>
                  <a:rPr lang="en-GB" sz="1000" dirty="0"/>
                  <a:t>?</a:t>
                </a:r>
              </a:p>
              <a:p>
                <a:endParaRPr lang="en-GB" sz="1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42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                     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4 200 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7383" y="2477829"/>
                <a:ext cx="3939134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>
            <a:off x="7687518" y="2834314"/>
            <a:ext cx="5682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61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9605" y="211406"/>
            <a:ext cx="2975106" cy="18594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238" y="1030306"/>
            <a:ext cx="9779152" cy="814281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683858"/>
              </p:ext>
            </p:extLst>
          </p:nvPr>
        </p:nvGraphicFramePr>
        <p:xfrm>
          <a:off x="17914" y="-24554"/>
          <a:ext cx="9144001" cy="6848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967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879678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879678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879678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1451">
                <a:tc rowSpan="3"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Data – Probability &amp; Sampling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	Topic 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24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tabLst>
                          <a:tab pos="442913" algn="l"/>
                        </a:tabLst>
                      </a:pPr>
                      <a:endParaRPr lang="en-US" sz="16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1451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smtClean="0"/>
                        <a:t>.</a:t>
                      </a:r>
                      <a:endParaRPr lang="en-GB" sz="800" dirty="0"/>
                    </a:p>
                    <a:p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There was a population explosion at a rabbit sanctuary. 140 rabbits were caught, marked and returned to the sanctuary. A second sample of 80 rabbits were caught. 28 of these were marked.</a:t>
                      </a:r>
                    </a:p>
                    <a:p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Estimate the number of rabbits in the sanctuary.</a:t>
                      </a:r>
                      <a:endParaRPr lang="en-US" sz="12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i="1" u="none" strike="noStrike" kern="120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1451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600" b="1" dirty="0" smtClean="0"/>
                        <a:t>                                             </a:t>
                      </a:r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 smtClean="0"/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/>
                    </a:p>
                    <a:p>
                      <a:pPr rtl="0" fontAlgn="base"/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4847" y="4551510"/>
            <a:ext cx="2975106" cy="11705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1976" y="5387822"/>
            <a:ext cx="2249619" cy="9632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0088" y="6265273"/>
            <a:ext cx="2944623" cy="8291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5152" y="2345319"/>
            <a:ext cx="1987083" cy="21091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669" y="0"/>
            <a:ext cx="2389839" cy="12924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1483" y="1022372"/>
            <a:ext cx="2871465" cy="132294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422948" y="1030306"/>
            <a:ext cx="2779103" cy="10405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52247" y="428815"/>
            <a:ext cx="2475191" cy="112176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7670" y="4597408"/>
            <a:ext cx="5302286" cy="212053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59712" y="2345319"/>
            <a:ext cx="4241840" cy="235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2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238" y="1030306"/>
            <a:ext cx="9779152" cy="814281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830190"/>
              </p:ext>
            </p:extLst>
          </p:nvPr>
        </p:nvGraphicFramePr>
        <p:xfrm>
          <a:off x="17914" y="-24554"/>
          <a:ext cx="9144001" cy="6848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967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879678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879678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879678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1451">
                <a:tc rowSpan="3"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Data – Probability &amp; Sampling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	Topic 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24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  <a:defRPr/>
                      </a:pP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rtl="0" fontAlgn="base">
                        <a:tabLst>
                          <a:tab pos="442913" algn="l"/>
                        </a:tabLst>
                      </a:pPr>
                      <a:endParaRPr lang="en-US" sz="16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1451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smtClean="0"/>
                        <a:t>.</a:t>
                      </a:r>
                      <a:endParaRPr lang="en-GB" sz="800" dirty="0"/>
                    </a:p>
                    <a:p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There was a population explosion at a rabbit sanctuary. 140 rabbits were caught, marked and returned to the sanctuary. A second sample of 80 rabbits were caught. 28 of these were marked.</a:t>
                      </a:r>
                    </a:p>
                    <a:p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Estimate the number of rabbits in the sanctuary.</a:t>
                      </a:r>
                      <a:endParaRPr lang="en-US" sz="12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rtl="0" fontAlgn="base"/>
                      <a:endParaRPr lang="en-US" sz="18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i="1" u="none" strike="noStrike" kern="120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1451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600" b="1" dirty="0" smtClean="0"/>
                        <a:t>                                             </a:t>
                      </a:r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4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4123" y="4686543"/>
            <a:ext cx="2594350" cy="20297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82" y="852179"/>
            <a:ext cx="2536156" cy="5852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9035" y="612408"/>
            <a:ext cx="2444708" cy="13839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5967" y="213964"/>
            <a:ext cx="2592506" cy="17823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120" y="4686543"/>
            <a:ext cx="5656674" cy="22622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57021" y="6199265"/>
            <a:ext cx="7328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20,10,20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03648" y="6555684"/>
            <a:ext cx="1362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(10,10),(6,4),(4,16)</a:t>
            </a:r>
            <a:endParaRPr lang="en-GB" sz="1200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7097" y="2414218"/>
            <a:ext cx="2728583" cy="203624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82588" y="391007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400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18996" y="2327187"/>
            <a:ext cx="4243184" cy="235935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087845" y="306301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2143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97170" y="4125513"/>
            <a:ext cx="1617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Use a larger sample</a:t>
            </a:r>
            <a:endParaRPr lang="en-GB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00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1046BBD967B24DA3F10E1FCF165E29" ma:contentTypeVersion="6" ma:contentTypeDescription="Create a new document." ma:contentTypeScope="" ma:versionID="99cb297f9dabe6a9eefe6299495c9c18">
  <xsd:schema xmlns:xsd="http://www.w3.org/2001/XMLSchema" xmlns:xs="http://www.w3.org/2001/XMLSchema" xmlns:p="http://schemas.microsoft.com/office/2006/metadata/properties" xmlns:ns2="ea71102e-c2e2-43df-a20f-703c85d4b778" xmlns:ns3="ac2b899c-feaf-4902-9f78-83816e525775" targetNamespace="http://schemas.microsoft.com/office/2006/metadata/properties" ma:root="true" ma:fieldsID="33efdb9f672dd0b95e49d8b2842ea508" ns2:_="" ns3:_="">
    <xsd:import namespace="ea71102e-c2e2-43df-a20f-703c85d4b778"/>
    <xsd:import namespace="ac2b899c-feaf-4902-9f78-83816e52577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71102e-c2e2-43df-a20f-703c85d4b77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2b899c-feaf-4902-9f78-83816e5257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8B9D3C5-88F0-4767-98BE-FD5D04A7C8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6DA8DAC-062F-40D7-96BD-9EC3280588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71102e-c2e2-43df-a20f-703c85d4b778"/>
    <ds:schemaRef ds:uri="ac2b899c-feaf-4902-9f78-83816e5257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654E0C1-20B9-45DF-9EE7-FEA4AFBCE433}">
  <ds:schemaRefs>
    <ds:schemaRef ds:uri="http://purl.org/dc/elements/1.1/"/>
    <ds:schemaRef ds:uri="http://schemas.microsoft.com/office/2006/metadata/properties"/>
    <ds:schemaRef ds:uri="http://purl.org/dc/terms/"/>
    <ds:schemaRef ds:uri="ea71102e-c2e2-43df-a20f-703c85d4b7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ac2b899c-feaf-4902-9f78-83816e52577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5379</TotalTime>
  <Words>556</Words>
  <Application>Microsoft Office PowerPoint</Application>
  <PresentationFormat>On-screen Show (4:3)</PresentationFormat>
  <Paragraphs>123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Century Gothic</vt:lpstr>
      <vt:lpstr>Comic Sans MS</vt:lpstr>
      <vt:lpstr>Wingdings 3</vt:lpstr>
      <vt:lpstr>Office Theme</vt:lpstr>
      <vt:lpstr>Ion Boardroom</vt:lpstr>
      <vt:lpstr>Test 6 Revision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3 Revision</dc:title>
  <dc:creator>Tim Gledhill</dc:creator>
  <cp:lastModifiedBy>Sally Godfrey</cp:lastModifiedBy>
  <cp:revision>151</cp:revision>
  <dcterms:modified xsi:type="dcterms:W3CDTF">2019-09-01T12:09:04Z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0x010100D91046BBD967B24DA3F10E1FCF165E29</vt:lpwstr>
  </property>
  <property fmtid="{D5CDD505-2E9C-101B-9397-08002B2CF9AE}" pid="3" name="AuthorIds_UIVersion_3584">
    <vt:lpwstr>12</vt:lpwstr>
  </property>
</Properties>
</file>