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1" r:id="rId6"/>
    <p:sldId id="263" r:id="rId7"/>
    <p:sldId id="270" r:id="rId8"/>
    <p:sldId id="256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8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4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5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9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85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3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4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58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2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0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1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8 Core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12876"/>
              </p:ext>
            </p:extLst>
          </p:nvPr>
        </p:nvGraphicFramePr>
        <p:xfrm>
          <a:off x="0" y="1"/>
          <a:ext cx="9144001" cy="6885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907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 the correct sign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    &gt;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5.8     6.3</a:t>
                      </a:r>
                    </a:p>
                    <a:p>
                      <a:pPr algn="ctr"/>
                      <a:endParaRPr lang="en-GB" sz="11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    -3</a:t>
                      </a:r>
                    </a:p>
                    <a:p>
                      <a:pPr marL="0" indent="0" algn="ctr">
                        <a:buNone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-0.45      -0.41</a:t>
                      </a:r>
                    </a:p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the addition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pyramid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9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out: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– 7</a:t>
                      </a: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 + -4</a:t>
                      </a: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+ 6</a:t>
                      </a: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-9 - -3</a:t>
                      </a: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-2 --10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4949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Put the following numbers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into descending order: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0.5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, 1.6, 0.8, 0.2, 0.6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-0.21, -0.2,-0.35, -0.27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Put the following numbers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into ascending order: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2, -7, -1 , 5, -4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-1.8,  0,  1.3,  -1,  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the correct 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19432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difference in temperatures?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temperature in Moscow falls by 11 degrees.</a:t>
                      </a:r>
                    </a:p>
                    <a:p>
                      <a:pPr algn="ctr"/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new temperature?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8367"/>
              </p:ext>
            </p:extLst>
          </p:nvPr>
        </p:nvGraphicFramePr>
        <p:xfrm>
          <a:off x="401056" y="4827608"/>
          <a:ext cx="2857298" cy="1519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956">
                  <a:extLst>
                    <a:ext uri="{9D8B030D-6E8A-4147-A177-3AD203B41FA5}">
                      <a16:colId xmlns:a16="http://schemas.microsoft.com/office/drawing/2014/main" val="1206196620"/>
                    </a:ext>
                  </a:extLst>
                </a:gridCol>
                <a:gridCol w="322267">
                  <a:extLst>
                    <a:ext uri="{9D8B030D-6E8A-4147-A177-3AD203B41FA5}">
                      <a16:colId xmlns:a16="http://schemas.microsoft.com/office/drawing/2014/main" val="3480152163"/>
                    </a:ext>
                  </a:extLst>
                </a:gridCol>
                <a:gridCol w="289600">
                  <a:extLst>
                    <a:ext uri="{9D8B030D-6E8A-4147-A177-3AD203B41FA5}">
                      <a16:colId xmlns:a16="http://schemas.microsoft.com/office/drawing/2014/main" val="3078811324"/>
                    </a:ext>
                  </a:extLst>
                </a:gridCol>
                <a:gridCol w="203956">
                  <a:extLst>
                    <a:ext uri="{9D8B030D-6E8A-4147-A177-3AD203B41FA5}">
                      <a16:colId xmlns:a16="http://schemas.microsoft.com/office/drawing/2014/main" val="1207890838"/>
                    </a:ext>
                  </a:extLst>
                </a:gridCol>
                <a:gridCol w="204339">
                  <a:extLst>
                    <a:ext uri="{9D8B030D-6E8A-4147-A177-3AD203B41FA5}">
                      <a16:colId xmlns:a16="http://schemas.microsoft.com/office/drawing/2014/main" val="4173249387"/>
                    </a:ext>
                  </a:extLst>
                </a:gridCol>
                <a:gridCol w="408295">
                  <a:extLst>
                    <a:ext uri="{9D8B030D-6E8A-4147-A177-3AD203B41FA5}">
                      <a16:colId xmlns:a16="http://schemas.microsoft.com/office/drawing/2014/main" val="164380422"/>
                    </a:ext>
                  </a:extLst>
                </a:gridCol>
                <a:gridCol w="203956">
                  <a:extLst>
                    <a:ext uri="{9D8B030D-6E8A-4147-A177-3AD203B41FA5}">
                      <a16:colId xmlns:a16="http://schemas.microsoft.com/office/drawing/2014/main" val="3749097470"/>
                    </a:ext>
                  </a:extLst>
                </a:gridCol>
                <a:gridCol w="204339">
                  <a:extLst>
                    <a:ext uri="{9D8B030D-6E8A-4147-A177-3AD203B41FA5}">
                      <a16:colId xmlns:a16="http://schemas.microsoft.com/office/drawing/2014/main" val="3804255154"/>
                    </a:ext>
                  </a:extLst>
                </a:gridCol>
                <a:gridCol w="408295">
                  <a:extLst>
                    <a:ext uri="{9D8B030D-6E8A-4147-A177-3AD203B41FA5}">
                      <a16:colId xmlns:a16="http://schemas.microsoft.com/office/drawing/2014/main" val="3422837143"/>
                    </a:ext>
                  </a:extLst>
                </a:gridCol>
                <a:gridCol w="203956">
                  <a:extLst>
                    <a:ext uri="{9D8B030D-6E8A-4147-A177-3AD203B41FA5}">
                      <a16:colId xmlns:a16="http://schemas.microsoft.com/office/drawing/2014/main" val="2893215974"/>
                    </a:ext>
                  </a:extLst>
                </a:gridCol>
                <a:gridCol w="204339">
                  <a:extLst>
                    <a:ext uri="{9D8B030D-6E8A-4147-A177-3AD203B41FA5}">
                      <a16:colId xmlns:a16="http://schemas.microsoft.com/office/drawing/2014/main" val="3561408423"/>
                    </a:ext>
                  </a:extLst>
                </a:gridCol>
              </a:tblGrid>
              <a:tr h="4357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546105"/>
                  </a:ext>
                </a:extLst>
              </a:tr>
              <a:tr h="3134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1400"/>
                  </a:ext>
                </a:extLst>
              </a:tr>
              <a:tr h="31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82442"/>
                  </a:ext>
                </a:extLst>
              </a:tr>
              <a:tr h="398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9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28464"/>
                  </a:ext>
                </a:extLst>
              </a:tr>
            </a:tbl>
          </a:graphicData>
        </a:graphic>
      </p:graphicFrame>
      <p:sp>
        <p:nvSpPr>
          <p:cNvPr id="3" name="Curved Down Arrow 2"/>
          <p:cNvSpPr/>
          <p:nvPr/>
        </p:nvSpPr>
        <p:spPr>
          <a:xfrm>
            <a:off x="593558" y="5197642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1411705" y="5197642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2229852" y="5189768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884588"/>
              </p:ext>
            </p:extLst>
          </p:nvPr>
        </p:nvGraphicFramePr>
        <p:xfrm>
          <a:off x="3400925" y="721893"/>
          <a:ext cx="2711116" cy="154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56">
                  <a:extLst>
                    <a:ext uri="{9D8B030D-6E8A-4147-A177-3AD203B41FA5}">
                      <a16:colId xmlns:a16="http://schemas.microsoft.com/office/drawing/2014/main" val="459097370"/>
                    </a:ext>
                  </a:extLst>
                </a:gridCol>
                <a:gridCol w="219996">
                  <a:extLst>
                    <a:ext uri="{9D8B030D-6E8A-4147-A177-3AD203B41FA5}">
                      <a16:colId xmlns:a16="http://schemas.microsoft.com/office/drawing/2014/main" val="715737591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325878684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196691764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398173221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754680619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428068259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12500728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824595337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062822981"/>
                    </a:ext>
                  </a:extLst>
                </a:gridCol>
              </a:tblGrid>
              <a:tr h="542441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54434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15195"/>
                  </a:ext>
                </a:extLst>
              </a:tr>
              <a:tr h="439119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-8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-6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3431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18058"/>
              </p:ext>
            </p:extLst>
          </p:nvPr>
        </p:nvGraphicFramePr>
        <p:xfrm>
          <a:off x="6376149" y="3272588"/>
          <a:ext cx="2711116" cy="12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483">
                  <a:extLst>
                    <a:ext uri="{9D8B030D-6E8A-4147-A177-3AD203B41FA5}">
                      <a16:colId xmlns:a16="http://schemas.microsoft.com/office/drawing/2014/main" val="879967420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3357533389"/>
                    </a:ext>
                  </a:extLst>
                </a:gridCol>
                <a:gridCol w="1113483">
                  <a:extLst>
                    <a:ext uri="{9D8B030D-6E8A-4147-A177-3AD203B41FA5}">
                      <a16:colId xmlns:a16="http://schemas.microsoft.com/office/drawing/2014/main" val="1991711398"/>
                    </a:ext>
                  </a:extLst>
                </a:gridCol>
              </a:tblGrid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-7 + 5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--5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791734"/>
                  </a:ext>
                </a:extLst>
              </a:tr>
              <a:tr h="150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399906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-9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- 4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-3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+ 8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30922"/>
                  </a:ext>
                </a:extLst>
              </a:tr>
              <a:tr h="150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133012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8--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- 9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479391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2"/>
          <a:srcRect l="21978" t="4207" r="27551" b="83221"/>
          <a:stretch/>
        </p:blipFill>
        <p:spPr bwMode="auto">
          <a:xfrm>
            <a:off x="6768591" y="2592473"/>
            <a:ext cx="1926232" cy="503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87856"/>
              </p:ext>
            </p:extLst>
          </p:nvPr>
        </p:nvGraphicFramePr>
        <p:xfrm>
          <a:off x="3416971" y="5542694"/>
          <a:ext cx="27111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28">
                  <a:extLst>
                    <a:ext uri="{9D8B030D-6E8A-4147-A177-3AD203B41FA5}">
                      <a16:colId xmlns:a16="http://schemas.microsoft.com/office/drawing/2014/main" val="1704049628"/>
                    </a:ext>
                  </a:extLst>
                </a:gridCol>
                <a:gridCol w="1443788">
                  <a:extLst>
                    <a:ext uri="{9D8B030D-6E8A-4147-A177-3AD203B41FA5}">
                      <a16:colId xmlns:a16="http://schemas.microsoft.com/office/drawing/2014/main" val="1608422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Town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Temperature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14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Blackpool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4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Moscow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84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1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94070"/>
              </p:ext>
            </p:extLst>
          </p:nvPr>
        </p:nvGraphicFramePr>
        <p:xfrm>
          <a:off x="0" y="-37303"/>
          <a:ext cx="9144001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907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 the correct sign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    &gt;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5.8  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&lt;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6.3</a:t>
                      </a:r>
                    </a:p>
                    <a:p>
                      <a:pPr algn="ctr"/>
                      <a:endParaRPr lang="en-GB" sz="11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 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&gt;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-3</a:t>
                      </a:r>
                    </a:p>
                    <a:p>
                      <a:pPr marL="0" indent="0" algn="ctr">
                        <a:buNone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-0.45   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&lt;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-0.41</a:t>
                      </a:r>
                    </a:p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the addition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pyramid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9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out: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– 7</a:t>
                      </a:r>
                      <a:r>
                        <a:rPr lang="en-GB" sz="2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-2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 + -4</a:t>
                      </a:r>
                      <a:r>
                        <a:rPr lang="en-GB" sz="2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-7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+ 6</a:t>
                      </a:r>
                      <a:r>
                        <a:rPr lang="en-GB" sz="2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4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-9 - -3</a:t>
                      </a:r>
                      <a:r>
                        <a:rPr lang="en-GB" sz="2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-6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–10</a:t>
                      </a:r>
                      <a:r>
                        <a:rPr lang="en-GB" sz="2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-12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4949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Put the following numbers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into descending order:</a:t>
                      </a:r>
                      <a:endParaRPr lang="en-GB" sz="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0.5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, 1.6, 0.8, 0.2, 0.6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1.6, 0.8, 0.6, 0.5, 0.2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-0.21, -0.2,-0.35, -0.27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-0.2, -0.21, -0.27, -0.35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Put the following numbers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into ascending order:</a:t>
                      </a:r>
                      <a:endParaRPr lang="en-GB" sz="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2, -7, -1 , 5, -4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-7, -4, -1, 2, 5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-1.8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 0, 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1.3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 -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GB" sz="18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-2, -1.8, -1, </a:t>
                      </a:r>
                      <a:r>
                        <a:rPr lang="en-GB" sz="18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0, </a:t>
                      </a:r>
                      <a:r>
                        <a:rPr lang="en-GB" sz="18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1.3</a:t>
                      </a:r>
                      <a:endParaRPr lang="en-GB" sz="18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the correct 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1974375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difference in temperatures?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11°C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temperature in Moscow falls by 11 degrees.</a:t>
                      </a:r>
                    </a:p>
                    <a:p>
                      <a:pPr algn="ctr"/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new temperature?</a:t>
                      </a:r>
                    </a:p>
                    <a:p>
                      <a:pPr algn="ctr"/>
                      <a:r>
                        <a:rPr lang="en-GB" sz="18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-20°C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72030"/>
              </p:ext>
            </p:extLst>
          </p:nvPr>
        </p:nvGraphicFramePr>
        <p:xfrm>
          <a:off x="417095" y="4985863"/>
          <a:ext cx="2983830" cy="1519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88">
                  <a:extLst>
                    <a:ext uri="{9D8B030D-6E8A-4147-A177-3AD203B41FA5}">
                      <a16:colId xmlns:a16="http://schemas.microsoft.com/office/drawing/2014/main" val="1206196620"/>
                    </a:ext>
                  </a:extLst>
                </a:gridCol>
                <a:gridCol w="311613">
                  <a:extLst>
                    <a:ext uri="{9D8B030D-6E8A-4147-A177-3AD203B41FA5}">
                      <a16:colId xmlns:a16="http://schemas.microsoft.com/office/drawing/2014/main" val="3480152163"/>
                    </a:ext>
                  </a:extLst>
                </a:gridCol>
                <a:gridCol w="377777">
                  <a:extLst>
                    <a:ext uri="{9D8B030D-6E8A-4147-A177-3AD203B41FA5}">
                      <a16:colId xmlns:a16="http://schemas.microsoft.com/office/drawing/2014/main" val="307881132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207890838"/>
                    </a:ext>
                  </a:extLst>
                </a:gridCol>
                <a:gridCol w="213388">
                  <a:extLst>
                    <a:ext uri="{9D8B030D-6E8A-4147-A177-3AD203B41FA5}">
                      <a16:colId xmlns:a16="http://schemas.microsoft.com/office/drawing/2014/main" val="4173249387"/>
                    </a:ext>
                  </a:extLst>
                </a:gridCol>
                <a:gridCol w="426376">
                  <a:extLst>
                    <a:ext uri="{9D8B030D-6E8A-4147-A177-3AD203B41FA5}">
                      <a16:colId xmlns:a16="http://schemas.microsoft.com/office/drawing/2014/main" val="164380422"/>
                    </a:ext>
                  </a:extLst>
                </a:gridCol>
                <a:gridCol w="212988">
                  <a:extLst>
                    <a:ext uri="{9D8B030D-6E8A-4147-A177-3AD203B41FA5}">
                      <a16:colId xmlns:a16="http://schemas.microsoft.com/office/drawing/2014/main" val="3749097470"/>
                    </a:ext>
                  </a:extLst>
                </a:gridCol>
                <a:gridCol w="213388">
                  <a:extLst>
                    <a:ext uri="{9D8B030D-6E8A-4147-A177-3AD203B41FA5}">
                      <a16:colId xmlns:a16="http://schemas.microsoft.com/office/drawing/2014/main" val="3804255154"/>
                    </a:ext>
                  </a:extLst>
                </a:gridCol>
                <a:gridCol w="426376">
                  <a:extLst>
                    <a:ext uri="{9D8B030D-6E8A-4147-A177-3AD203B41FA5}">
                      <a16:colId xmlns:a16="http://schemas.microsoft.com/office/drawing/2014/main" val="3422837143"/>
                    </a:ext>
                  </a:extLst>
                </a:gridCol>
                <a:gridCol w="212988">
                  <a:extLst>
                    <a:ext uri="{9D8B030D-6E8A-4147-A177-3AD203B41FA5}">
                      <a16:colId xmlns:a16="http://schemas.microsoft.com/office/drawing/2014/main" val="2893215974"/>
                    </a:ext>
                  </a:extLst>
                </a:gridCol>
                <a:gridCol w="213388">
                  <a:extLst>
                    <a:ext uri="{9D8B030D-6E8A-4147-A177-3AD203B41FA5}">
                      <a16:colId xmlns:a16="http://schemas.microsoft.com/office/drawing/2014/main" val="3561408423"/>
                    </a:ext>
                  </a:extLst>
                </a:gridCol>
              </a:tblGrid>
              <a:tr h="4357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+4</a:t>
                      </a:r>
                      <a:endParaRPr lang="en-GB" sz="14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+4</a:t>
                      </a:r>
                      <a:endParaRPr lang="en-GB" sz="18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+4</a:t>
                      </a:r>
                      <a:endParaRPr lang="en-GB" sz="18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546105"/>
                  </a:ext>
                </a:extLst>
              </a:tr>
              <a:tr h="3134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1400"/>
                  </a:ext>
                </a:extLst>
              </a:tr>
              <a:tr h="31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82442"/>
                  </a:ext>
                </a:extLst>
              </a:tr>
              <a:tr h="398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28464"/>
                  </a:ext>
                </a:extLst>
              </a:tr>
            </a:tbl>
          </a:graphicData>
        </a:graphic>
      </p:graphicFrame>
      <p:sp>
        <p:nvSpPr>
          <p:cNvPr id="3" name="Curved Down Arrow 2"/>
          <p:cNvSpPr/>
          <p:nvPr/>
        </p:nvSpPr>
        <p:spPr>
          <a:xfrm>
            <a:off x="593558" y="5197642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1411705" y="5197642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2229852" y="5189768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78870"/>
              </p:ext>
            </p:extLst>
          </p:nvPr>
        </p:nvGraphicFramePr>
        <p:xfrm>
          <a:off x="3400925" y="721893"/>
          <a:ext cx="2711116" cy="154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56">
                  <a:extLst>
                    <a:ext uri="{9D8B030D-6E8A-4147-A177-3AD203B41FA5}">
                      <a16:colId xmlns:a16="http://schemas.microsoft.com/office/drawing/2014/main" val="459097370"/>
                    </a:ext>
                  </a:extLst>
                </a:gridCol>
                <a:gridCol w="219996">
                  <a:extLst>
                    <a:ext uri="{9D8B030D-6E8A-4147-A177-3AD203B41FA5}">
                      <a16:colId xmlns:a16="http://schemas.microsoft.com/office/drawing/2014/main" val="715737591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325878684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196691764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398173221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754680619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428068259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12500728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824595337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062822981"/>
                    </a:ext>
                  </a:extLst>
                </a:gridCol>
              </a:tblGrid>
              <a:tr h="542441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-4</a:t>
                      </a:r>
                      <a:endParaRPr lang="en-GB" sz="2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54434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endParaRPr lang="en-GB" sz="2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n-GB" sz="2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15195"/>
                  </a:ext>
                </a:extLst>
              </a:tr>
              <a:tr h="439119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-8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-6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3431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46202"/>
              </p:ext>
            </p:extLst>
          </p:nvPr>
        </p:nvGraphicFramePr>
        <p:xfrm>
          <a:off x="6376149" y="3272588"/>
          <a:ext cx="2711116" cy="12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483">
                  <a:extLst>
                    <a:ext uri="{9D8B030D-6E8A-4147-A177-3AD203B41FA5}">
                      <a16:colId xmlns:a16="http://schemas.microsoft.com/office/drawing/2014/main" val="879967420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3357533389"/>
                    </a:ext>
                  </a:extLst>
                </a:gridCol>
                <a:gridCol w="1113483">
                  <a:extLst>
                    <a:ext uri="{9D8B030D-6E8A-4147-A177-3AD203B41FA5}">
                      <a16:colId xmlns:a16="http://schemas.microsoft.com/office/drawing/2014/main" val="1991711398"/>
                    </a:ext>
                  </a:extLst>
                </a:gridCol>
              </a:tblGrid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-7 + 5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&lt;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--5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791734"/>
                  </a:ext>
                </a:extLst>
              </a:tr>
              <a:tr h="150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399906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-9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- 4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&lt;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-3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+ 8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30922"/>
                  </a:ext>
                </a:extLst>
              </a:tr>
              <a:tr h="150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133012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8--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- 9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479391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2"/>
          <a:srcRect l="21978" t="4207" r="27551" b="83221"/>
          <a:stretch/>
        </p:blipFill>
        <p:spPr bwMode="auto">
          <a:xfrm>
            <a:off x="6768591" y="2592473"/>
            <a:ext cx="1926232" cy="503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54180"/>
              </p:ext>
            </p:extLst>
          </p:nvPr>
        </p:nvGraphicFramePr>
        <p:xfrm>
          <a:off x="3481138" y="5745480"/>
          <a:ext cx="27111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28">
                  <a:extLst>
                    <a:ext uri="{9D8B030D-6E8A-4147-A177-3AD203B41FA5}">
                      <a16:colId xmlns:a16="http://schemas.microsoft.com/office/drawing/2014/main" val="1704049628"/>
                    </a:ext>
                  </a:extLst>
                </a:gridCol>
                <a:gridCol w="1443788">
                  <a:extLst>
                    <a:ext uri="{9D8B030D-6E8A-4147-A177-3AD203B41FA5}">
                      <a16:colId xmlns:a16="http://schemas.microsoft.com/office/drawing/2014/main" val="1608422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Town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Temperature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14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Blackpool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4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Moscow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84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2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89184"/>
              </p:ext>
            </p:extLst>
          </p:nvPr>
        </p:nvGraphicFramePr>
        <p:xfrm>
          <a:off x="0" y="0"/>
          <a:ext cx="9144001" cy="688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9311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 + r + r</a:t>
                      </a: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2t - 4t + 8t</a:t>
                      </a: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5d - 7d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 x a </a:t>
                      </a: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3b x 6</a:t>
                      </a: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2c x 3c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3r + 2t + r + 3t</a:t>
                      </a: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5t -6s + 2s - 4t</a:t>
                      </a: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2d + c - 4d - 2c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94659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expressions for:</a:t>
                      </a:r>
                    </a:p>
                    <a:p>
                      <a:pPr algn="ctr"/>
                      <a:endParaRPr lang="en-GB" sz="1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 more than </a:t>
                      </a: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less than </a:t>
                      </a: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lots of </a:t>
                      </a: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22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multiplied</a:t>
                      </a:r>
                      <a:r>
                        <a:rPr lang="en-GB" sz="22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by itself</a:t>
                      </a:r>
                      <a:endParaRPr lang="en-GB" sz="2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3   b  = 5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+ 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2a + 3b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6   b  = 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 +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+ 4b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2b</a:t>
                      </a:r>
                      <a:r>
                        <a:rPr lang="en-GB" sz="2200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 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70232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George has 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sweets.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Alfie has 8 more sweets than George.  </a:t>
                      </a:r>
                    </a:p>
                    <a:p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Jess has four times as many sweets as George.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George has 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sweets.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Bobby has 3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less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sweets than George.  </a:t>
                      </a:r>
                    </a:p>
                    <a:p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Chloe has twice as many sweets as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Bobby.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Expand these brackets</a:t>
                      </a:r>
                    </a:p>
                    <a:p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4(t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+ 8)</a:t>
                      </a:r>
                    </a:p>
                    <a:p>
                      <a:pPr algn="ctr"/>
                      <a:endParaRPr lang="en-GB" sz="20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a(6 – a)</a:t>
                      </a:r>
                    </a:p>
                    <a:p>
                      <a:pPr algn="ctr"/>
                      <a:endParaRPr lang="en-GB" sz="20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2c(4c + 3)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087133"/>
              </p:ext>
            </p:extLst>
          </p:nvPr>
        </p:nvGraphicFramePr>
        <p:xfrm>
          <a:off x="0" y="0"/>
          <a:ext cx="9144001" cy="686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9311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 + r + r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3r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2t - 4t + 8t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6t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5d - 7d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-2d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 x a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2a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3b x 6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18b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2c x 3c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6c²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3r + 2t + r + 3t</a:t>
                      </a: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4r + 5t</a:t>
                      </a: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5t -6s + 2s - 4t</a:t>
                      </a: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t – 4s</a:t>
                      </a: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2d + c - 4d - 2c</a:t>
                      </a: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-c – 2d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94659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expressions </a:t>
                      </a:r>
                      <a:r>
                        <a:rPr lang="en-GB" sz="2000" b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for:</a:t>
                      </a:r>
                      <a:endParaRPr lang="en-GB" sz="1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 more than </a:t>
                      </a: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2200" b="0" i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= x + 4</a:t>
                      </a:r>
                      <a:endParaRPr lang="en-GB" sz="22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less than </a:t>
                      </a: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b="0" i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GB" sz="22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x - 3</a:t>
                      </a:r>
                      <a:endParaRPr lang="en-GB" sz="22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lots of </a:t>
                      </a: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2200" b="0" i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GB" sz="22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5x</a:t>
                      </a:r>
                      <a:endParaRPr lang="en-GB" sz="22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multiplied</a:t>
                      </a:r>
                      <a:r>
                        <a:rPr lang="en-GB" sz="22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by itself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= x²</a:t>
                      </a:r>
                      <a:endParaRPr lang="en-GB" sz="2200" b="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3   b  = 5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+ b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8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4a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12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2a + 3b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21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6   b  = 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 + a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4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+ 4b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-2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2b²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8</a:t>
                      </a:r>
                      <a:endParaRPr lang="en-GB" sz="2200" b="0" baseline="300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31765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George has 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sweets.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Alfie has 8 more sweets than George.  </a:t>
                      </a:r>
                    </a:p>
                    <a:p>
                      <a:r>
                        <a:rPr lang="en-GB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en-GB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g + 8</a:t>
                      </a:r>
                      <a:endParaRPr lang="en-GB" sz="1200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Jess has four times as many sweets as George.  </a:t>
                      </a:r>
                      <a:r>
                        <a:rPr lang="en-GB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4g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George has 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sweets.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Bobby has 3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less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sweets than George.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GB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 -3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Chloe has twice as many sweets as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Bobby.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2(g – 3)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Expand these brackets</a:t>
                      </a:r>
                    </a:p>
                    <a:p>
                      <a:pPr algn="ctr"/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4(t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+ 8)</a:t>
                      </a: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4t + 32</a:t>
                      </a: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a(6 – a)</a:t>
                      </a: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6a - a²</a:t>
                      </a: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2c(4c + 3)</a:t>
                      </a: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8c² + 6c</a:t>
                      </a:r>
                      <a:endParaRPr lang="en-GB" sz="2000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9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18774"/>
              </p:ext>
            </p:extLst>
          </p:nvPr>
        </p:nvGraphicFramePr>
        <p:xfrm>
          <a:off x="-1" y="-13649"/>
          <a:ext cx="9144001" cy="688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61245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90199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197892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mode of these numbers: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-2,-1, 5, 8,-2, 2,-1, 9,-1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 of these numbers: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-4, 5,-7, 2, 3,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mean and range of these numbers: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9.9, -2.6, -4.5,  3.1, 0.1, 4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45142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bar chart shows the weights 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 3 puppies.  Find the mean, the 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median, 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mode and the 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range.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Five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numbers have a range of 14.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Four of the numbers are 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22,20,25 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31.  </a:t>
                      </a:r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two different values for the fifth number.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565779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mean Grade.</a:t>
                      </a:r>
                    </a:p>
                    <a:p>
                      <a:pPr algn="l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numbers that have a mean of 6 and a range of 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Two sets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data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both have the same range.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T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first one has a median of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6.</a:t>
                      </a:r>
                    </a:p>
                    <a:p>
                      <a:pPr algn="l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second has a mode of 6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algn="l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possible data sets.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2"/>
          <a:srcRect l="51392" t="37566" r="33467" b="40199"/>
          <a:stretch/>
        </p:blipFill>
        <p:spPr bwMode="auto">
          <a:xfrm>
            <a:off x="3447125" y="2019866"/>
            <a:ext cx="2699912" cy="2257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0885"/>
              </p:ext>
            </p:extLst>
          </p:nvPr>
        </p:nvGraphicFramePr>
        <p:xfrm>
          <a:off x="431236" y="4693920"/>
          <a:ext cx="280328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552">
                  <a:extLst>
                    <a:ext uri="{9D8B030D-6E8A-4147-A177-3AD203B41FA5}">
                      <a16:colId xmlns:a16="http://schemas.microsoft.com/office/drawing/2014/main" val="3429134568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19098601"/>
                    </a:ext>
                  </a:extLst>
                </a:gridCol>
                <a:gridCol w="655091">
                  <a:extLst>
                    <a:ext uri="{9D8B030D-6E8A-4147-A177-3AD203B41FA5}">
                      <a16:colId xmlns:a16="http://schemas.microsoft.com/office/drawing/2014/main" val="969128015"/>
                    </a:ext>
                  </a:extLst>
                </a:gridCol>
              </a:tblGrid>
              <a:tr h="26772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GCSE Grade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37366"/>
                  </a:ext>
                </a:extLst>
              </a:tr>
              <a:tr h="267724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18676"/>
                  </a:ext>
                </a:extLst>
              </a:tr>
              <a:tr h="267724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26251"/>
                  </a:ext>
                </a:extLst>
              </a:tr>
              <a:tr h="267724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073429"/>
                  </a:ext>
                </a:extLst>
              </a:tr>
              <a:tr h="267724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646137"/>
                  </a:ext>
                </a:extLst>
              </a:tr>
              <a:tr h="267724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951793"/>
                  </a:ext>
                </a:extLst>
              </a:tr>
              <a:tr h="26772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92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9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35917"/>
              </p:ext>
            </p:extLst>
          </p:nvPr>
        </p:nvGraphicFramePr>
        <p:xfrm>
          <a:off x="0" y="-20268"/>
          <a:ext cx="9144001" cy="688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1849068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mode of these numbers:</a:t>
                      </a:r>
                    </a:p>
                    <a:p>
                      <a:pPr algn="l"/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-2,-1, 5, 8,-2, 2,-1, 9,-1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Mode = -1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 of these numbers: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-4, 5,-7, 2, 3, 9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2.5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mean and range of these numbers:</a:t>
                      </a:r>
                    </a:p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9.9, -2.6, -4.5,  3.1, 0.1, 4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 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28021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bar chart shows the weights of 3 puppies.  Find the mean, the median, the mode and the range.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Mean </a:t>
                      </a:r>
                      <a:r>
                        <a:rPr lang="en-GB" sz="16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= 10kg, median = 10kg, no mode, range = 6kg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Five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numbers have a range of 14.  Four of the numbers are 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22,20,25 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31.  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two different values for the fifth number.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17 or 31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811439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mean level.  </a:t>
                      </a:r>
                    </a:p>
                    <a:p>
                      <a:pPr algn="ctr"/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 =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 ÷ 20 = 5</a:t>
                      </a:r>
                      <a:endParaRPr lang="en-GB" sz="18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5 numbers that have a mean of 6 and a range of 8.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Possible answer …      2, 5, 6, 7,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Two sets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data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both have the same range.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T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first one has a median of 6 and the second has a mode of 6. List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possible data sets.  Possible answer ……..</a:t>
                      </a:r>
                    </a:p>
                    <a:p>
                      <a:pPr algn="l"/>
                      <a:endParaRPr lang="en-GB" sz="14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="0" u="sng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Set A</a:t>
                      </a:r>
                      <a:r>
                        <a:rPr lang="en-GB" sz="1600" b="0" u="none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4,5,7,12  median 6 range 8</a:t>
                      </a:r>
                    </a:p>
                    <a:p>
                      <a:pPr algn="l"/>
                      <a:endParaRPr lang="en-GB" sz="16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="0" u="sng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Set B</a:t>
                      </a:r>
                      <a:r>
                        <a:rPr lang="en-GB" sz="1600" b="0" u="none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6,6,7,14 mode 6, range 8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2"/>
          <a:srcRect l="51392" t="37648" r="33432" b="38625"/>
          <a:stretch/>
        </p:blipFill>
        <p:spPr bwMode="auto">
          <a:xfrm>
            <a:off x="3579858" y="1938409"/>
            <a:ext cx="2524318" cy="2104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402142"/>
              </p:ext>
            </p:extLst>
          </p:nvPr>
        </p:nvGraphicFramePr>
        <p:xfrm>
          <a:off x="431236" y="4693920"/>
          <a:ext cx="280328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552">
                  <a:extLst>
                    <a:ext uri="{9D8B030D-6E8A-4147-A177-3AD203B41FA5}">
                      <a16:colId xmlns:a16="http://schemas.microsoft.com/office/drawing/2014/main" val="3429134568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19098601"/>
                    </a:ext>
                  </a:extLst>
                </a:gridCol>
                <a:gridCol w="655091">
                  <a:extLst>
                    <a:ext uri="{9D8B030D-6E8A-4147-A177-3AD203B41FA5}">
                      <a16:colId xmlns:a16="http://schemas.microsoft.com/office/drawing/2014/main" val="969128015"/>
                    </a:ext>
                  </a:extLst>
                </a:gridCol>
              </a:tblGrid>
              <a:tr h="27300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GCSE Grade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sz="13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37366"/>
                  </a:ext>
                </a:extLst>
              </a:tr>
              <a:tr h="30174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5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18676"/>
                  </a:ext>
                </a:extLst>
              </a:tr>
              <a:tr h="30174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24</a:t>
                      </a:r>
                      <a:endParaRPr lang="en-GB" sz="15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26251"/>
                  </a:ext>
                </a:extLst>
              </a:tr>
              <a:tr h="30174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  <a:endParaRPr lang="en-GB" sz="15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073429"/>
                  </a:ext>
                </a:extLst>
              </a:tr>
              <a:tr h="30174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15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646137"/>
                  </a:ext>
                </a:extLst>
              </a:tr>
              <a:tr h="30174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5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21</a:t>
                      </a:r>
                      <a:endParaRPr lang="en-GB" sz="15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951793"/>
                  </a:ext>
                </a:extLst>
              </a:tr>
              <a:tr h="25863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</a:t>
                      </a:r>
                      <a:endParaRPr lang="en-GB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</a:t>
                      </a:r>
                      <a:endParaRPr lang="en-GB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92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1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082295"/>
                  </p:ext>
                </p:extLst>
              </p:nvPr>
            </p:nvGraphicFramePr>
            <p:xfrm>
              <a:off x="0" y="0"/>
              <a:ext cx="9144000" cy="6857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86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first five multiples of 12.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all the factors of 28.</a:t>
                          </a: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first 5 square numbers.</a:t>
                          </a: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first 4 cube numbers.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first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prime numbers.</a:t>
                          </a:r>
                        </a:p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577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60 as a product of prime factors.</a:t>
                          </a:r>
                        </a:p>
                        <a:p>
                          <a:pPr algn="ctr"/>
                          <a:endParaRPr lang="en-GB" sz="2200" b="0" i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200" b="0" u="none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72 as a product of prime factors.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Using your products of primes, find the HCF and LCM of 60 and 72.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13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out</a:t>
                          </a:r>
                        </a:p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18 −3 </m:t>
                              </m:r>
                              <m:r>
                                <a:rPr lang="en-GB" sz="2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×5</m:t>
                              </m:r>
                            </m:oMath>
                          </a14:m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(18 −3) </m:t>
                              </m:r>
                              <m:r>
                                <a:rPr lang="en-GB" sz="2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×5</m:t>
                              </m:r>
                            </m:oMath>
                          </a14:m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</a:t>
                          </a:r>
                        </a:p>
                        <a:p>
                          <a:pPr algn="ctr"/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36÷ </m:t>
                                </m:r>
                                <m:sSup>
                                  <m:sSupPr>
                                    <m:ctrlP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</m:t>
                                </m:r>
                              </m:oMath>
                            </m:oMathPara>
                          </a14:m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out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p>
                                    <m:sSupPr>
                                      <m:ctrlP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sz="2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×4</m:t>
                              </m:r>
                            </m:oMath>
                          </a14:m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2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×4</m:t>
                              </m:r>
                            </m:oMath>
                          </a14:m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082295"/>
                  </p:ext>
                </p:extLst>
              </p:nvPr>
            </p:nvGraphicFramePr>
            <p:xfrm>
              <a:off x="0" y="0"/>
              <a:ext cx="9144000" cy="6857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86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first five multiples of 12.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all the factors of 28.</a:t>
                          </a: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first 5 square numbers.</a:t>
                          </a: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first 4 cube numbers.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first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prime numbers.</a:t>
                          </a:r>
                        </a:p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577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60 as a product of prime factors.</a:t>
                          </a:r>
                        </a:p>
                        <a:p>
                          <a:pPr algn="ctr"/>
                          <a:endParaRPr lang="en-GB" sz="2200" b="0" i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200" b="0" u="none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72 as a product of prime factors.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Using your products of primes, find the HCF and LCM of 60 and 72.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13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96579" r="-200625" b="-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96579" r="-100625" b="-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96579" r="-625" b="-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98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5684387"/>
                  </p:ext>
                </p:extLst>
              </p:nvPr>
            </p:nvGraphicFramePr>
            <p:xfrm>
              <a:off x="0" y="-29393"/>
              <a:ext cx="9144000" cy="68942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5969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9175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676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first five multiples of 12.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12,24,36,48,60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all the factors of 28.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1,2,4,7,14,28</a:t>
                          </a:r>
                          <a:endParaRPr lang="en-GB" sz="20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first 5 square numbers.</a:t>
                          </a: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1,4,9,16,25</a:t>
                          </a: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first 4 cube numbers.</a:t>
                          </a: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1,8,27,64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first 10 prime numbers.</a:t>
                          </a:r>
                        </a:p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2,3,5,7,11,13,17,19, 23,29</a:t>
                          </a:r>
                          <a:endParaRPr lang="en-GB" sz="20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4269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60 as a product of prime factors.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2x2x3x5</a:t>
                          </a:r>
                        </a:p>
                        <a:p>
                          <a:pPr algn="ctr"/>
                          <a:endParaRPr lang="en-GB" sz="2200" b="0" i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200" b="0" u="none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72 as a product of prime factors. </a:t>
                          </a: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endParaRPr lang="en-GB" sz="2200" b="0" u="none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000" b="0" u="none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2x2x2x3x3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Using your products of primes, find the HCF and LCM of 60 and 72.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HCF = 12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LCM = 360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186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</a:t>
                          </a:r>
                        </a:p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18 −3 </m:t>
                              </m:r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×5</m:t>
                              </m:r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(18 −3) </m:t>
                              </m:r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×5</m:t>
                              </m:r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75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12− </m:t>
                              </m:r>
                              <m:sSup>
                                <m:sSupPr>
                                  <m:ctrlP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4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36÷ </m:t>
                              </m:r>
                              <m:sSup>
                                <m:sSupPr>
                                  <m:ctrlP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×4</m:t>
                              </m:r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4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p>
                                    <m:sSup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×4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44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×4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100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5684387"/>
                  </p:ext>
                </p:extLst>
              </p:nvPr>
            </p:nvGraphicFramePr>
            <p:xfrm>
              <a:off x="0" y="-29393"/>
              <a:ext cx="9144000" cy="68942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5969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9175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676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first five multiples of 12.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12,24,36,48,60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all the factors of 28.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1,2,4,7,14,28</a:t>
                          </a:r>
                          <a:endParaRPr lang="en-GB" sz="20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first 5 square numbers.</a:t>
                          </a: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1,4,9,16,25</a:t>
                          </a: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 the first 4 cube numbers.</a:t>
                          </a: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1,8,27,64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List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first 10 prime numbers.</a:t>
                          </a:r>
                        </a:p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2,3,5,7,11,13,17,19, 23,29</a:t>
                          </a:r>
                          <a:endParaRPr lang="en-GB" sz="20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4079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60 as a product of prime factors.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2x2x3x5</a:t>
                          </a:r>
                        </a:p>
                        <a:p>
                          <a:pPr algn="ctr"/>
                          <a:endParaRPr lang="en-GB" sz="2200" b="0" i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200" b="0" u="none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72 as a product of prime factors. </a:t>
                          </a: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endParaRPr lang="en-GB" sz="2200" b="0" u="none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000" b="0" u="none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2x2x2x3x3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Using your products of primes, find the HCF and LCM of 60 and 72.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HCF = 12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LCM = 360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186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220" t="-211264" r="-207676" b="-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8147" t="-211264" r="-98371" b="-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11264" r="-625" b="-5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62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4d12bf0026f5a4d4561462065b1cc8b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bd9924c8b87e7b7864af9259b41ae6d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C75DBC-9693-46D1-BAD0-35656C95BE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5D29D4-069E-4785-B24F-36A9C82CEC5E}">
  <ds:schemaRefs>
    <ds:schemaRef ds:uri="ea71102e-c2e2-43df-a20f-703c85d4b778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c2b899c-feaf-4902-9f78-83816e52577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4FE222-20EA-4B67-AFC1-EB0232ACE6A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12331</TotalTime>
  <Words>1509</Words>
  <Application>Microsoft Office PowerPoint</Application>
  <PresentationFormat>On-screen Show (4:3)</PresentationFormat>
  <Paragraphs>452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1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82</cp:revision>
  <cp:lastPrinted>2018-06-18T15:30:13Z</cp:lastPrinted>
  <dcterms:created xsi:type="dcterms:W3CDTF">2018-05-22T09:25:02Z</dcterms:created>
  <dcterms:modified xsi:type="dcterms:W3CDTF">2019-11-10T11:20:30Z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