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73" r:id="rId8"/>
    <p:sldId id="277" r:id="rId9"/>
    <p:sldId id="278" r:id="rId10"/>
    <p:sldId id="263" r:id="rId11"/>
    <p:sldId id="274" r:id="rId12"/>
    <p:sldId id="279" r:id="rId13"/>
    <p:sldId id="280" r:id="rId14"/>
    <p:sldId id="257" r:id="rId15"/>
    <p:sldId id="275" r:id="rId16"/>
    <p:sldId id="272" r:id="rId17"/>
    <p:sldId id="276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2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smtClean="0">
                <a:latin typeface="Comic Sans MS" panose="030F0702030302020204" pitchFamily="66" charset="0"/>
              </a:rPr>
              <a:t>Year 8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504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12,  15,  18,  21,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45, 39, 33,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6.5,  8,  9.5,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2.4, 2.8, 3.2, …… , ……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 4, 0.4, …… , ……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19 , …… , 25, …… , 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…… , 10, …… , 6, …… , 2</a:t>
                      </a: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5n + 1</a:t>
                      </a:r>
                      <a:endParaRPr lang="en-GB" sz="22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7, 9, 11,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025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12,  15,  18,  21,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24, 27  +3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51, 45, 39, 33,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27, 21  -6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6.5,  8,  9.5,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11, 12.5  + 1.5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2.4, 2.8, 3.2,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3.6, 4.0  +0.4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5000  x 10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40, 4, 0.4,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0.04, 0.004 ÷10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19 ,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25,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10,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6,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2</a:t>
                      </a: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</a:t>
                      </a: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2, 4, 6, 8</a:t>
                      </a:r>
                      <a:endParaRPr lang="en-GB" sz="22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5n + 1</a:t>
                      </a: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6, 11, 16, 21</a:t>
                      </a:r>
                      <a:endParaRPr lang="en-GB" sz="2200" b="1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7, 9, 11, …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2n + 3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8n - 7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4n - 13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67</a:t>
                      </a:r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23378"/>
              </p:ext>
            </p:extLst>
          </p:nvPr>
        </p:nvGraphicFramePr>
        <p:xfrm>
          <a:off x="0" y="-28449"/>
          <a:ext cx="9144000" cy="688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0799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117729">
                  <a:extLst>
                    <a:ext uri="{9D8B030D-6E8A-4147-A177-3AD203B41FA5}">
                      <a16:colId xmlns:a16="http://schemas.microsoft.com/office/drawing/2014/main" val="833877232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0403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dice is thrown.</a:t>
                      </a:r>
                    </a:p>
                    <a:p>
                      <a:endParaRPr lang="en-GB" sz="16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6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6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an odd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7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prime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square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pupil is picked at random.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picking someone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with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pet cat and a pet dog.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 pet cat or pet dog.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only a dog.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only a cat.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40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GB" sz="17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7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7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7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spinner is spun.  </a:t>
                      </a:r>
                      <a:r>
                        <a:rPr lang="en-GB" sz="1800" b="0" i="0" baseline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letter represents:</a:t>
                      </a:r>
                    </a:p>
                    <a:p>
                      <a:pPr algn="ctr"/>
                      <a:endParaRPr lang="en-GB" sz="9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P(4)	P(8)	P(2)	P(even)	   P(less than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442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picking:</a:t>
                      </a: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girl from Newton?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boy from King?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person from Newton?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person from King?</a:t>
                      </a: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box of crisps has:</a:t>
                      </a:r>
                    </a:p>
                    <a:p>
                      <a:pPr algn="ctr"/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salt + vinegar</a:t>
                      </a:r>
                    </a:p>
                    <a:p>
                      <a:pPr algn="ctr"/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ready salted</a:t>
                      </a:r>
                    </a:p>
                    <a:p>
                      <a:pPr algn="ctr"/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cheese + onion</a:t>
                      </a:r>
                    </a:p>
                    <a:p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</a:t>
                      </a:r>
                    </a:p>
                    <a:p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picking  salt + vinegar?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 picking ready salted?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67819"/>
              </p:ext>
            </p:extLst>
          </p:nvPr>
        </p:nvGraphicFramePr>
        <p:xfrm>
          <a:off x="596409" y="2768157"/>
          <a:ext cx="609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832808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275352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90935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584363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214096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0841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94207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51700331"/>
                    </a:ext>
                  </a:extLst>
                </a:gridCol>
              </a:tblGrid>
              <a:tr h="19978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658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16630" y="2361634"/>
            <a:ext cx="6651009" cy="1050175"/>
            <a:chOff x="1762836" y="2232424"/>
            <a:chExt cx="6651009" cy="1050175"/>
          </a:xfrm>
        </p:grpSpPr>
        <p:grpSp>
          <p:nvGrpSpPr>
            <p:cNvPr id="6" name="Group 5"/>
            <p:cNvGrpSpPr/>
            <p:nvPr/>
          </p:nvGrpSpPr>
          <p:grpSpPr>
            <a:xfrm>
              <a:off x="1762836" y="2913267"/>
              <a:ext cx="6651009" cy="369332"/>
              <a:chOff x="1762836" y="2913267"/>
              <a:chExt cx="6651009" cy="3693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762836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854287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2503" y="2260897"/>
              <a:ext cx="540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22507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1768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C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277" y="2232424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D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7480" y="2274509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E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88818" y="2369377"/>
            <a:ext cx="1395094" cy="1346200"/>
            <a:chOff x="0" y="0"/>
            <a:chExt cx="1395598" cy="1346612"/>
          </a:xfrm>
        </p:grpSpPr>
        <p:grpSp>
          <p:nvGrpSpPr>
            <p:cNvPr id="14" name="Group 13"/>
            <p:cNvGrpSpPr/>
            <p:nvPr/>
          </p:nvGrpSpPr>
          <p:grpSpPr>
            <a:xfrm>
              <a:off x="77189" y="23750"/>
              <a:ext cx="1253078" cy="1247140"/>
              <a:chOff x="0" y="0"/>
              <a:chExt cx="1253078" cy="1247140"/>
            </a:xfrm>
          </p:grpSpPr>
          <p:sp>
            <p:nvSpPr>
              <p:cNvPr id="23" name="Octagon 22"/>
              <p:cNvSpPr/>
              <p:nvPr/>
            </p:nvSpPr>
            <p:spPr>
              <a:xfrm>
                <a:off x="5938" y="0"/>
                <a:ext cx="1247140" cy="1247140"/>
              </a:xfrm>
              <a:prstGeom prst="oc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85948" y="0"/>
                <a:ext cx="498888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0" y="368135"/>
                <a:ext cx="1246505" cy="5162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0" y="368135"/>
                <a:ext cx="1253078" cy="5165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74073" y="0"/>
                <a:ext cx="510763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212"/>
            <p:cNvSpPr txBox="1"/>
            <p:nvPr/>
          </p:nvSpPr>
          <p:spPr>
            <a:xfrm>
              <a:off x="421574" y="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13"/>
            <p:cNvSpPr txBox="1"/>
            <p:nvPr/>
          </p:nvSpPr>
          <p:spPr>
            <a:xfrm>
              <a:off x="421574" y="908462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4"/>
            <p:cNvSpPr txBox="1"/>
            <p:nvPr/>
          </p:nvSpPr>
          <p:spPr>
            <a:xfrm>
              <a:off x="754083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5"/>
            <p:cNvSpPr txBox="1"/>
            <p:nvPr/>
          </p:nvSpPr>
          <p:spPr>
            <a:xfrm>
              <a:off x="843148" y="46313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6"/>
            <p:cNvSpPr txBox="1"/>
            <p:nvPr/>
          </p:nvSpPr>
          <p:spPr>
            <a:xfrm>
              <a:off x="112815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17"/>
            <p:cNvSpPr txBox="1"/>
            <p:nvPr/>
          </p:nvSpPr>
          <p:spPr>
            <a:xfrm>
              <a:off x="754083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8"/>
            <p:cNvSpPr txBox="1"/>
            <p:nvPr/>
          </p:nvSpPr>
          <p:spPr>
            <a:xfrm>
              <a:off x="0" y="43938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9"/>
            <p:cNvSpPr txBox="1"/>
            <p:nvPr/>
          </p:nvSpPr>
          <p:spPr>
            <a:xfrm>
              <a:off x="112815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03945"/>
              </p:ext>
            </p:extLst>
          </p:nvPr>
        </p:nvGraphicFramePr>
        <p:xfrm>
          <a:off x="3267366" y="4967751"/>
          <a:ext cx="29041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Newton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King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02455" y="226486"/>
            <a:ext cx="2634017" cy="1790191"/>
            <a:chOff x="3425589" y="2590291"/>
            <a:chExt cx="2634017" cy="1790191"/>
          </a:xfrm>
        </p:grpSpPr>
        <p:sp>
          <p:nvSpPr>
            <p:cNvPr id="31" name="Rectangle 30"/>
            <p:cNvSpPr/>
            <p:nvPr/>
          </p:nvSpPr>
          <p:spPr>
            <a:xfrm>
              <a:off x="3425589" y="2590291"/>
              <a:ext cx="2634017" cy="1790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84896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87672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4620" y="2748048"/>
              <a:ext cx="1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Cat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891" y="2705334"/>
              <a:ext cx="94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Dog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512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5846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5449" y="3402691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9748" y="397887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4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47841" y="241729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8818" y="241802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53882"/>
                  </p:ext>
                </p:extLst>
              </p:nvPr>
            </p:nvGraphicFramePr>
            <p:xfrm>
              <a:off x="-16042" y="7797"/>
              <a:ext cx="9160042" cy="6873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876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dice is thrown.</a:t>
                          </a: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6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 odd number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7   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prime number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square number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pupil is picked at random.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someone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with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pet cat and a pet dog.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 startAt="2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 pet cat or pet dog.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 startAt="2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only a dog.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 startAt="2"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only a cat.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896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spinner is spun.  Which letter represents:</a:t>
                          </a:r>
                        </a:p>
                        <a:p>
                          <a:pPr algn="ctr"/>
                          <a:endParaRPr lang="en-GB" sz="9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1433513" algn="l"/>
                              <a:tab pos="3043238" algn="l"/>
                              <a:tab pos="4121150" algn="l"/>
                              <a:tab pos="4667250" algn="l"/>
                              <a:tab pos="6100763" algn="l"/>
                            </a:tabLst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P(4)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C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P(8)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A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P(2)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D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P(even)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F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   P(less than 7)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G</a:t>
                          </a: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79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girl from Newton?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 A boy from King?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 A person from Newton?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d)  A person from King?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box of crisps has:</a:t>
                          </a:r>
                        </a:p>
                        <a:p>
                          <a:pPr algn="ctr"/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salt + vinegar</a:t>
                          </a:r>
                        </a:p>
                        <a:p>
                          <a:pPr algn="ctr"/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ready salted</a:t>
                          </a:r>
                        </a:p>
                        <a:p>
                          <a:pPr algn="ctr"/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cheese + onion</a:t>
                          </a:r>
                        </a:p>
                        <a:p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picking  salt + vinegar?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14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 Not picking ready  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salted?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7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53882"/>
                  </p:ext>
                </p:extLst>
              </p:nvPr>
            </p:nvGraphicFramePr>
            <p:xfrm>
              <a:off x="-16042" y="7797"/>
              <a:ext cx="9160042" cy="6873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876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333" t="-533" r="-200625" b="-201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333" t="-533" r="-625" b="-2018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896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spinner is spun.  Which letter represents:</a:t>
                          </a:r>
                        </a:p>
                        <a:p>
                          <a:pPr algn="ctr"/>
                          <a:endParaRPr lang="en-GB" sz="9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1433513" algn="l"/>
                              <a:tab pos="3043238" algn="l"/>
                              <a:tab pos="4121150" algn="l"/>
                              <a:tab pos="4667250" algn="l"/>
                              <a:tab pos="6100763" algn="l"/>
                            </a:tabLst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P(4)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C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P(8)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A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P(2)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D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P(even)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F</a:t>
                          </a: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   P(less than 7)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G</a:t>
                          </a: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939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67" t="-155656" r="-50313" b="-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333" t="-155656" r="-625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67819"/>
              </p:ext>
            </p:extLst>
          </p:nvPr>
        </p:nvGraphicFramePr>
        <p:xfrm>
          <a:off x="596409" y="2768157"/>
          <a:ext cx="609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832808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275352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90935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584363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214096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0841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94207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51700331"/>
                    </a:ext>
                  </a:extLst>
                </a:gridCol>
              </a:tblGrid>
              <a:tr h="19978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658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16630" y="2361634"/>
            <a:ext cx="6651009" cy="1050175"/>
            <a:chOff x="1762836" y="2232424"/>
            <a:chExt cx="6651009" cy="1050175"/>
          </a:xfrm>
        </p:grpSpPr>
        <p:grpSp>
          <p:nvGrpSpPr>
            <p:cNvPr id="6" name="Group 5"/>
            <p:cNvGrpSpPr/>
            <p:nvPr/>
          </p:nvGrpSpPr>
          <p:grpSpPr>
            <a:xfrm>
              <a:off x="1762836" y="2913267"/>
              <a:ext cx="6651009" cy="369332"/>
              <a:chOff x="1762836" y="2913267"/>
              <a:chExt cx="6651009" cy="3693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762836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854287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2503" y="2260897"/>
              <a:ext cx="540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22507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1768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C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277" y="2232424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D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7480" y="2274509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E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88818" y="2369377"/>
            <a:ext cx="1395094" cy="1346200"/>
            <a:chOff x="0" y="0"/>
            <a:chExt cx="1395598" cy="1346612"/>
          </a:xfrm>
        </p:grpSpPr>
        <p:grpSp>
          <p:nvGrpSpPr>
            <p:cNvPr id="14" name="Group 13"/>
            <p:cNvGrpSpPr/>
            <p:nvPr/>
          </p:nvGrpSpPr>
          <p:grpSpPr>
            <a:xfrm>
              <a:off x="77189" y="23750"/>
              <a:ext cx="1253078" cy="1247140"/>
              <a:chOff x="0" y="0"/>
              <a:chExt cx="1253078" cy="1247140"/>
            </a:xfrm>
          </p:grpSpPr>
          <p:sp>
            <p:nvSpPr>
              <p:cNvPr id="23" name="Octagon 22"/>
              <p:cNvSpPr/>
              <p:nvPr/>
            </p:nvSpPr>
            <p:spPr>
              <a:xfrm>
                <a:off x="5938" y="0"/>
                <a:ext cx="1247140" cy="1247140"/>
              </a:xfrm>
              <a:prstGeom prst="oc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85948" y="0"/>
                <a:ext cx="498888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0" y="368135"/>
                <a:ext cx="1246505" cy="5162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0" y="368135"/>
                <a:ext cx="1253078" cy="5165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74073" y="0"/>
                <a:ext cx="510763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212"/>
            <p:cNvSpPr txBox="1"/>
            <p:nvPr/>
          </p:nvSpPr>
          <p:spPr>
            <a:xfrm>
              <a:off x="421574" y="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13"/>
            <p:cNvSpPr txBox="1"/>
            <p:nvPr/>
          </p:nvSpPr>
          <p:spPr>
            <a:xfrm>
              <a:off x="421574" y="908462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4"/>
            <p:cNvSpPr txBox="1"/>
            <p:nvPr/>
          </p:nvSpPr>
          <p:spPr>
            <a:xfrm>
              <a:off x="754083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5"/>
            <p:cNvSpPr txBox="1"/>
            <p:nvPr/>
          </p:nvSpPr>
          <p:spPr>
            <a:xfrm>
              <a:off x="843148" y="46313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6"/>
            <p:cNvSpPr txBox="1"/>
            <p:nvPr/>
          </p:nvSpPr>
          <p:spPr>
            <a:xfrm>
              <a:off x="112815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17"/>
            <p:cNvSpPr txBox="1"/>
            <p:nvPr/>
          </p:nvSpPr>
          <p:spPr>
            <a:xfrm>
              <a:off x="754083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8"/>
            <p:cNvSpPr txBox="1"/>
            <p:nvPr/>
          </p:nvSpPr>
          <p:spPr>
            <a:xfrm>
              <a:off x="0" y="43938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9"/>
            <p:cNvSpPr txBox="1"/>
            <p:nvPr/>
          </p:nvSpPr>
          <p:spPr>
            <a:xfrm>
              <a:off x="112815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03945"/>
              </p:ext>
            </p:extLst>
          </p:nvPr>
        </p:nvGraphicFramePr>
        <p:xfrm>
          <a:off x="3267366" y="4967751"/>
          <a:ext cx="29041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Newton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King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402455" y="226486"/>
            <a:ext cx="2634017" cy="1790191"/>
            <a:chOff x="3425589" y="2590291"/>
            <a:chExt cx="2634017" cy="1790191"/>
          </a:xfrm>
        </p:grpSpPr>
        <p:sp>
          <p:nvSpPr>
            <p:cNvPr id="31" name="Rectangle 30"/>
            <p:cNvSpPr/>
            <p:nvPr/>
          </p:nvSpPr>
          <p:spPr>
            <a:xfrm>
              <a:off x="3425589" y="2590291"/>
              <a:ext cx="2634017" cy="1790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84896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87672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4620" y="2748048"/>
              <a:ext cx="1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Cat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891" y="2705334"/>
              <a:ext cx="94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Dog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512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5846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5449" y="3402691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9748" y="397887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4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47841" y="241729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8818" y="241802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233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058754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193798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3780430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1813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bag contains 2 red, 6 white and 8 blue counters.</a:t>
                      </a:r>
                      <a:b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One counter is chosen at random. What is the probability of</a:t>
                      </a:r>
                    </a:p>
                    <a:p>
                      <a:pPr marL="342900" indent="-342900">
                        <a:buAutoNum type="alphaLcParenR"/>
                        <a:tabLst>
                          <a:tab pos="531813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white counter? </a:t>
                      </a:r>
                    </a:p>
                    <a:p>
                      <a:pPr marL="0" indent="0">
                        <a:buNone/>
                        <a:tabLst>
                          <a:tab pos="531813" algn="l"/>
                        </a:tabLst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531813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n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ot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red counter?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Label the probability of 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an even number A.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	a number greater than 1 with B.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	a number less than 4 with C.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d)	a number greater than 5 with D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bag had 1 black and 6 white counters.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More black counters were added to the bag.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counter is now picked at random from the bag.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probability it is black is now ½.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many black counters were added?  </a:t>
                      </a:r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probability of losing.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12267"/>
                  </p:ext>
                </p:extLst>
              </p:nvPr>
            </p:nvGraphicFramePr>
            <p:xfrm>
              <a:off x="464024" y="2516792"/>
              <a:ext cx="8420669" cy="1842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45761">
                      <a:extLst>
                        <a:ext uri="{9D8B030D-6E8A-4147-A177-3AD203B41FA5}">
                          <a16:colId xmlns:a16="http://schemas.microsoft.com/office/drawing/2014/main" val="813067735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184859653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937524225"/>
                        </a:ext>
                      </a:extLst>
                    </a:gridCol>
                  </a:tblGrid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Event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not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537273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 of rain tomorrow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0.93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839727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A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student wearing glasses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b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85%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1022274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Getting a 3 on a spinner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55786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12267"/>
                  </p:ext>
                </p:extLst>
              </p:nvPr>
            </p:nvGraphicFramePr>
            <p:xfrm>
              <a:off x="464024" y="2516792"/>
              <a:ext cx="8420669" cy="1842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45761">
                      <a:extLst>
                        <a:ext uri="{9D8B030D-6E8A-4147-A177-3AD203B41FA5}">
                          <a16:colId xmlns:a16="http://schemas.microsoft.com/office/drawing/2014/main" val="813067735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184859653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937524225"/>
                        </a:ext>
                      </a:extLst>
                    </a:gridCol>
                  </a:tblGrid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Event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not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537273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 of rain tomorrow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0.93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839727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A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student wearing glasses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000" b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85%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1022274"/>
                      </a:ext>
                    </a:extLst>
                  </a:tr>
                  <a:tr h="503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Getting a 3 on a spinner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183" t="-267470" r="-100218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55786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108144"/>
                  </p:ext>
                </p:extLst>
              </p:nvPr>
            </p:nvGraphicFramePr>
            <p:xfrm>
              <a:off x="5477232" y="5378768"/>
              <a:ext cx="3567434" cy="8453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7777">
                      <a:extLst>
                        <a:ext uri="{9D8B030D-6E8A-4147-A177-3AD203B41FA5}">
                          <a16:colId xmlns:a16="http://schemas.microsoft.com/office/drawing/2014/main" val="120175265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2304432209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588372591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8725359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Result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Win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Draw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Lose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9391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0.6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16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8215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108144"/>
                  </p:ext>
                </p:extLst>
              </p:nvPr>
            </p:nvGraphicFramePr>
            <p:xfrm>
              <a:off x="5477232" y="5378768"/>
              <a:ext cx="3567434" cy="8453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7777">
                      <a:extLst>
                        <a:ext uri="{9D8B030D-6E8A-4147-A177-3AD203B41FA5}">
                          <a16:colId xmlns:a16="http://schemas.microsoft.com/office/drawing/2014/main" val="120175265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2304432209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588372591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872535904"/>
                        </a:ext>
                      </a:extLst>
                    </a:gridCol>
                  </a:tblGrid>
                  <a:tr h="2804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Result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Win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Draw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Lose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9391002"/>
                      </a:ext>
                    </a:extLst>
                  </a:tr>
                  <a:tr h="564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0.6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813" t="-55319" r="-102344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16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821599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7481728" y="63787"/>
            <a:ext cx="1585755" cy="1428338"/>
            <a:chOff x="0" y="0"/>
            <a:chExt cx="1323975" cy="126682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323975" cy="1209675"/>
              <a:chOff x="0" y="0"/>
              <a:chExt cx="1323975" cy="1209675"/>
            </a:xfrm>
          </p:grpSpPr>
          <p:sp>
            <p:nvSpPr>
              <p:cNvPr id="12" name="Regular Pentagon 11"/>
              <p:cNvSpPr/>
              <p:nvPr/>
            </p:nvSpPr>
            <p:spPr>
              <a:xfrm>
                <a:off x="0" y="0"/>
                <a:ext cx="1323975" cy="1209675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238125" y="676275"/>
                <a:ext cx="42862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466725"/>
                <a:ext cx="666750" cy="209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6750" y="0"/>
                <a:ext cx="0" cy="6762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66750" y="466725"/>
                <a:ext cx="657225" cy="209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666750" y="676275"/>
                <a:ext cx="40957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23"/>
            <p:cNvSpPr txBox="1"/>
            <p:nvPr/>
          </p:nvSpPr>
          <p:spPr>
            <a:xfrm>
              <a:off x="152400" y="22860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4"/>
            <p:cNvSpPr txBox="1"/>
            <p:nvPr/>
          </p:nvSpPr>
          <p:spPr>
            <a:xfrm>
              <a:off x="609600" y="200025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25"/>
            <p:cNvSpPr txBox="1"/>
            <p:nvPr/>
          </p:nvSpPr>
          <p:spPr>
            <a:xfrm>
              <a:off x="752475" y="619125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26"/>
            <p:cNvSpPr txBox="1"/>
            <p:nvPr/>
          </p:nvSpPr>
          <p:spPr>
            <a:xfrm>
              <a:off x="409575" y="828675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27"/>
            <p:cNvSpPr txBox="1"/>
            <p:nvPr/>
          </p:nvSpPr>
          <p:spPr>
            <a:xfrm>
              <a:off x="57150" y="60960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43235" y="1964813"/>
            <a:ext cx="3829050" cy="342900"/>
            <a:chOff x="0" y="0"/>
            <a:chExt cx="3829050" cy="342900"/>
          </a:xfrm>
        </p:grpSpPr>
        <p:sp>
          <p:nvSpPr>
            <p:cNvPr id="19" name="Text Box 186"/>
            <p:cNvSpPr txBox="1"/>
            <p:nvPr/>
          </p:nvSpPr>
          <p:spPr>
            <a:xfrm>
              <a:off x="0" y="9525"/>
              <a:ext cx="323850" cy="333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87"/>
            <p:cNvSpPr txBox="1"/>
            <p:nvPr/>
          </p:nvSpPr>
          <p:spPr>
            <a:xfrm>
              <a:off x="3505200" y="0"/>
              <a:ext cx="323850" cy="333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01501"/>
              </p:ext>
            </p:extLst>
          </p:nvPr>
        </p:nvGraphicFramePr>
        <p:xfrm>
          <a:off x="4266425" y="1733546"/>
          <a:ext cx="3515360" cy="19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945">
                  <a:extLst>
                    <a:ext uri="{9D8B030D-6E8A-4147-A177-3AD203B41FA5}">
                      <a16:colId xmlns:a16="http://schemas.microsoft.com/office/drawing/2014/main" val="1780431752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524259182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3433227735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108203824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5441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58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50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2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88026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305875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193798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378043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2 red, 6 white and 8 blue counters.</a:t>
                          </a:r>
                          <a:b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One counter is chosen at random. What is the probability of</a:t>
                          </a:r>
                        </a:p>
                        <a:p>
                          <a:pPr marL="342900" indent="-342900">
                            <a:buAutoNum type="alphaLcParenR"/>
                            <a:tabLst>
                              <a:tab pos="531813" algn="l"/>
                            </a:tabLs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white counter?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ot</a:t>
                          </a:r>
                          <a:r>
                            <a:rPr lang="en-US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red counter?</a:t>
                          </a: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Label the probability of 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an even number A.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a number greater than 1 with B.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a number less than 4 with C.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d)	a number greater than 5 with D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8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had 1 black and 6 white counters.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More black counters were added to the bag.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counter is now picked at random from the bag.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it is black is now ½.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black counters were added?  </a:t>
                          </a: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of losing.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88026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305875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193798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3780430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51" t="-1067" r="-187450" b="-2008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Label the probability of 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an even number A.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a number greater than 1 with B.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a number less than 4 with C.</a:t>
                          </a:r>
                        </a:p>
                        <a:p>
                          <a:pPr>
                            <a:tabLst>
                              <a:tab pos="361950" algn="l"/>
                            </a:tabLst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d)	a number greater than 5 with D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8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had 1 black and 6 white counters.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More black counters were added to the bag.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counter is now picked at random from the bag.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it is black is now ½.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black counters were added?  </a:t>
                          </a: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of losing.</a:t>
                          </a:r>
                          <a:endParaRPr lang="en-GB" sz="180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246715"/>
                  </p:ext>
                </p:extLst>
              </p:nvPr>
            </p:nvGraphicFramePr>
            <p:xfrm>
              <a:off x="464024" y="2516792"/>
              <a:ext cx="8420669" cy="1842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45761">
                      <a:extLst>
                        <a:ext uri="{9D8B030D-6E8A-4147-A177-3AD203B41FA5}">
                          <a16:colId xmlns:a16="http://schemas.microsoft.com/office/drawing/2014/main" val="813067735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184859653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937524225"/>
                        </a:ext>
                      </a:extLst>
                    </a:gridCol>
                  </a:tblGrid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Event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not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537273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 of rain tomorrow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0.93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0.07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839727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A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student wearing glasses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15%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85%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1022274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Getting a 3 on a spinner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55786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246715"/>
                  </p:ext>
                </p:extLst>
              </p:nvPr>
            </p:nvGraphicFramePr>
            <p:xfrm>
              <a:off x="464024" y="2516792"/>
              <a:ext cx="8420669" cy="1842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45761">
                      <a:extLst>
                        <a:ext uri="{9D8B030D-6E8A-4147-A177-3AD203B41FA5}">
                          <a16:colId xmlns:a16="http://schemas.microsoft.com/office/drawing/2014/main" val="813067735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184859653"/>
                        </a:ext>
                      </a:extLst>
                    </a:gridCol>
                    <a:gridCol w="2787454">
                      <a:extLst>
                        <a:ext uri="{9D8B030D-6E8A-4147-A177-3AD203B41FA5}">
                          <a16:colId xmlns:a16="http://schemas.microsoft.com/office/drawing/2014/main" val="1937524225"/>
                        </a:ext>
                      </a:extLst>
                    </a:gridCol>
                  </a:tblGrid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Event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r>
                            <a:rPr lang="en-US" sz="15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of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not happening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537273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 of rain tomorrow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0.93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0.07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8397275"/>
                      </a:ext>
                    </a:extLst>
                  </a:tr>
                  <a:tr h="4464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A </a:t>
                          </a:r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student wearing glasses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15%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85%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1022274"/>
                      </a:ext>
                    </a:extLst>
                  </a:tr>
                  <a:tr h="5031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Getting a 3 on a spinner</a:t>
                          </a:r>
                          <a:endParaRPr lang="en-GB" sz="1500" b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83" t="-267470" r="-100218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626" t="-267470" r="-438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55786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0644822"/>
                  </p:ext>
                </p:extLst>
              </p:nvPr>
            </p:nvGraphicFramePr>
            <p:xfrm>
              <a:off x="5477232" y="5378768"/>
              <a:ext cx="3567434" cy="8453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7777">
                      <a:extLst>
                        <a:ext uri="{9D8B030D-6E8A-4147-A177-3AD203B41FA5}">
                          <a16:colId xmlns:a16="http://schemas.microsoft.com/office/drawing/2014/main" val="120175265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2304432209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588372591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8725359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Result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Win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Draw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Lose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9391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0.6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0.1</a:t>
                          </a:r>
                          <a:endParaRPr lang="en-GB" sz="16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8215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0644822"/>
                  </p:ext>
                </p:extLst>
              </p:nvPr>
            </p:nvGraphicFramePr>
            <p:xfrm>
              <a:off x="5477232" y="5378768"/>
              <a:ext cx="3567434" cy="8453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7777">
                      <a:extLst>
                        <a:ext uri="{9D8B030D-6E8A-4147-A177-3AD203B41FA5}">
                          <a16:colId xmlns:a16="http://schemas.microsoft.com/office/drawing/2014/main" val="120175265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2304432209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588372591"/>
                        </a:ext>
                      </a:extLst>
                    </a:gridCol>
                    <a:gridCol w="783219">
                      <a:extLst>
                        <a:ext uri="{9D8B030D-6E8A-4147-A177-3AD203B41FA5}">
                          <a16:colId xmlns:a16="http://schemas.microsoft.com/office/drawing/2014/main" val="1872535904"/>
                        </a:ext>
                      </a:extLst>
                    </a:gridCol>
                  </a:tblGrid>
                  <a:tr h="2804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Result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Win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Draw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Lose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9391002"/>
                      </a:ext>
                    </a:extLst>
                  </a:tr>
                  <a:tr h="564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effectLst/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1600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>
                              <a:effectLst/>
                              <a:latin typeface="Comic Sans MS" panose="030F0702030302020204" pitchFamily="66" charset="0"/>
                            </a:rPr>
                            <a:t>0.6</a:t>
                          </a:r>
                          <a:endParaRPr lang="en-GB" sz="16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7813" t="-55319" r="-102344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457200" algn="l"/>
                              <a:tab pos="914400" algn="l"/>
                              <a:tab pos="1371600" algn="l"/>
                              <a:tab pos="1828800" algn="l"/>
                              <a:tab pos="2286000" algn="l"/>
                              <a:tab pos="2743200" algn="l"/>
                              <a:tab pos="3200400" algn="l"/>
                              <a:tab pos="3657600" algn="l"/>
                              <a:tab pos="4114800" algn="l"/>
                              <a:tab pos="4572000" algn="l"/>
                              <a:tab pos="5029200" algn="l"/>
                              <a:tab pos="5486400" algn="l"/>
                              <a:tab pos="5943600" algn="l"/>
                              <a:tab pos="6400800" algn="l"/>
                            </a:tabLst>
                          </a:pP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0.1</a:t>
                          </a:r>
                          <a:endParaRPr lang="en-GB" sz="16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821599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7481728" y="63787"/>
            <a:ext cx="1585755" cy="1428338"/>
            <a:chOff x="0" y="0"/>
            <a:chExt cx="1323975" cy="126682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323975" cy="1209675"/>
              <a:chOff x="0" y="0"/>
              <a:chExt cx="1323975" cy="1209675"/>
            </a:xfrm>
          </p:grpSpPr>
          <p:sp>
            <p:nvSpPr>
              <p:cNvPr id="12" name="Regular Pentagon 11"/>
              <p:cNvSpPr/>
              <p:nvPr/>
            </p:nvSpPr>
            <p:spPr>
              <a:xfrm>
                <a:off x="0" y="0"/>
                <a:ext cx="1323975" cy="1209675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238125" y="676275"/>
                <a:ext cx="42862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466725"/>
                <a:ext cx="666750" cy="209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6750" y="0"/>
                <a:ext cx="0" cy="6762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66750" y="466725"/>
                <a:ext cx="657225" cy="209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666750" y="676275"/>
                <a:ext cx="40957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23"/>
            <p:cNvSpPr txBox="1"/>
            <p:nvPr/>
          </p:nvSpPr>
          <p:spPr>
            <a:xfrm>
              <a:off x="152400" y="22860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4"/>
            <p:cNvSpPr txBox="1"/>
            <p:nvPr/>
          </p:nvSpPr>
          <p:spPr>
            <a:xfrm>
              <a:off x="609600" y="200025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25"/>
            <p:cNvSpPr txBox="1"/>
            <p:nvPr/>
          </p:nvSpPr>
          <p:spPr>
            <a:xfrm>
              <a:off x="752475" y="619125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26"/>
            <p:cNvSpPr txBox="1"/>
            <p:nvPr/>
          </p:nvSpPr>
          <p:spPr>
            <a:xfrm>
              <a:off x="409575" y="828675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27"/>
            <p:cNvSpPr txBox="1"/>
            <p:nvPr/>
          </p:nvSpPr>
          <p:spPr>
            <a:xfrm>
              <a:off x="57150" y="60960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43235" y="1964813"/>
            <a:ext cx="3829050" cy="342900"/>
            <a:chOff x="0" y="0"/>
            <a:chExt cx="3829050" cy="342900"/>
          </a:xfrm>
        </p:grpSpPr>
        <p:sp>
          <p:nvSpPr>
            <p:cNvPr id="19" name="Text Box 186"/>
            <p:cNvSpPr txBox="1"/>
            <p:nvPr/>
          </p:nvSpPr>
          <p:spPr>
            <a:xfrm>
              <a:off x="0" y="9525"/>
              <a:ext cx="323850" cy="333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87"/>
            <p:cNvSpPr txBox="1"/>
            <p:nvPr/>
          </p:nvSpPr>
          <p:spPr>
            <a:xfrm>
              <a:off x="3505200" y="0"/>
              <a:ext cx="323850" cy="333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01501"/>
              </p:ext>
            </p:extLst>
          </p:nvPr>
        </p:nvGraphicFramePr>
        <p:xfrm>
          <a:off x="4266425" y="1733546"/>
          <a:ext cx="3515360" cy="19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945">
                  <a:extLst>
                    <a:ext uri="{9D8B030D-6E8A-4147-A177-3AD203B41FA5}">
                      <a16:colId xmlns:a16="http://schemas.microsoft.com/office/drawing/2014/main" val="1780431752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524259182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3433227735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108203824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5441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58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50993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77232" y="1443646"/>
            <a:ext cx="4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2941" y="1443646"/>
            <a:ext cx="4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5609" y="1432226"/>
            <a:ext cx="4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9758" y="1432226"/>
            <a:ext cx="4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78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47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cm = ……… mm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4.15 m = ……… cm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2.5 km = ……… m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7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5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9442" y="4917673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18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24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8493" y="2696549"/>
            <a:ext cx="2494472" cy="1787228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9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90" b="2698"/>
          <a:stretch/>
        </p:blipFill>
        <p:spPr>
          <a:xfrm>
            <a:off x="6540443" y="396691"/>
            <a:ext cx="2224046" cy="18781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482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cm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 mm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4.15 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415 cm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2.5 km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2500 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 + 3 + 8 + 3 = 22 cm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 cm²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35 cm²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 cm²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95 cm²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7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5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816" y="5107019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18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24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5949" y="2950425"/>
            <a:ext cx="2287016" cy="1533352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9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90" b="2698"/>
          <a:stretch/>
        </p:blipFill>
        <p:spPr>
          <a:xfrm>
            <a:off x="6595841" y="638941"/>
            <a:ext cx="1908192" cy="161142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39944" y="1163116"/>
            <a:ext cx="74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89264" y="1107355"/>
            <a:ext cx="74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5457" y="5875431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893253" y="5219976"/>
            <a:ext cx="86" cy="72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076234" y="6421964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86458" y="5468752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687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5.2 cm =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…………mm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0.95 m =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………… cm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3.75 km =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………… 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area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area?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95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36812"/>
            <a:ext cx="2776097" cy="1626090"/>
            <a:chOff x="3213858" y="5065333"/>
            <a:chExt cx="2776097" cy="1626090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065333"/>
              <a:ext cx="2360739" cy="1321013"/>
              <a:chOff x="-29776" y="-31731"/>
              <a:chExt cx="1838891" cy="797245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329064" y="-31731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100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48715" y="5501998"/>
              <a:ext cx="110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4.6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816" y="5107019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</a:t>
              </a:r>
              <a:r>
                <a:rPr lang="en-GB" dirty="0" smtClean="0">
                  <a:latin typeface="Comic Sans MS" panose="030F0702030302020204" pitchFamily="66" charset="0"/>
                </a:rPr>
                <a:t>36</a:t>
              </a:r>
              <a:r>
                <a:rPr lang="en-GB" dirty="0" smtClean="0">
                  <a:latin typeface="Comic Sans MS" panose="030F0702030302020204" pitchFamily="66" charset="0"/>
                </a:rPr>
                <a:t> </a:t>
              </a:r>
              <a:r>
                <a:rPr lang="en-GB" dirty="0" smtClean="0">
                  <a:latin typeface="Comic Sans MS" panose="030F0702030302020204" pitchFamily="66" charset="0"/>
                </a:rPr>
                <a:t>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</a:t>
              </a:r>
              <a:r>
                <a:rPr lang="en-GB" dirty="0" smtClean="0">
                  <a:latin typeface="Comic Sans MS" panose="030F0702030302020204" pitchFamily="66" charset="0"/>
                </a:rPr>
                <a:t> </a:t>
              </a:r>
              <a:r>
                <a:rPr lang="en-GB" dirty="0" smtClean="0">
                  <a:latin typeface="Comic Sans MS" panose="030F0702030302020204" pitchFamily="66" charset="0"/>
                </a:rPr>
                <a:t>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5949" y="2920915"/>
            <a:ext cx="2287016" cy="1562862"/>
            <a:chOff x="6263656" y="4871825"/>
            <a:chExt cx="2494472" cy="1821624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15729"/>
              <a:ext cx="2196000" cy="1343329"/>
              <a:chOff x="-29776" y="-36963"/>
              <a:chExt cx="1710567" cy="810714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096352" y="-36963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871825"/>
              <a:ext cx="2484559" cy="1821624"/>
              <a:chOff x="6250008" y="4885473"/>
              <a:chExt cx="2484559" cy="1821624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8" y="5008729"/>
                <a:ext cx="2074459" cy="1301299"/>
              </a:xfrm>
              <a:prstGeom prst="triangle">
                <a:avLst>
                  <a:gd name="adj" fmla="val 6405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3" y="4885473"/>
                <a:ext cx="1474703" cy="14245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40951" y="5663242"/>
                <a:ext cx="1192352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6 </a:t>
              </a:r>
              <a:r>
                <a:rPr lang="en-GB" dirty="0" smtClean="0">
                  <a:latin typeface="Comic Sans MS" panose="030F0702030302020204" pitchFamily="66" charset="0"/>
                </a:rPr>
                <a:t>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2</a:t>
              </a:r>
              <a:r>
                <a:rPr lang="en-GB" dirty="0" smtClean="0">
                  <a:latin typeface="Comic Sans MS" panose="030F0702030302020204" pitchFamily="66" charset="0"/>
                </a:rPr>
                <a:t>.5 </a:t>
              </a:r>
              <a:r>
                <a:rPr lang="en-GB" dirty="0" smtClean="0">
                  <a:latin typeface="Comic Sans MS" panose="030F0702030302020204" pitchFamily="66" charset="0"/>
                </a:rPr>
                <a:t>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5400000">
            <a:off x="6669765" y="-155214"/>
            <a:ext cx="1611272" cy="3181235"/>
            <a:chOff x="6533130" y="4906221"/>
            <a:chExt cx="2224998" cy="2298370"/>
          </a:xfrm>
        </p:grpSpPr>
        <p:grpSp>
          <p:nvGrpSpPr>
            <p:cNvPr id="87" name="Group 86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6533130" y="4906221"/>
              <a:ext cx="2215085" cy="2298370"/>
              <a:chOff x="6519482" y="4919869"/>
              <a:chExt cx="2215085" cy="2298370"/>
            </a:xfrm>
          </p:grpSpPr>
          <p:sp>
            <p:nvSpPr>
              <p:cNvPr id="89" name="Isosceles Triangle 88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16200000">
                <a:off x="7075182" y="6420561"/>
                <a:ext cx="1085346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 60 mm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7374033" y="5456432"/>
                <a:ext cx="627070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6442291" y="5217635"/>
                <a:ext cx="695689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7" name="SMARTInkShape-9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195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5.2 cm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52 mm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0.95 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95 cm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3.75 km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3750 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9.5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+ 4 + 9.5 + 4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27 cm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area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 cm²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34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cm²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46 cm²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7.5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123 cm²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95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36812"/>
            <a:ext cx="2776097" cy="1626090"/>
            <a:chOff x="3213858" y="5065333"/>
            <a:chExt cx="2776097" cy="1626090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065333"/>
              <a:ext cx="2360739" cy="1321013"/>
              <a:chOff x="-29776" y="-31731"/>
              <a:chExt cx="1838891" cy="797245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329064" y="-31731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100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48715" y="5501998"/>
              <a:ext cx="110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4.6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816" y="5107019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</a:t>
              </a:r>
              <a:r>
                <a:rPr lang="en-GB" dirty="0" smtClean="0">
                  <a:latin typeface="Comic Sans MS" panose="030F0702030302020204" pitchFamily="66" charset="0"/>
                </a:rPr>
                <a:t>36</a:t>
              </a:r>
              <a:r>
                <a:rPr lang="en-GB" dirty="0" smtClean="0">
                  <a:latin typeface="Comic Sans MS" panose="030F0702030302020204" pitchFamily="66" charset="0"/>
                </a:rPr>
                <a:t> </a:t>
              </a:r>
              <a:r>
                <a:rPr lang="en-GB" dirty="0" smtClean="0">
                  <a:latin typeface="Comic Sans MS" panose="030F0702030302020204" pitchFamily="66" charset="0"/>
                </a:rPr>
                <a:t>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</a:t>
              </a:r>
              <a:r>
                <a:rPr lang="en-GB" dirty="0" smtClean="0">
                  <a:latin typeface="Comic Sans MS" panose="030F0702030302020204" pitchFamily="66" charset="0"/>
                </a:rPr>
                <a:t> </a:t>
              </a:r>
              <a:r>
                <a:rPr lang="en-GB" dirty="0" smtClean="0">
                  <a:latin typeface="Comic Sans MS" panose="030F0702030302020204" pitchFamily="66" charset="0"/>
                </a:rPr>
                <a:t>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5949" y="2920915"/>
            <a:ext cx="2287016" cy="1562862"/>
            <a:chOff x="6263656" y="4871825"/>
            <a:chExt cx="2494472" cy="1821624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15729"/>
              <a:ext cx="2196000" cy="1343329"/>
              <a:chOff x="-29776" y="-36963"/>
              <a:chExt cx="1710567" cy="810714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096352" y="-36963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871825"/>
              <a:ext cx="2484559" cy="1821624"/>
              <a:chOff x="6250008" y="4885473"/>
              <a:chExt cx="2484559" cy="1821624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8" y="5008729"/>
                <a:ext cx="2074459" cy="1301299"/>
              </a:xfrm>
              <a:prstGeom prst="triangle">
                <a:avLst>
                  <a:gd name="adj" fmla="val 6405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3" y="4885473"/>
                <a:ext cx="1474703" cy="14245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40951" y="5663242"/>
                <a:ext cx="1192352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 </a:t>
              </a:r>
              <a:r>
                <a:rPr lang="en-GB" dirty="0" smtClean="0">
                  <a:latin typeface="Comic Sans MS" panose="030F0702030302020204" pitchFamily="66" charset="0"/>
                </a:rPr>
                <a:t>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2</a:t>
              </a:r>
              <a:r>
                <a:rPr lang="en-GB" dirty="0" smtClean="0">
                  <a:latin typeface="Comic Sans MS" panose="030F0702030302020204" pitchFamily="66" charset="0"/>
                </a:rPr>
                <a:t>.5 </a:t>
              </a:r>
              <a:r>
                <a:rPr lang="en-GB" dirty="0" smtClean="0">
                  <a:latin typeface="Comic Sans MS" panose="030F0702030302020204" pitchFamily="66" charset="0"/>
                </a:rPr>
                <a:t>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935457" y="5875431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99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893253" y="5219976"/>
            <a:ext cx="86" cy="72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935458" y="6421964"/>
            <a:ext cx="104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86458" y="5468752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6669765" y="-155214"/>
            <a:ext cx="1611272" cy="3181235"/>
            <a:chOff x="6533130" y="4906221"/>
            <a:chExt cx="2224998" cy="2298370"/>
          </a:xfrm>
        </p:grpSpPr>
        <p:grpSp>
          <p:nvGrpSpPr>
            <p:cNvPr id="87" name="Group 86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6533130" y="4906221"/>
              <a:ext cx="2215085" cy="2298370"/>
              <a:chOff x="6519482" y="4919869"/>
              <a:chExt cx="2215085" cy="2298370"/>
            </a:xfrm>
          </p:grpSpPr>
          <p:sp>
            <p:nvSpPr>
              <p:cNvPr id="89" name="Isosceles Triangle 88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16200000">
                <a:off x="7075182" y="6420561"/>
                <a:ext cx="1085346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 60 mm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7374033" y="5456432"/>
                <a:ext cx="627070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6442291" y="5217635"/>
                <a:ext cx="695689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" name="SMARTInkShape-7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80573"/>
              </p:ext>
            </p:extLst>
          </p:nvPr>
        </p:nvGraphicFramePr>
        <p:xfrm>
          <a:off x="0" y="0"/>
          <a:ext cx="9144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Miss Gilroy’s form has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girls and 8 boys.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ratio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girls : boys?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fraction of the class are girls?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ratio of grey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to white squares?</a:t>
                      </a:r>
                    </a:p>
                    <a:p>
                      <a:endParaRPr lang="en-GB" sz="20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 these ratios</a:t>
                      </a:r>
                    </a:p>
                    <a:p>
                      <a:pPr algn="ctr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: 10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 : 10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12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: 40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 : 30 : 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these equivalent ratios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: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: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 :  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  :  ……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300 pupils in year 7.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130 boys.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ratio of boys : girls?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bars of chocolate cost £2.40.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much do 3 bars cost?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Pink paint is made by mixing red and white paint in the ratio 2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need 20 litres of pink paint.  How much white and red paint will I need? 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£35 in the ratio 3 : 2.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£12.50 in the ratio  1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4.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3222"/>
              </p:ext>
            </p:extLst>
          </p:nvPr>
        </p:nvGraphicFramePr>
        <p:xfrm>
          <a:off x="3707530" y="777923"/>
          <a:ext cx="2149744" cy="132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36">
                  <a:extLst>
                    <a:ext uri="{9D8B030D-6E8A-4147-A177-3AD203B41FA5}">
                      <a16:colId xmlns:a16="http://schemas.microsoft.com/office/drawing/2014/main" val="357805271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3579253365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150753150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2552935874"/>
                    </a:ext>
                  </a:extLst>
                </a:gridCol>
              </a:tblGrid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01443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003276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25333"/>
                  </a:ext>
                </a:extLst>
              </a:tr>
            </a:tbl>
          </a:graphicData>
        </a:graphic>
      </p:graphicFrame>
      <p:sp>
        <p:nvSpPr>
          <p:cNvPr id="3" name="SMARTInkShape-8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327945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560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Miss Gilroy’s form has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girls and 8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girls : boys?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 : 2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fraction of the class are girls?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ratio of grey</a:t>
                          </a:r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 white squares?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: 4 = 2 : 1</a:t>
                          </a:r>
                        </a:p>
                        <a:p>
                          <a:endParaRPr lang="en-GB" sz="20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3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: 2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 : 4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: 5 : 3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839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: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 24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1.5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300 pupils in year 7.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130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boys : girls?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130 : 170    13 : 17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3 bars cost?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bar = 58 p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bars = £1.74</a:t>
                          </a: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3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Pink paint is made by mixing red and white paint in the ratio 2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 need 20 litres of pink paint.  How much white and red paint will I need?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: 12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£35 in the ratio 3 : 2.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£21 : £14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£12.50 in the ratio  1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4.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£2.50 : £10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327945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560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90" r="-200625" b="-1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ratio of grey</a:t>
                          </a:r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 white squares?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: 4 = 2 : 1</a:t>
                          </a:r>
                        </a:p>
                        <a:p>
                          <a:endParaRPr lang="en-GB" sz="20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3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: 2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 : 4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: 5 : 3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839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: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 24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1.5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300 pupils in year 7.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130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boys : girls?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130 : 170    13 : 17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3 bars cost?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bar = 58 p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bars = £1.74</a:t>
                          </a: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3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Pink paint is made by mixing red and white paint in the ratio 2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 need 20 litres of pink paint.  How much white and red paint will I need?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: 12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£35 in the ratio 3 : 2.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£21 : £14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£12.50 in the ratio  1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4.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£2.50 : £10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63248"/>
              </p:ext>
            </p:extLst>
          </p:nvPr>
        </p:nvGraphicFramePr>
        <p:xfrm>
          <a:off x="3721178" y="1037231"/>
          <a:ext cx="2149744" cy="132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36">
                  <a:extLst>
                    <a:ext uri="{9D8B030D-6E8A-4147-A177-3AD203B41FA5}">
                      <a16:colId xmlns:a16="http://schemas.microsoft.com/office/drawing/2014/main" val="357805271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3579253365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150753150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2552935874"/>
                    </a:ext>
                  </a:extLst>
                </a:gridCol>
              </a:tblGrid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01443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003276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08234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1" indent="0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10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red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8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park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	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What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fraction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?				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/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14 boys and 16 girls in a classroom.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of the children are girls ?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08234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2" r="-200625" b="-210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14 boys and 16 girls in a classroom.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of the children are girls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318063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1" indent="0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10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red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8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park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	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What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fraction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?				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800" b="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14 boys and 16 girls in a classroom.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of the children are girls ?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GB" sz="24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12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£16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£36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48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36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£30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x 4 = 20 miles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40p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7 = £2.80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318063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2" r="-200625" b="-214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02" r="-100625" b="-214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12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£16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£36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48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36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£30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x 4 = 20 miles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40p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7 = £2.80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E7BC51-7262-42CF-BEAF-26762B0A111C}"/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purl.org/dc/terms/"/>
    <ds:schemaRef ds:uri="ea71102e-c2e2-43df-a20f-703c85d4b77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2871</Words>
  <Application>Microsoft Office PowerPoint</Application>
  <PresentationFormat>On-screen Show (4:3)</PresentationFormat>
  <Paragraphs>694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119</cp:revision>
  <dcterms:created xsi:type="dcterms:W3CDTF">2018-05-22T09:25:02Z</dcterms:created>
  <dcterms:modified xsi:type="dcterms:W3CDTF">2020-01-28T13:21:18Z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