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4" r:id="rId5"/>
  </p:sldMasterIdLst>
  <p:notesMasterIdLst>
    <p:notesMasterId r:id="rId15"/>
  </p:notesMasterIdLst>
  <p:sldIdLst>
    <p:sldId id="262" r:id="rId6"/>
    <p:sldId id="256" r:id="rId7"/>
    <p:sldId id="273" r:id="rId8"/>
    <p:sldId id="263" r:id="rId9"/>
    <p:sldId id="274" r:id="rId10"/>
    <p:sldId id="257" r:id="rId11"/>
    <p:sldId id="275" r:id="rId12"/>
    <p:sldId id="272" r:id="rId13"/>
    <p:sldId id="276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93AA64-F464-5086-0738-D64317DB4B49}" v="80" dt="2020-02-14T11:18:14.2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343" autoAdjust="0"/>
  </p:normalViewPr>
  <p:slideViewPr>
    <p:cSldViewPr snapToGrid="0">
      <p:cViewPr varScale="1">
        <p:scale>
          <a:sx n="51" d="100"/>
          <a:sy n="51" d="100"/>
        </p:scale>
        <p:origin x="90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entine, Angelina" userId="S::angelina.valentine@lythamhigh.lancs.sch.uk::67004e89-00ec-4ade-aaed-b1a040f28e18" providerId="AD" clId="Web-{9093AA64-F464-5086-0738-D64317DB4B49}"/>
    <pc:docChg chg="modSld">
      <pc:chgData name="Valentine, Angelina" userId="S::angelina.valentine@lythamhigh.lancs.sch.uk::67004e89-00ec-4ade-aaed-b1a040f28e18" providerId="AD" clId="Web-{9093AA64-F464-5086-0738-D64317DB4B49}" dt="2020-02-14T11:18:10.621" v="65"/>
      <pc:docMkLst>
        <pc:docMk/>
      </pc:docMkLst>
      <pc:sldChg chg="modSp">
        <pc:chgData name="Valentine, Angelina" userId="S::angelina.valentine@lythamhigh.lancs.sch.uk::67004e89-00ec-4ade-aaed-b1a040f28e18" providerId="AD" clId="Web-{9093AA64-F464-5086-0738-D64317DB4B49}" dt="2020-02-14T11:18:10.621" v="65"/>
        <pc:sldMkLst>
          <pc:docMk/>
          <pc:sldMk cId="1786289188" sldId="257"/>
        </pc:sldMkLst>
        <pc:graphicFrameChg chg="mod modGraphic">
          <ac:chgData name="Valentine, Angelina" userId="S::angelina.valentine@lythamhigh.lancs.sch.uk::67004e89-00ec-4ade-aaed-b1a040f28e18" providerId="AD" clId="Web-{9093AA64-F464-5086-0738-D64317DB4B49}" dt="2020-02-14T11:18:10.621" v="65"/>
          <ac:graphicFrameMkLst>
            <pc:docMk/>
            <pc:sldMk cId="1786289188" sldId="257"/>
            <ac:graphicFrameMk id="4" creationId="{00000000-0000-0000-0000-000000000000}"/>
          </ac:graphicFrameMkLst>
        </pc:graphicFrameChg>
      </pc:sldChg>
      <pc:sldChg chg="modSp">
        <pc:chgData name="Valentine, Angelina" userId="S::angelina.valentine@lythamhigh.lancs.sch.uk::67004e89-00ec-4ade-aaed-b1a040f28e18" providerId="AD" clId="Web-{9093AA64-F464-5086-0738-D64317DB4B49}" dt="2020-02-14T11:16:19.153" v="45"/>
        <pc:sldMkLst>
          <pc:docMk/>
          <pc:sldMk cId="1946812048" sldId="275"/>
        </pc:sldMkLst>
        <pc:graphicFrameChg chg="mod modGraphic">
          <ac:chgData name="Valentine, Angelina" userId="S::angelina.valentine@lythamhigh.lancs.sch.uk::67004e89-00ec-4ade-aaed-b1a040f28e18" providerId="AD" clId="Web-{9093AA64-F464-5086-0738-D64317DB4B49}" dt="2020-02-14T11:16:19.153" v="45"/>
          <ac:graphicFrameMkLst>
            <pc:docMk/>
            <pc:sldMk cId="1946812048" sldId="275"/>
            <ac:graphicFrameMk id="4" creationId="{00000000-0000-0000-0000-00000000000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1926E0-68A4-40ED-B6F6-3CEDA0558B3D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5C7679-05D4-4710-B16D-9F4F6A3F50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3610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C7679-05D4-4710-B16D-9F4F6A3F50A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707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C7679-05D4-4710-B16D-9F4F6A3F50A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503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743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349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449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F987216-9B47-45A7-8C0C-330BE167E6BC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130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2196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851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58821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550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53069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9171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4639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6064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4663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3360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6514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5365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1265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3678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3252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1F987216-9B47-45A7-8C0C-330BE167E6BC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26276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312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481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414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474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610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136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417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352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87216-9B47-45A7-8C0C-330BE167E6BC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752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1F987216-9B47-45A7-8C0C-330BE167E6BC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889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lh6.googleusercontent.com/-utYtNq_8dj8/TWy9BZa4bgI/AAAAAAAABMk/a-Xx4LMnjEI/s1600/Picture1.pn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lh6.googleusercontent.com/-utYtNq_8dj8/TWy9BZa4bgI/AAAAAAAABMk/a-Xx4LMnjEI/s1600/Picture1.pn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wmf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wmf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38103" y="1023345"/>
            <a:ext cx="7812339" cy="2550877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Test 2 Revision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38103" y="4055485"/>
            <a:ext cx="5917679" cy="861420"/>
          </a:xfrm>
        </p:spPr>
        <p:txBody>
          <a:bodyPr>
            <a:normAutofit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Year </a:t>
            </a:r>
            <a:r>
              <a:rPr lang="en-GB" sz="4000">
                <a:latin typeface="Comic Sans MS" panose="030F0702030302020204" pitchFamily="66" charset="0"/>
              </a:rPr>
              <a:t>8 Enhanced</a:t>
            </a:r>
            <a:endParaRPr lang="en-GB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593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791685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34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31841475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41231608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5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 the area: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 the area:</a:t>
                      </a: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 the shaded area.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5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buAutoNum type="alphaLcParenR"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</a:t>
                      </a: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the circumference</a:t>
                      </a:r>
                    </a:p>
                    <a:p>
                      <a:pPr marL="342900" indent="-342900" algn="ctr">
                        <a:buAutoNum type="alphaLcParenR"/>
                      </a:pP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 Find the area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 algn="ctr">
                        <a:buNone/>
                      </a:pP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buAutoNum type="alphaLcParenR"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</a:t>
                      </a: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the circumference</a:t>
                      </a:r>
                    </a:p>
                    <a:p>
                      <a:pPr marL="342900" indent="-342900" algn="ctr">
                        <a:buAutoNum type="alphaLcParenR"/>
                      </a:pP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 Find the area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 algn="ctr">
                        <a:buNone/>
                      </a:pP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buAutoNum type="alphaLcParenR"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</a:t>
                      </a: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the perimeter</a:t>
                      </a:r>
                    </a:p>
                    <a:p>
                      <a:pPr marL="342900" indent="-342900" algn="ctr">
                        <a:buAutoNum type="alphaLcParenR"/>
                      </a:pP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 Find the area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561586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5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 the area.</a:t>
                      </a:r>
                    </a:p>
                    <a:p>
                      <a:pPr algn="ctr"/>
                      <a:endParaRPr lang="en-GB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 the shaded area.</a:t>
                      </a: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 the orange area.</a:t>
                      </a: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154384"/>
                  </a:ext>
                </a:extLst>
              </a:tr>
            </a:tbl>
          </a:graphicData>
        </a:graphic>
      </p:graphicFrame>
      <p:sp>
        <p:nvSpPr>
          <p:cNvPr id="9" name="SMARTInkShape-2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" name="Group 15"/>
          <p:cNvGrpSpPr/>
          <p:nvPr/>
        </p:nvGrpSpPr>
        <p:grpSpPr>
          <a:xfrm>
            <a:off x="7127401" y="3429000"/>
            <a:ext cx="1390650" cy="1332000"/>
            <a:chOff x="1190625" y="1102302"/>
            <a:chExt cx="1390650" cy="1332000"/>
          </a:xfrm>
        </p:grpSpPr>
        <p:sp>
          <p:nvSpPr>
            <p:cNvPr id="3" name="Pie 2"/>
            <p:cNvSpPr/>
            <p:nvPr/>
          </p:nvSpPr>
          <p:spPr>
            <a:xfrm>
              <a:off x="1210541" y="1102302"/>
              <a:ext cx="1332000" cy="1332000"/>
            </a:xfrm>
            <a:prstGeom prst="pie">
              <a:avLst>
                <a:gd name="adj1" fmla="val 10800000"/>
                <a:gd name="adj2" fmla="val 21582010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1190625" y="1857375"/>
              <a:ext cx="139065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1190625" y="1818298"/>
              <a:ext cx="13519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12 cm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23306" y="376563"/>
            <a:ext cx="2160000" cy="1941654"/>
            <a:chOff x="723306" y="376563"/>
            <a:chExt cx="2160000" cy="1941654"/>
          </a:xfrm>
        </p:grpSpPr>
        <p:grpSp>
          <p:nvGrpSpPr>
            <p:cNvPr id="8" name="Group 7"/>
            <p:cNvGrpSpPr/>
            <p:nvPr/>
          </p:nvGrpSpPr>
          <p:grpSpPr>
            <a:xfrm>
              <a:off x="723306" y="717639"/>
              <a:ext cx="2160000" cy="1253318"/>
              <a:chOff x="818839" y="684664"/>
              <a:chExt cx="2160000" cy="1253318"/>
            </a:xfrm>
          </p:grpSpPr>
          <p:sp>
            <p:nvSpPr>
              <p:cNvPr id="2" name="Trapezoid 1"/>
              <p:cNvSpPr/>
              <p:nvPr/>
            </p:nvSpPr>
            <p:spPr>
              <a:xfrm>
                <a:off x="818839" y="771919"/>
                <a:ext cx="2160000" cy="1080000"/>
              </a:xfrm>
              <a:prstGeom prst="trapezoid">
                <a:avLst>
                  <a:gd name="adj" fmla="val 48077"/>
                </a:avLst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6" name="Straight Arrow Connector 5"/>
              <p:cNvCxnSpPr/>
              <p:nvPr/>
            </p:nvCxnSpPr>
            <p:spPr>
              <a:xfrm>
                <a:off x="818839" y="1937982"/>
                <a:ext cx="2160000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/>
              <p:cNvCxnSpPr/>
              <p:nvPr/>
            </p:nvCxnSpPr>
            <p:spPr>
              <a:xfrm>
                <a:off x="1326081" y="684664"/>
                <a:ext cx="1152000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/>
              <p:cNvCxnSpPr/>
              <p:nvPr/>
            </p:nvCxnSpPr>
            <p:spPr>
              <a:xfrm>
                <a:off x="2129051" y="768704"/>
                <a:ext cx="0" cy="108000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/>
            <p:cNvSpPr txBox="1"/>
            <p:nvPr/>
          </p:nvSpPr>
          <p:spPr>
            <a:xfrm>
              <a:off x="723306" y="1934368"/>
              <a:ext cx="2160000" cy="383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12 cm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230548" y="376563"/>
              <a:ext cx="1152000" cy="383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8 cm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306077" y="1151849"/>
              <a:ext cx="836626" cy="383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6 cm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70548" y="3022388"/>
            <a:ext cx="2160000" cy="1440000"/>
            <a:chOff x="870548" y="3022388"/>
            <a:chExt cx="2160000" cy="1440000"/>
          </a:xfrm>
        </p:grpSpPr>
        <p:sp>
          <p:nvSpPr>
            <p:cNvPr id="12" name="Oval 11"/>
            <p:cNvSpPr/>
            <p:nvPr/>
          </p:nvSpPr>
          <p:spPr>
            <a:xfrm>
              <a:off x="1230548" y="3022388"/>
              <a:ext cx="1440000" cy="1440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870548" y="3711151"/>
              <a:ext cx="2160000" cy="383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12 cm</a:t>
              </a:r>
            </a:p>
          </p:txBody>
        </p:sp>
        <p:cxnSp>
          <p:nvCxnSpPr>
            <p:cNvPr id="66" name="Straight Arrow Connector 65"/>
            <p:cNvCxnSpPr/>
            <p:nvPr/>
          </p:nvCxnSpPr>
          <p:spPr>
            <a:xfrm>
              <a:off x="1230548" y="3742388"/>
              <a:ext cx="1440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/>
          <p:cNvGrpSpPr/>
          <p:nvPr/>
        </p:nvGrpSpPr>
        <p:grpSpPr>
          <a:xfrm>
            <a:off x="3672000" y="2971651"/>
            <a:ext cx="1799999" cy="1440000"/>
            <a:chOff x="870549" y="3022388"/>
            <a:chExt cx="1799999" cy="1440000"/>
          </a:xfrm>
        </p:grpSpPr>
        <p:sp>
          <p:nvSpPr>
            <p:cNvPr id="68" name="Oval 67"/>
            <p:cNvSpPr/>
            <p:nvPr/>
          </p:nvSpPr>
          <p:spPr>
            <a:xfrm>
              <a:off x="1230548" y="3022388"/>
              <a:ext cx="1440000" cy="1440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870549" y="3429000"/>
              <a:ext cx="1486314" cy="383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4.5 cm</a:t>
              </a:r>
            </a:p>
          </p:txBody>
        </p:sp>
        <p:cxnSp>
          <p:nvCxnSpPr>
            <p:cNvPr id="70" name="Straight Arrow Connector 69"/>
            <p:cNvCxnSpPr/>
            <p:nvPr/>
          </p:nvCxnSpPr>
          <p:spPr>
            <a:xfrm>
              <a:off x="1230548" y="3742388"/>
              <a:ext cx="720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0"/>
          <p:cNvGrpSpPr/>
          <p:nvPr/>
        </p:nvGrpSpPr>
        <p:grpSpPr>
          <a:xfrm>
            <a:off x="3171630" y="376563"/>
            <a:ext cx="3204768" cy="1764000"/>
            <a:chOff x="431053" y="393301"/>
            <a:chExt cx="3204768" cy="1764000"/>
          </a:xfrm>
        </p:grpSpPr>
        <p:grpSp>
          <p:nvGrpSpPr>
            <p:cNvPr id="72" name="Group 71"/>
            <p:cNvGrpSpPr/>
            <p:nvPr/>
          </p:nvGrpSpPr>
          <p:grpSpPr>
            <a:xfrm>
              <a:off x="1117681" y="393301"/>
              <a:ext cx="1805157" cy="1764000"/>
              <a:chOff x="1213214" y="360326"/>
              <a:chExt cx="1805157" cy="1764000"/>
            </a:xfrm>
          </p:grpSpPr>
          <p:sp>
            <p:nvSpPr>
              <p:cNvPr id="76" name="Trapezoid 75"/>
              <p:cNvSpPr/>
              <p:nvPr/>
            </p:nvSpPr>
            <p:spPr>
              <a:xfrm rot="16200000" flipH="1">
                <a:off x="1267412" y="438590"/>
                <a:ext cx="1707255" cy="1651885"/>
              </a:xfrm>
              <a:prstGeom prst="trapezoid">
                <a:avLst>
                  <a:gd name="adj" fmla="val 31290"/>
                </a:avLst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7" name="Straight Arrow Connector 76"/>
              <p:cNvCxnSpPr/>
              <p:nvPr/>
            </p:nvCxnSpPr>
            <p:spPr>
              <a:xfrm>
                <a:off x="1319246" y="1311068"/>
                <a:ext cx="1620000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/>
              <p:cNvCxnSpPr/>
              <p:nvPr/>
            </p:nvCxnSpPr>
            <p:spPr>
              <a:xfrm flipH="1">
                <a:off x="1213214" y="937473"/>
                <a:ext cx="0" cy="63658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/>
              <p:cNvCxnSpPr/>
              <p:nvPr/>
            </p:nvCxnSpPr>
            <p:spPr>
              <a:xfrm>
                <a:off x="3018371" y="360326"/>
                <a:ext cx="0" cy="176400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3" name="TextBox 72"/>
            <p:cNvSpPr txBox="1"/>
            <p:nvPr/>
          </p:nvSpPr>
          <p:spPr>
            <a:xfrm>
              <a:off x="1199563" y="1344043"/>
              <a:ext cx="1651886" cy="383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6 cm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31053" y="1105582"/>
              <a:ext cx="875473" cy="383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3 cm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2799195" y="1153052"/>
              <a:ext cx="836626" cy="383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7 cm</a:t>
              </a:r>
            </a:p>
          </p:txBody>
        </p:sp>
      </p:grpSp>
      <p:grpSp>
        <p:nvGrpSpPr>
          <p:cNvPr id="80" name="Group 10"/>
          <p:cNvGrpSpPr>
            <a:grpSpLocks/>
          </p:cNvGrpSpPr>
          <p:nvPr/>
        </p:nvGrpSpPr>
        <p:grpSpPr bwMode="auto">
          <a:xfrm>
            <a:off x="1094160" y="4935367"/>
            <a:ext cx="1476375" cy="1812509"/>
            <a:chOff x="485" y="1251"/>
            <a:chExt cx="930" cy="1855"/>
          </a:xfrm>
        </p:grpSpPr>
        <p:sp>
          <p:nvSpPr>
            <p:cNvPr id="81" name="AutoShape 4"/>
            <p:cNvSpPr>
              <a:spLocks noChangeArrowheads="1"/>
            </p:cNvSpPr>
            <p:nvPr/>
          </p:nvSpPr>
          <p:spPr bwMode="auto">
            <a:xfrm>
              <a:off x="499" y="1251"/>
              <a:ext cx="907" cy="1474"/>
            </a:xfrm>
            <a:custGeom>
              <a:avLst/>
              <a:gdLst>
                <a:gd name="G0" fmla="+- 167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167"/>
                <a:gd name="G18" fmla="*/ 167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167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167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5316 w 21600"/>
                <a:gd name="T15" fmla="*/ 10800 h 21600"/>
                <a:gd name="T16" fmla="*/ 10800 w 21600"/>
                <a:gd name="T17" fmla="*/ 10633 h 21600"/>
                <a:gd name="T18" fmla="*/ 16284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0633" y="10800"/>
                  </a:moveTo>
                  <a:cubicBezTo>
                    <a:pt x="10633" y="10707"/>
                    <a:pt x="10707" y="10633"/>
                    <a:pt x="10800" y="10633"/>
                  </a:cubicBezTo>
                  <a:cubicBezTo>
                    <a:pt x="10892" y="10632"/>
                    <a:pt x="10966" y="10707"/>
                    <a:pt x="10967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2" name="AutoShape 5"/>
            <p:cNvSpPr>
              <a:spLocks noChangeArrowheads="1"/>
            </p:cNvSpPr>
            <p:nvPr/>
          </p:nvSpPr>
          <p:spPr bwMode="auto">
            <a:xfrm flipV="1">
              <a:off x="499" y="2001"/>
              <a:ext cx="907" cy="1105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3" name="Line 6"/>
            <p:cNvSpPr>
              <a:spLocks noChangeShapeType="1"/>
            </p:cNvSpPr>
            <p:nvPr/>
          </p:nvSpPr>
          <p:spPr bwMode="auto">
            <a:xfrm>
              <a:off x="952" y="2001"/>
              <a:ext cx="0" cy="110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84" name="Line 7"/>
            <p:cNvSpPr>
              <a:spLocks noChangeShapeType="1"/>
            </p:cNvSpPr>
            <p:nvPr/>
          </p:nvSpPr>
          <p:spPr bwMode="auto">
            <a:xfrm>
              <a:off x="485" y="2017"/>
              <a:ext cx="93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85" name="Text Box 8"/>
            <p:cNvSpPr txBox="1">
              <a:spLocks noChangeArrowheads="1"/>
            </p:cNvSpPr>
            <p:nvPr/>
          </p:nvSpPr>
          <p:spPr bwMode="auto">
            <a:xfrm>
              <a:off x="499" y="1638"/>
              <a:ext cx="907" cy="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dirty="0">
                  <a:latin typeface="Comic Sans MS" pitchFamily="66" charset="0"/>
                </a:rPr>
                <a:t>8 cm</a:t>
              </a:r>
            </a:p>
          </p:txBody>
        </p:sp>
        <p:sp>
          <p:nvSpPr>
            <p:cNvPr id="86" name="Text Box 9"/>
            <p:cNvSpPr txBox="1">
              <a:spLocks noChangeArrowheads="1"/>
            </p:cNvSpPr>
            <p:nvPr/>
          </p:nvSpPr>
          <p:spPr bwMode="auto">
            <a:xfrm>
              <a:off x="605" y="2239"/>
              <a:ext cx="658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600" dirty="0">
                  <a:latin typeface="Comic Sans MS" pitchFamily="66" charset="0"/>
                </a:rPr>
                <a:t>7 cm</a:t>
              </a:r>
            </a:p>
          </p:txBody>
        </p:sp>
      </p:grpSp>
      <p:grpSp>
        <p:nvGrpSpPr>
          <p:cNvPr id="87" name="Group 3"/>
          <p:cNvGrpSpPr>
            <a:grpSpLocks/>
          </p:cNvGrpSpPr>
          <p:nvPr/>
        </p:nvGrpSpPr>
        <p:grpSpPr bwMode="auto">
          <a:xfrm>
            <a:off x="3914888" y="4903845"/>
            <a:ext cx="1778000" cy="2012953"/>
            <a:chOff x="317" y="1706"/>
            <a:chExt cx="1120" cy="1268"/>
          </a:xfrm>
        </p:grpSpPr>
        <p:sp>
          <p:nvSpPr>
            <p:cNvPr id="89" name="Text Box 5"/>
            <p:cNvSpPr txBox="1">
              <a:spLocks noChangeArrowheads="1"/>
            </p:cNvSpPr>
            <p:nvPr/>
          </p:nvSpPr>
          <p:spPr bwMode="auto">
            <a:xfrm>
              <a:off x="325" y="2741"/>
              <a:ext cx="111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dirty="0">
                  <a:latin typeface="Comic Sans MS" pitchFamily="66" charset="0"/>
                </a:rPr>
                <a:t>6 cm</a:t>
              </a:r>
            </a:p>
          </p:txBody>
        </p:sp>
        <p:sp>
          <p:nvSpPr>
            <p:cNvPr id="90" name="AutoShape 6"/>
            <p:cNvSpPr>
              <a:spLocks noChangeArrowheads="1"/>
            </p:cNvSpPr>
            <p:nvPr/>
          </p:nvSpPr>
          <p:spPr bwMode="auto">
            <a:xfrm>
              <a:off x="317" y="1706"/>
              <a:ext cx="1020" cy="1020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1" name="Line 7"/>
            <p:cNvSpPr>
              <a:spLocks noChangeShapeType="1"/>
            </p:cNvSpPr>
            <p:nvPr/>
          </p:nvSpPr>
          <p:spPr bwMode="auto">
            <a:xfrm>
              <a:off x="586" y="2257"/>
              <a:ext cx="49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92" name="Line 8"/>
            <p:cNvSpPr>
              <a:spLocks noChangeShapeType="1"/>
            </p:cNvSpPr>
            <p:nvPr/>
          </p:nvSpPr>
          <p:spPr bwMode="auto">
            <a:xfrm flipV="1">
              <a:off x="339" y="2770"/>
              <a:ext cx="10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88" name="Text Box 4"/>
            <p:cNvSpPr txBox="1">
              <a:spLocks noChangeArrowheads="1"/>
            </p:cNvSpPr>
            <p:nvPr/>
          </p:nvSpPr>
          <p:spPr bwMode="auto">
            <a:xfrm>
              <a:off x="317" y="2069"/>
              <a:ext cx="102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dirty="0">
                  <a:latin typeface="Comic Sans MS" pitchFamily="66" charset="0"/>
                </a:rPr>
                <a:t>4 cm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414203" y="5065096"/>
            <a:ext cx="2469263" cy="1488807"/>
            <a:chOff x="6674736" y="5094000"/>
            <a:chExt cx="2469263" cy="1488807"/>
          </a:xfrm>
        </p:grpSpPr>
        <p:pic>
          <p:nvPicPr>
            <p:cNvPr id="93" name="Picture 2" descr="http://lh6.googleusercontent.com/-utYtNq_8dj8/TWy9BZa4bgI/AAAAAAAABMk/a-Xx4LMnjEI/s280/Picture1.png">
              <a:hlinkClick r:id="rId2"/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549" b="50566"/>
            <a:stretch/>
          </p:blipFill>
          <p:spPr bwMode="auto">
            <a:xfrm>
              <a:off x="6674736" y="5109986"/>
              <a:ext cx="1487415" cy="1472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4" name="Straight Arrow Connector 93"/>
            <p:cNvCxnSpPr/>
            <p:nvPr/>
          </p:nvCxnSpPr>
          <p:spPr>
            <a:xfrm>
              <a:off x="8269273" y="5094000"/>
              <a:ext cx="0" cy="140400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/>
          </p:nvSpPr>
          <p:spPr>
            <a:xfrm>
              <a:off x="8269272" y="5604075"/>
              <a:ext cx="8747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10 cm</a:t>
              </a:r>
            </a:p>
          </p:txBody>
        </p:sp>
      </p:grpSp>
      <p:pic>
        <p:nvPicPr>
          <p:cNvPr id="9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7" t="31646" r="42381" b="50688"/>
          <a:stretch/>
        </p:blipFill>
        <p:spPr bwMode="auto">
          <a:xfrm>
            <a:off x="6232138" y="555709"/>
            <a:ext cx="2911861" cy="1516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5932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34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31841475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41231608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5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 the area:</a:t>
                      </a:r>
                      <a:r>
                        <a:rPr lang="en-GB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60cm</a:t>
                      </a:r>
                      <a:r>
                        <a:rPr lang="en-GB" b="0" baseline="300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  <a:endParaRPr lang="en-GB" b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 the area:</a:t>
                      </a:r>
                      <a:r>
                        <a:rPr lang="en-GB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30cm</a:t>
                      </a:r>
                      <a:r>
                        <a:rPr lang="en-GB" b="0" baseline="300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 the shaded area.</a:t>
                      </a:r>
                      <a:r>
                        <a:rPr lang="en-GB" sz="1600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36cm</a:t>
                      </a:r>
                      <a:r>
                        <a:rPr lang="en-GB" sz="1600" b="0" baseline="300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5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buAutoNum type="alphaLcParenR"/>
                      </a:pP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Circumference </a:t>
                      </a:r>
                      <a:r>
                        <a:rPr lang="en-GB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37.7 cm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b)  Find the area  </a:t>
                      </a:r>
                      <a:r>
                        <a:rPr lang="en-GB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113.1</a:t>
                      </a:r>
                      <a:r>
                        <a:rPr lang="en-GB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cm</a:t>
                      </a:r>
                      <a:r>
                        <a:rPr lang="en-GB" b="0" baseline="300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 algn="ctr">
                        <a:buNone/>
                      </a:pP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AutoNum type="alphaLcParenR"/>
                      </a:pP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Circumference </a:t>
                      </a:r>
                      <a:r>
                        <a:rPr lang="en-GB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28.3 cm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 the area </a:t>
                      </a:r>
                      <a:r>
                        <a:rPr lang="en-GB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63.6</a:t>
                      </a:r>
                      <a:r>
                        <a:rPr lang="en-GB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cm</a:t>
                      </a:r>
                      <a:r>
                        <a:rPr lang="en-GB" b="0" baseline="300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 algn="ctr">
                        <a:buNone/>
                      </a:pP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a)P</a:t>
                      </a: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erimeter </a:t>
                      </a:r>
                      <a:r>
                        <a:rPr lang="en-GB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38.8cm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b)Find the area </a:t>
                      </a:r>
                      <a:r>
                        <a:rPr lang="en-GB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56.5</a:t>
                      </a:r>
                      <a:r>
                        <a:rPr lang="en-GB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cm</a:t>
                      </a:r>
                      <a:r>
                        <a:rPr lang="en-GB" b="0" baseline="300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l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561586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5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 the area.</a:t>
                      </a:r>
                      <a:r>
                        <a:rPr lang="en-GB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53.1cm</a:t>
                      </a:r>
                      <a:r>
                        <a:rPr lang="en-GB" b="0" baseline="300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  <a:endParaRPr lang="en-GB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Shaded area. </a:t>
                      </a:r>
                      <a:r>
                        <a:rPr lang="en-GB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15.7cm</a:t>
                      </a:r>
                      <a:r>
                        <a:rPr lang="en-GB" b="0" baseline="300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Orange area. </a:t>
                      </a:r>
                      <a:r>
                        <a:rPr lang="en-GB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21.5cm</a:t>
                      </a:r>
                      <a:r>
                        <a:rPr lang="en-GB" b="0" baseline="300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154384"/>
                  </a:ext>
                </a:extLst>
              </a:tr>
            </a:tbl>
          </a:graphicData>
        </a:graphic>
      </p:graphicFrame>
      <p:sp>
        <p:nvSpPr>
          <p:cNvPr id="9" name="SMARTInkShape-2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" name="Group 15"/>
          <p:cNvGrpSpPr/>
          <p:nvPr/>
        </p:nvGrpSpPr>
        <p:grpSpPr>
          <a:xfrm>
            <a:off x="7127401" y="3429000"/>
            <a:ext cx="1390650" cy="1332000"/>
            <a:chOff x="1190625" y="1102302"/>
            <a:chExt cx="1390650" cy="1332000"/>
          </a:xfrm>
        </p:grpSpPr>
        <p:sp>
          <p:nvSpPr>
            <p:cNvPr id="3" name="Pie 2"/>
            <p:cNvSpPr/>
            <p:nvPr/>
          </p:nvSpPr>
          <p:spPr>
            <a:xfrm>
              <a:off x="1210541" y="1102302"/>
              <a:ext cx="1332000" cy="1332000"/>
            </a:xfrm>
            <a:prstGeom prst="pie">
              <a:avLst>
                <a:gd name="adj1" fmla="val 10800000"/>
                <a:gd name="adj2" fmla="val 21582010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1190625" y="1857375"/>
              <a:ext cx="139065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1190625" y="1818298"/>
              <a:ext cx="13519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12 cm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23306" y="376563"/>
            <a:ext cx="2160000" cy="1941654"/>
            <a:chOff x="723306" y="376563"/>
            <a:chExt cx="2160000" cy="1941654"/>
          </a:xfrm>
        </p:grpSpPr>
        <p:grpSp>
          <p:nvGrpSpPr>
            <p:cNvPr id="8" name="Group 7"/>
            <p:cNvGrpSpPr/>
            <p:nvPr/>
          </p:nvGrpSpPr>
          <p:grpSpPr>
            <a:xfrm>
              <a:off x="723306" y="717639"/>
              <a:ext cx="2160000" cy="1253318"/>
              <a:chOff x="818839" y="684664"/>
              <a:chExt cx="2160000" cy="1253318"/>
            </a:xfrm>
          </p:grpSpPr>
          <p:sp>
            <p:nvSpPr>
              <p:cNvPr id="2" name="Trapezoid 1"/>
              <p:cNvSpPr/>
              <p:nvPr/>
            </p:nvSpPr>
            <p:spPr>
              <a:xfrm>
                <a:off x="818839" y="771919"/>
                <a:ext cx="2160000" cy="1080000"/>
              </a:xfrm>
              <a:prstGeom prst="trapezoid">
                <a:avLst>
                  <a:gd name="adj" fmla="val 48077"/>
                </a:avLst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6" name="Straight Arrow Connector 5"/>
              <p:cNvCxnSpPr/>
              <p:nvPr/>
            </p:nvCxnSpPr>
            <p:spPr>
              <a:xfrm>
                <a:off x="818839" y="1937982"/>
                <a:ext cx="2160000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/>
              <p:cNvCxnSpPr/>
              <p:nvPr/>
            </p:nvCxnSpPr>
            <p:spPr>
              <a:xfrm>
                <a:off x="1326081" y="684664"/>
                <a:ext cx="1152000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/>
              <p:cNvCxnSpPr/>
              <p:nvPr/>
            </p:nvCxnSpPr>
            <p:spPr>
              <a:xfrm>
                <a:off x="2129051" y="768704"/>
                <a:ext cx="0" cy="108000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/>
            <p:cNvSpPr txBox="1"/>
            <p:nvPr/>
          </p:nvSpPr>
          <p:spPr>
            <a:xfrm>
              <a:off x="723306" y="1934368"/>
              <a:ext cx="2160000" cy="383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12 cm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230548" y="376563"/>
              <a:ext cx="1152000" cy="383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8 cm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306077" y="1151849"/>
              <a:ext cx="836626" cy="383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6 cm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70548" y="3022388"/>
            <a:ext cx="2160000" cy="1440000"/>
            <a:chOff x="870548" y="3022388"/>
            <a:chExt cx="2160000" cy="1440000"/>
          </a:xfrm>
        </p:grpSpPr>
        <p:sp>
          <p:nvSpPr>
            <p:cNvPr id="12" name="Oval 11"/>
            <p:cNvSpPr/>
            <p:nvPr/>
          </p:nvSpPr>
          <p:spPr>
            <a:xfrm>
              <a:off x="1230548" y="3022388"/>
              <a:ext cx="1440000" cy="1440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870548" y="3711151"/>
              <a:ext cx="2160000" cy="383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12 cm</a:t>
              </a:r>
            </a:p>
          </p:txBody>
        </p:sp>
        <p:cxnSp>
          <p:nvCxnSpPr>
            <p:cNvPr id="66" name="Straight Arrow Connector 65"/>
            <p:cNvCxnSpPr/>
            <p:nvPr/>
          </p:nvCxnSpPr>
          <p:spPr>
            <a:xfrm>
              <a:off x="1230548" y="3742388"/>
              <a:ext cx="1440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/>
          <p:cNvGrpSpPr/>
          <p:nvPr/>
        </p:nvGrpSpPr>
        <p:grpSpPr>
          <a:xfrm>
            <a:off x="3672000" y="2971651"/>
            <a:ext cx="1799999" cy="1440000"/>
            <a:chOff x="870549" y="3022388"/>
            <a:chExt cx="1799999" cy="1440000"/>
          </a:xfrm>
        </p:grpSpPr>
        <p:sp>
          <p:nvSpPr>
            <p:cNvPr id="68" name="Oval 67"/>
            <p:cNvSpPr/>
            <p:nvPr/>
          </p:nvSpPr>
          <p:spPr>
            <a:xfrm>
              <a:off x="1230548" y="3022388"/>
              <a:ext cx="1440000" cy="1440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870549" y="3429000"/>
              <a:ext cx="1486314" cy="383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4.5 cm</a:t>
              </a:r>
            </a:p>
          </p:txBody>
        </p:sp>
        <p:cxnSp>
          <p:nvCxnSpPr>
            <p:cNvPr id="70" name="Straight Arrow Connector 69"/>
            <p:cNvCxnSpPr/>
            <p:nvPr/>
          </p:nvCxnSpPr>
          <p:spPr>
            <a:xfrm>
              <a:off x="1230548" y="3742388"/>
              <a:ext cx="720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0"/>
          <p:cNvGrpSpPr/>
          <p:nvPr/>
        </p:nvGrpSpPr>
        <p:grpSpPr>
          <a:xfrm>
            <a:off x="3171630" y="376563"/>
            <a:ext cx="3204768" cy="1764000"/>
            <a:chOff x="431053" y="393301"/>
            <a:chExt cx="3204768" cy="1764000"/>
          </a:xfrm>
        </p:grpSpPr>
        <p:grpSp>
          <p:nvGrpSpPr>
            <p:cNvPr id="72" name="Group 71"/>
            <p:cNvGrpSpPr/>
            <p:nvPr/>
          </p:nvGrpSpPr>
          <p:grpSpPr>
            <a:xfrm>
              <a:off x="1117681" y="393301"/>
              <a:ext cx="1805157" cy="1764000"/>
              <a:chOff x="1213214" y="360326"/>
              <a:chExt cx="1805157" cy="1764000"/>
            </a:xfrm>
          </p:grpSpPr>
          <p:sp>
            <p:nvSpPr>
              <p:cNvPr id="76" name="Trapezoid 75"/>
              <p:cNvSpPr/>
              <p:nvPr/>
            </p:nvSpPr>
            <p:spPr>
              <a:xfrm rot="16200000" flipH="1">
                <a:off x="1267412" y="438590"/>
                <a:ext cx="1707255" cy="1651885"/>
              </a:xfrm>
              <a:prstGeom prst="trapezoid">
                <a:avLst>
                  <a:gd name="adj" fmla="val 31290"/>
                </a:avLst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7" name="Straight Arrow Connector 76"/>
              <p:cNvCxnSpPr/>
              <p:nvPr/>
            </p:nvCxnSpPr>
            <p:spPr>
              <a:xfrm>
                <a:off x="1319246" y="1311068"/>
                <a:ext cx="1620000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/>
              <p:cNvCxnSpPr/>
              <p:nvPr/>
            </p:nvCxnSpPr>
            <p:spPr>
              <a:xfrm flipH="1">
                <a:off x="1213214" y="937473"/>
                <a:ext cx="0" cy="63658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/>
              <p:cNvCxnSpPr/>
              <p:nvPr/>
            </p:nvCxnSpPr>
            <p:spPr>
              <a:xfrm>
                <a:off x="3018371" y="360326"/>
                <a:ext cx="0" cy="176400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3" name="TextBox 72"/>
            <p:cNvSpPr txBox="1"/>
            <p:nvPr/>
          </p:nvSpPr>
          <p:spPr>
            <a:xfrm>
              <a:off x="1199563" y="1344043"/>
              <a:ext cx="1651886" cy="383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6 cm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31053" y="1105582"/>
              <a:ext cx="875473" cy="383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3 cm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2799195" y="1153052"/>
              <a:ext cx="836626" cy="383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7 cm</a:t>
              </a:r>
            </a:p>
          </p:txBody>
        </p:sp>
      </p:grpSp>
      <p:grpSp>
        <p:nvGrpSpPr>
          <p:cNvPr id="80" name="Group 10"/>
          <p:cNvGrpSpPr>
            <a:grpSpLocks/>
          </p:cNvGrpSpPr>
          <p:nvPr/>
        </p:nvGrpSpPr>
        <p:grpSpPr bwMode="auto">
          <a:xfrm>
            <a:off x="1094160" y="4935367"/>
            <a:ext cx="1476375" cy="1812509"/>
            <a:chOff x="485" y="1251"/>
            <a:chExt cx="930" cy="1855"/>
          </a:xfrm>
        </p:grpSpPr>
        <p:sp>
          <p:nvSpPr>
            <p:cNvPr id="81" name="AutoShape 4"/>
            <p:cNvSpPr>
              <a:spLocks noChangeArrowheads="1"/>
            </p:cNvSpPr>
            <p:nvPr/>
          </p:nvSpPr>
          <p:spPr bwMode="auto">
            <a:xfrm>
              <a:off x="499" y="1251"/>
              <a:ext cx="907" cy="1474"/>
            </a:xfrm>
            <a:custGeom>
              <a:avLst/>
              <a:gdLst>
                <a:gd name="G0" fmla="+- 167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167"/>
                <a:gd name="G18" fmla="*/ 167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167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167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5316 w 21600"/>
                <a:gd name="T15" fmla="*/ 10800 h 21600"/>
                <a:gd name="T16" fmla="*/ 10800 w 21600"/>
                <a:gd name="T17" fmla="*/ 10633 h 21600"/>
                <a:gd name="T18" fmla="*/ 16284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0633" y="10800"/>
                  </a:moveTo>
                  <a:cubicBezTo>
                    <a:pt x="10633" y="10707"/>
                    <a:pt x="10707" y="10633"/>
                    <a:pt x="10800" y="10633"/>
                  </a:cubicBezTo>
                  <a:cubicBezTo>
                    <a:pt x="10892" y="10632"/>
                    <a:pt x="10966" y="10707"/>
                    <a:pt x="10967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2" name="AutoShape 5"/>
            <p:cNvSpPr>
              <a:spLocks noChangeArrowheads="1"/>
            </p:cNvSpPr>
            <p:nvPr/>
          </p:nvSpPr>
          <p:spPr bwMode="auto">
            <a:xfrm flipV="1">
              <a:off x="499" y="2001"/>
              <a:ext cx="907" cy="1105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3" name="Line 6"/>
            <p:cNvSpPr>
              <a:spLocks noChangeShapeType="1"/>
            </p:cNvSpPr>
            <p:nvPr/>
          </p:nvSpPr>
          <p:spPr bwMode="auto">
            <a:xfrm>
              <a:off x="952" y="2001"/>
              <a:ext cx="0" cy="110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84" name="Line 7"/>
            <p:cNvSpPr>
              <a:spLocks noChangeShapeType="1"/>
            </p:cNvSpPr>
            <p:nvPr/>
          </p:nvSpPr>
          <p:spPr bwMode="auto">
            <a:xfrm>
              <a:off x="485" y="2017"/>
              <a:ext cx="93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85" name="Text Box 8"/>
            <p:cNvSpPr txBox="1">
              <a:spLocks noChangeArrowheads="1"/>
            </p:cNvSpPr>
            <p:nvPr/>
          </p:nvSpPr>
          <p:spPr bwMode="auto">
            <a:xfrm>
              <a:off x="499" y="1638"/>
              <a:ext cx="907" cy="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dirty="0">
                  <a:latin typeface="Comic Sans MS" pitchFamily="66" charset="0"/>
                </a:rPr>
                <a:t>8 cm</a:t>
              </a:r>
            </a:p>
          </p:txBody>
        </p:sp>
        <p:sp>
          <p:nvSpPr>
            <p:cNvPr id="86" name="Text Box 9"/>
            <p:cNvSpPr txBox="1">
              <a:spLocks noChangeArrowheads="1"/>
            </p:cNvSpPr>
            <p:nvPr/>
          </p:nvSpPr>
          <p:spPr bwMode="auto">
            <a:xfrm>
              <a:off x="605" y="2239"/>
              <a:ext cx="658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600" dirty="0">
                  <a:latin typeface="Comic Sans MS" pitchFamily="66" charset="0"/>
                </a:rPr>
                <a:t>7 cm</a:t>
              </a:r>
            </a:p>
          </p:txBody>
        </p:sp>
      </p:grpSp>
      <p:grpSp>
        <p:nvGrpSpPr>
          <p:cNvPr id="87" name="Group 3"/>
          <p:cNvGrpSpPr>
            <a:grpSpLocks/>
          </p:cNvGrpSpPr>
          <p:nvPr/>
        </p:nvGrpSpPr>
        <p:grpSpPr bwMode="auto">
          <a:xfrm>
            <a:off x="3914888" y="4903845"/>
            <a:ext cx="1778000" cy="2012953"/>
            <a:chOff x="317" y="1706"/>
            <a:chExt cx="1120" cy="1268"/>
          </a:xfrm>
        </p:grpSpPr>
        <p:sp>
          <p:nvSpPr>
            <p:cNvPr id="89" name="Text Box 5"/>
            <p:cNvSpPr txBox="1">
              <a:spLocks noChangeArrowheads="1"/>
            </p:cNvSpPr>
            <p:nvPr/>
          </p:nvSpPr>
          <p:spPr bwMode="auto">
            <a:xfrm>
              <a:off x="325" y="2741"/>
              <a:ext cx="111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dirty="0">
                  <a:latin typeface="Comic Sans MS" pitchFamily="66" charset="0"/>
                </a:rPr>
                <a:t>6 cm</a:t>
              </a:r>
            </a:p>
          </p:txBody>
        </p:sp>
        <p:sp>
          <p:nvSpPr>
            <p:cNvPr id="90" name="AutoShape 6"/>
            <p:cNvSpPr>
              <a:spLocks noChangeArrowheads="1"/>
            </p:cNvSpPr>
            <p:nvPr/>
          </p:nvSpPr>
          <p:spPr bwMode="auto">
            <a:xfrm>
              <a:off x="317" y="1706"/>
              <a:ext cx="1020" cy="1020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1" name="Line 7"/>
            <p:cNvSpPr>
              <a:spLocks noChangeShapeType="1"/>
            </p:cNvSpPr>
            <p:nvPr/>
          </p:nvSpPr>
          <p:spPr bwMode="auto">
            <a:xfrm>
              <a:off x="586" y="2257"/>
              <a:ext cx="49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92" name="Line 8"/>
            <p:cNvSpPr>
              <a:spLocks noChangeShapeType="1"/>
            </p:cNvSpPr>
            <p:nvPr/>
          </p:nvSpPr>
          <p:spPr bwMode="auto">
            <a:xfrm flipV="1">
              <a:off x="339" y="2770"/>
              <a:ext cx="10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88" name="Text Box 4"/>
            <p:cNvSpPr txBox="1">
              <a:spLocks noChangeArrowheads="1"/>
            </p:cNvSpPr>
            <p:nvPr/>
          </p:nvSpPr>
          <p:spPr bwMode="auto">
            <a:xfrm>
              <a:off x="317" y="2069"/>
              <a:ext cx="102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dirty="0">
                  <a:latin typeface="Comic Sans MS" pitchFamily="66" charset="0"/>
                </a:rPr>
                <a:t>4 cm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414203" y="5065096"/>
            <a:ext cx="2469263" cy="1488807"/>
            <a:chOff x="6674736" y="5094000"/>
            <a:chExt cx="2469263" cy="1488807"/>
          </a:xfrm>
        </p:grpSpPr>
        <p:pic>
          <p:nvPicPr>
            <p:cNvPr id="93" name="Picture 2" descr="http://lh6.googleusercontent.com/-utYtNq_8dj8/TWy9BZa4bgI/AAAAAAAABMk/a-Xx4LMnjEI/s280/Picture1.png">
              <a:hlinkClick r:id="rId2"/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549" b="50566"/>
            <a:stretch/>
          </p:blipFill>
          <p:spPr bwMode="auto">
            <a:xfrm>
              <a:off x="6674736" y="5109986"/>
              <a:ext cx="1487415" cy="1472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4" name="Straight Arrow Connector 93"/>
            <p:cNvCxnSpPr/>
            <p:nvPr/>
          </p:nvCxnSpPr>
          <p:spPr>
            <a:xfrm>
              <a:off x="8269273" y="5094000"/>
              <a:ext cx="0" cy="140400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/>
          </p:nvSpPr>
          <p:spPr>
            <a:xfrm>
              <a:off x="8269272" y="5604075"/>
              <a:ext cx="8747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10 cm</a:t>
              </a:r>
            </a:p>
          </p:txBody>
        </p:sp>
      </p:grpSp>
      <p:pic>
        <p:nvPicPr>
          <p:cNvPr id="9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7" t="31646" r="42381" b="50688"/>
          <a:stretch/>
        </p:blipFill>
        <p:spPr bwMode="auto">
          <a:xfrm>
            <a:off x="6232138" y="555709"/>
            <a:ext cx="2911861" cy="1516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689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1353457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34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31841475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41231608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6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Share £12.50</a:t>
                      </a:r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in the ratio 3 : 2.</a:t>
                      </a:r>
                    </a:p>
                    <a:p>
                      <a:pPr algn="ctr"/>
                      <a:endParaRPr lang="en-GB" sz="18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18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Share £216</a:t>
                      </a:r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in the ratio 3 : 2 : 4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18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Simplify the following ratios.</a:t>
                      </a:r>
                    </a:p>
                    <a:p>
                      <a:pPr algn="ctr"/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£2.20</a:t>
                      </a:r>
                      <a:r>
                        <a:rPr lang="en-GB" sz="1800" b="0" kern="1200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: 30p</a:t>
                      </a:r>
                    </a:p>
                    <a:p>
                      <a:pPr algn="ctr"/>
                      <a:endParaRPr lang="en-GB" sz="1800" b="0" kern="1200" baseline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800" b="0" kern="1200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4 kg : 500 g</a:t>
                      </a:r>
                    </a:p>
                    <a:p>
                      <a:pPr algn="ctr"/>
                      <a:endParaRPr lang="en-GB" sz="1800" b="0" kern="1200" baseline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800" b="0" kern="1200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1.2 m : 60 cm</a:t>
                      </a:r>
                      <a:endParaRPr lang="en-GB" sz="1800" b="0" kern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Rewrite the following as unitary ratios.</a:t>
                      </a:r>
                    </a:p>
                    <a:p>
                      <a:pPr algn="ctr"/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en-GB" sz="1800" b="0" kern="1200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: 3</a:t>
                      </a:r>
                    </a:p>
                    <a:p>
                      <a:pPr algn="ctr"/>
                      <a:endParaRPr lang="en-GB" sz="1800" b="0" kern="1200" baseline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800" b="0" kern="1200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4 : 5</a:t>
                      </a:r>
                    </a:p>
                    <a:p>
                      <a:pPr algn="ctr"/>
                      <a:endParaRPr lang="en-GB" sz="1800" b="0" kern="1200" baseline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800" b="0" kern="1200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5 : 8</a:t>
                      </a:r>
                      <a:endParaRPr lang="en-GB" sz="1800" b="0" kern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endParaRPr lang="en-GB" sz="1800" b="0" kern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6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Map scale 1 : 50 000</a:t>
                      </a:r>
                    </a:p>
                    <a:p>
                      <a:pPr algn="ctr"/>
                      <a:endParaRPr lang="en-GB" sz="18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l"/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How far does 1 cm on the map represent in km?</a:t>
                      </a:r>
                    </a:p>
                    <a:p>
                      <a:pPr algn="l"/>
                      <a:endParaRPr lang="en-GB" sz="18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l"/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How far would 2 km be in the map?</a:t>
                      </a:r>
                    </a:p>
                    <a:p>
                      <a:pPr algn="ctr"/>
                      <a:endParaRPr lang="en-GB" sz="16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Soap</a:t>
                      </a:r>
                      <a:r>
                        <a:rPr lang="en-GB" sz="1800" kern="1200" baseline="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powder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is sold</a:t>
                      </a:r>
                    </a:p>
                    <a:p>
                      <a:pPr algn="l"/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in two sizes:</a:t>
                      </a:r>
                    </a:p>
                    <a:p>
                      <a:pPr algn="l"/>
                      <a:r>
                        <a:rPr lang="en-GB" sz="17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300g boxes costing £2.40</a:t>
                      </a:r>
                    </a:p>
                    <a:p>
                      <a:pPr algn="l"/>
                      <a:r>
                        <a:rPr lang="en-GB" sz="17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1000g boxes costing £10.50</a:t>
                      </a:r>
                    </a:p>
                    <a:p>
                      <a:pPr algn="l"/>
                      <a:endParaRPr lang="en-GB" sz="1800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Which box gives the better value for money?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Fabric conditioner</a:t>
                      </a:r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is in two sizes: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750 ml = £1.80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 litres = £7.15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Which gives the best value?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561586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6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£1 = 1.07 Euros.</a:t>
                      </a:r>
                    </a:p>
                    <a:p>
                      <a:b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</a:b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Change £475 to Euros.</a:t>
                      </a:r>
                    </a:p>
                    <a:p>
                      <a:endParaRPr lang="en-GB" sz="1800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Change 250 Euros to £.</a:t>
                      </a:r>
                      <a:b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</a:br>
                      <a:endParaRPr lang="en-GB" sz="1800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A British family are on holiday in America.</a:t>
                      </a:r>
                      <a:r>
                        <a:rPr kumimoji="0" lang="en-GB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</a:rPr>
                        <a:t>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</a:rPr>
                        <a:t>T</a:t>
                      </a: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hey order 3 hot dogs and 1 chicken salad.</a:t>
                      </a:r>
                      <a:endParaRPr kumimoji="0" lang="en-GB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The exchange rate is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£1 = $1.44</a:t>
                      </a:r>
                      <a:b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</a:b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Work out their </a:t>
                      </a:r>
                      <a:r>
                        <a:rPr kumimoji="0" lang="en-GB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total</a:t>
                      </a: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 bill in pounds (£).</a:t>
                      </a:r>
                      <a:endParaRPr kumimoji="0" lang="en-GB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273050" algn="l"/>
                        </a:tabLst>
                      </a:pPr>
                      <a:endParaRPr lang="en-GB" sz="1800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154384"/>
                  </a:ext>
                </a:extLst>
              </a:tr>
            </a:tbl>
          </a:graphicData>
        </a:graphic>
      </p:graphicFrame>
      <p:sp>
        <p:nvSpPr>
          <p:cNvPr id="2" name="SMARTInkShape-4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5159990"/>
              </p:ext>
            </p:extLst>
          </p:nvPr>
        </p:nvGraphicFramePr>
        <p:xfrm>
          <a:off x="6284359" y="4954798"/>
          <a:ext cx="2715905" cy="13638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87606">
                  <a:extLst>
                    <a:ext uri="{9D8B030D-6E8A-4147-A177-3AD203B41FA5}">
                      <a16:colId xmlns:a16="http://schemas.microsoft.com/office/drawing/2014/main" val="4118155328"/>
                    </a:ext>
                  </a:extLst>
                </a:gridCol>
                <a:gridCol w="1228299">
                  <a:extLst>
                    <a:ext uri="{9D8B030D-6E8A-4147-A177-3AD203B41FA5}">
                      <a16:colId xmlns:a16="http://schemas.microsoft.com/office/drawing/2014/main" val="1163688313"/>
                    </a:ext>
                  </a:extLst>
                </a:gridCol>
              </a:tblGrid>
              <a:tr h="17312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lang="en-GB" sz="1600" dirty="0">
                          <a:effectLst/>
                          <a:latin typeface="Comic Sans MS" panose="030F0702030302020204" pitchFamily="66" charset="0"/>
                        </a:rPr>
                        <a:t>Menu</a:t>
                      </a:r>
                      <a:endParaRPr lang="en-GB" sz="16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5681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lang="en-GB" sz="1600" dirty="0">
                          <a:effectLst/>
                          <a:latin typeface="Comic Sans MS" panose="030F0702030302020204" pitchFamily="66" charset="0"/>
                        </a:rPr>
                        <a:t>Hot dog</a:t>
                      </a:r>
                      <a:br>
                        <a:rPr lang="en-GB" sz="1600" dirty="0">
                          <a:effectLst/>
                          <a:latin typeface="Comic Sans MS" panose="030F0702030302020204" pitchFamily="66" charset="0"/>
                        </a:rPr>
                      </a:br>
                      <a:r>
                        <a:rPr lang="en-GB" sz="1600" dirty="0">
                          <a:effectLst/>
                          <a:latin typeface="Comic Sans MS" panose="030F0702030302020204" pitchFamily="66" charset="0"/>
                        </a:rPr>
                        <a:t>Chicken salad</a:t>
                      </a:r>
                      <a:br>
                        <a:rPr lang="en-GB" sz="1600" dirty="0">
                          <a:effectLst/>
                          <a:latin typeface="Comic Sans MS" panose="030F0702030302020204" pitchFamily="66" charset="0"/>
                        </a:rPr>
                      </a:br>
                      <a:r>
                        <a:rPr lang="en-GB" sz="1600" dirty="0">
                          <a:effectLst/>
                          <a:latin typeface="Comic Sans MS" panose="030F0702030302020204" pitchFamily="66" charset="0"/>
                        </a:rPr>
                        <a:t>Hamburger</a:t>
                      </a:r>
                      <a:br>
                        <a:rPr lang="en-GB" sz="1600" dirty="0">
                          <a:effectLst/>
                          <a:latin typeface="Comic Sans MS" panose="030F0702030302020204" pitchFamily="66" charset="0"/>
                        </a:rPr>
                      </a:br>
                      <a:r>
                        <a:rPr lang="en-GB" sz="1600" dirty="0">
                          <a:effectLst/>
                          <a:latin typeface="Comic Sans MS" panose="030F0702030302020204" pitchFamily="66" charset="0"/>
                        </a:rPr>
                        <a:t>Pizza</a:t>
                      </a:r>
                      <a:endParaRPr lang="en-GB" sz="16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lang="en-GB" sz="1600" dirty="0">
                          <a:effectLst/>
                          <a:latin typeface="Comic Sans MS" panose="030F0702030302020204" pitchFamily="66" charset="0"/>
                        </a:rPr>
                        <a:t>$5.10</a:t>
                      </a:r>
                      <a:br>
                        <a:rPr lang="en-GB" sz="1600" dirty="0">
                          <a:effectLst/>
                          <a:latin typeface="Comic Sans MS" panose="030F0702030302020204" pitchFamily="66" charset="0"/>
                        </a:rPr>
                      </a:br>
                      <a:r>
                        <a:rPr lang="en-GB" sz="1600" dirty="0">
                          <a:effectLst/>
                          <a:latin typeface="Comic Sans MS" panose="030F0702030302020204" pitchFamily="66" charset="0"/>
                        </a:rPr>
                        <a:t>$4.50</a:t>
                      </a:r>
                      <a:br>
                        <a:rPr lang="en-GB" sz="1600" dirty="0">
                          <a:effectLst/>
                          <a:latin typeface="Comic Sans MS" panose="030F0702030302020204" pitchFamily="66" charset="0"/>
                        </a:rPr>
                      </a:br>
                      <a:r>
                        <a:rPr lang="en-GB" sz="1600" dirty="0">
                          <a:effectLst/>
                          <a:latin typeface="Comic Sans MS" panose="030F0702030302020204" pitchFamily="66" charset="0"/>
                        </a:rPr>
                        <a:t>$3.80</a:t>
                      </a:r>
                      <a:br>
                        <a:rPr lang="en-GB" sz="1600" dirty="0">
                          <a:effectLst/>
                          <a:latin typeface="Comic Sans MS" panose="030F0702030302020204" pitchFamily="66" charset="0"/>
                        </a:rPr>
                      </a:br>
                      <a:r>
                        <a:rPr lang="en-GB" sz="1600" dirty="0">
                          <a:effectLst/>
                          <a:latin typeface="Comic Sans MS" panose="030F0702030302020204" pitchFamily="66" charset="0"/>
                        </a:rPr>
                        <a:t>$4.00</a:t>
                      </a:r>
                      <a:endParaRPr lang="en-GB" sz="16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2873496"/>
                  </a:ext>
                </a:extLst>
              </a:tr>
            </a:tbl>
          </a:graphicData>
        </a:graphic>
      </p:graphicFrame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6060964" y="5267414"/>
            <a:ext cx="279556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</a:pP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	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194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0"/>
          <a:ext cx="9144000" cy="694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34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31841475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41231608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6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Share £12.50</a:t>
                      </a:r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in the ratio 3 : 2.</a:t>
                      </a:r>
                    </a:p>
                    <a:p>
                      <a:pPr algn="ctr"/>
                      <a:r>
                        <a:rPr lang="en-GB" sz="1800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7.50 : 5</a:t>
                      </a:r>
                    </a:p>
                    <a:p>
                      <a:pPr algn="ctr"/>
                      <a:endParaRPr lang="en-GB" sz="18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Share £216</a:t>
                      </a:r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in the ratio 3 : 2 : 4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72 : 48 : 96</a:t>
                      </a:r>
                      <a:endParaRPr lang="en-GB" sz="1800" b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18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Simplify the following ratios.</a:t>
                      </a:r>
                    </a:p>
                    <a:p>
                      <a:pPr algn="ctr"/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£2.20</a:t>
                      </a:r>
                      <a:r>
                        <a:rPr lang="en-GB" sz="1800" b="0" kern="1200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: 30p</a:t>
                      </a:r>
                    </a:p>
                    <a:p>
                      <a:pPr algn="ctr"/>
                      <a:r>
                        <a:rPr lang="en-GB" sz="1800" b="0" kern="1200" baseline="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22 : 3</a:t>
                      </a:r>
                    </a:p>
                    <a:p>
                      <a:pPr algn="ctr"/>
                      <a:r>
                        <a:rPr lang="en-GB" sz="1800" b="0" kern="1200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4 kg : 500 g</a:t>
                      </a:r>
                    </a:p>
                    <a:p>
                      <a:pPr algn="ctr"/>
                      <a:r>
                        <a:rPr lang="en-GB" sz="1800" b="0" kern="1200" baseline="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8 : 1</a:t>
                      </a:r>
                    </a:p>
                    <a:p>
                      <a:pPr algn="ctr"/>
                      <a:r>
                        <a:rPr lang="en-GB" sz="1800" b="0" kern="1200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1.2 m : 60 cm</a:t>
                      </a:r>
                    </a:p>
                    <a:p>
                      <a:pPr algn="ctr"/>
                      <a:r>
                        <a:rPr lang="en-GB" sz="1800" b="0" kern="1200" baseline="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2 : 1</a:t>
                      </a:r>
                      <a:endParaRPr lang="en-GB" sz="1800" b="0" kern="120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Rewrite the following as unitary ratios.</a:t>
                      </a:r>
                    </a:p>
                    <a:p>
                      <a:pPr algn="ctr"/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en-GB" sz="1800" b="0" kern="1200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: 3</a:t>
                      </a:r>
                    </a:p>
                    <a:p>
                      <a:pPr algn="ctr"/>
                      <a:r>
                        <a:rPr lang="en-GB" sz="1800" b="0" kern="1200" baseline="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1 : 1.5</a:t>
                      </a:r>
                    </a:p>
                    <a:p>
                      <a:pPr algn="ctr"/>
                      <a:r>
                        <a:rPr lang="en-GB" sz="1800" b="0" kern="1200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4 : 5</a:t>
                      </a:r>
                    </a:p>
                    <a:p>
                      <a:pPr algn="ctr"/>
                      <a:r>
                        <a:rPr lang="en-GB" sz="1800" b="0" kern="1200" baseline="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1 : 1.25</a:t>
                      </a:r>
                    </a:p>
                    <a:p>
                      <a:pPr algn="ctr"/>
                      <a:r>
                        <a:rPr lang="en-GB" sz="1800" b="0" kern="1200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5 : 8</a:t>
                      </a:r>
                    </a:p>
                    <a:p>
                      <a:pPr algn="ctr"/>
                      <a:r>
                        <a:rPr lang="en-GB" sz="1800" b="0" kern="1200" baseline="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1 : 1.6</a:t>
                      </a:r>
                      <a:endParaRPr lang="en-GB" sz="1800" b="0" kern="120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6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Map scale 1 : 50 000</a:t>
                      </a:r>
                    </a:p>
                    <a:p>
                      <a:pPr algn="ctr"/>
                      <a:endParaRPr lang="en-GB" sz="18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l"/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How far does 1 cm on the map represent? </a:t>
                      </a:r>
                      <a:r>
                        <a:rPr lang="en-GB" sz="1800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0.5 km</a:t>
                      </a:r>
                    </a:p>
                    <a:p>
                      <a:pPr algn="l"/>
                      <a:endParaRPr lang="en-GB" sz="18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l"/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How far would 2 km be in the map?  </a:t>
                      </a:r>
                      <a:r>
                        <a:rPr lang="en-GB" sz="1800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4 cm</a:t>
                      </a:r>
                    </a:p>
                    <a:p>
                      <a:pPr algn="ctr"/>
                      <a:endParaRPr lang="en-GB" sz="16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Soap</a:t>
                      </a:r>
                      <a:r>
                        <a:rPr lang="en-GB" sz="1600" kern="1200" baseline="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powder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is sold</a:t>
                      </a:r>
                    </a:p>
                    <a:p>
                      <a:pPr algn="l"/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in two sizes:</a:t>
                      </a:r>
                    </a:p>
                    <a:p>
                      <a:pPr algn="l"/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300g boxes costing £2.40</a:t>
                      </a:r>
                    </a:p>
                    <a:p>
                      <a:pPr algn="l"/>
                      <a:r>
                        <a:rPr lang="en-GB" sz="1600" kern="12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100 g  £ 80 p</a:t>
                      </a:r>
                    </a:p>
                    <a:p>
                      <a:pPr algn="l"/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1000g boxes costing £10.50</a:t>
                      </a:r>
                    </a:p>
                    <a:p>
                      <a:pPr algn="l"/>
                      <a:r>
                        <a:rPr lang="en-GB" sz="1600" kern="12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100g £ 1.05</a:t>
                      </a:r>
                    </a:p>
                    <a:p>
                      <a:pPr algn="l"/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Which box gives the better value for money?</a:t>
                      </a:r>
                    </a:p>
                    <a:p>
                      <a:pPr algn="l"/>
                      <a:r>
                        <a:rPr lang="en-GB" sz="1800" kern="12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300g box BEST BUY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Fabric conditioner</a:t>
                      </a:r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is in two sizes: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750 ml = £1.80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1500 ml £3.60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 litres = £7.15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1.5 l = £3.575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Which gives the best value? </a:t>
                      </a:r>
                      <a:r>
                        <a:rPr lang="en-GB" sz="1800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3 L BEST BUY</a:t>
                      </a:r>
                      <a:endParaRPr lang="en-GB" sz="1800" b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561586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6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£1 = 1.07 Euros.</a:t>
                      </a:r>
                    </a:p>
                    <a:p>
                      <a:b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</a:b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Change £475 to Euros.</a:t>
                      </a:r>
                    </a:p>
                    <a:p>
                      <a:r>
                        <a:rPr lang="en-GB" sz="1800" kern="12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508.25</a:t>
                      </a:r>
                    </a:p>
                    <a:p>
                      <a:endParaRPr lang="en-GB" sz="1800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Change 250 Euros to £.</a:t>
                      </a:r>
                    </a:p>
                    <a:p>
                      <a:r>
                        <a:rPr lang="en-GB" sz="1800" kern="12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£ 233.64</a:t>
                      </a:r>
                      <a:b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</a:br>
                      <a:endParaRPr lang="en-GB" sz="1800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A British family are on holiday in America.</a:t>
                      </a:r>
                      <a:r>
                        <a:rPr kumimoji="0" lang="en-GB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</a:rPr>
                        <a:t>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</a:rPr>
                        <a:t>T</a:t>
                      </a: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hey order 3 hot dogs and 1 chicken salad.</a:t>
                      </a:r>
                      <a:endParaRPr kumimoji="0" lang="en-GB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The exchange rate is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£1 = $1.44   </a:t>
                      </a: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£13.75</a:t>
                      </a:r>
                      <a:b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</a:b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Work out their </a:t>
                      </a:r>
                      <a:r>
                        <a:rPr kumimoji="0" lang="en-GB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total</a:t>
                      </a: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 bill in pounds (£).</a:t>
                      </a:r>
                      <a:endParaRPr kumimoji="0" lang="en-GB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273050" algn="l"/>
                        </a:tabLst>
                      </a:pPr>
                      <a:endParaRPr lang="en-GB" sz="1800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154384"/>
                  </a:ext>
                </a:extLst>
              </a:tr>
            </a:tbl>
          </a:graphicData>
        </a:graphic>
      </p:graphicFrame>
      <p:sp>
        <p:nvSpPr>
          <p:cNvPr id="2" name="SMARTInkShape-4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284359" y="4954798"/>
          <a:ext cx="2715905" cy="13638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87606">
                  <a:extLst>
                    <a:ext uri="{9D8B030D-6E8A-4147-A177-3AD203B41FA5}">
                      <a16:colId xmlns:a16="http://schemas.microsoft.com/office/drawing/2014/main" val="4118155328"/>
                    </a:ext>
                  </a:extLst>
                </a:gridCol>
                <a:gridCol w="1228299">
                  <a:extLst>
                    <a:ext uri="{9D8B030D-6E8A-4147-A177-3AD203B41FA5}">
                      <a16:colId xmlns:a16="http://schemas.microsoft.com/office/drawing/2014/main" val="1163688313"/>
                    </a:ext>
                  </a:extLst>
                </a:gridCol>
              </a:tblGrid>
              <a:tr h="17312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lang="en-GB" sz="1600" dirty="0">
                          <a:effectLst/>
                          <a:latin typeface="Comic Sans MS" panose="030F0702030302020204" pitchFamily="66" charset="0"/>
                        </a:rPr>
                        <a:t>Menu</a:t>
                      </a:r>
                      <a:endParaRPr lang="en-GB" sz="16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5681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lang="en-GB" sz="1600" dirty="0">
                          <a:effectLst/>
                          <a:latin typeface="Comic Sans MS" panose="030F0702030302020204" pitchFamily="66" charset="0"/>
                        </a:rPr>
                        <a:t>Hot dog</a:t>
                      </a:r>
                      <a:br>
                        <a:rPr lang="en-GB" sz="1600" dirty="0">
                          <a:effectLst/>
                          <a:latin typeface="Comic Sans MS" panose="030F0702030302020204" pitchFamily="66" charset="0"/>
                        </a:rPr>
                      </a:br>
                      <a:r>
                        <a:rPr lang="en-GB" sz="1600" dirty="0">
                          <a:effectLst/>
                          <a:latin typeface="Comic Sans MS" panose="030F0702030302020204" pitchFamily="66" charset="0"/>
                        </a:rPr>
                        <a:t>Chicken salad</a:t>
                      </a:r>
                      <a:br>
                        <a:rPr lang="en-GB" sz="1600" dirty="0">
                          <a:effectLst/>
                          <a:latin typeface="Comic Sans MS" panose="030F0702030302020204" pitchFamily="66" charset="0"/>
                        </a:rPr>
                      </a:br>
                      <a:r>
                        <a:rPr lang="en-GB" sz="1600" dirty="0">
                          <a:effectLst/>
                          <a:latin typeface="Comic Sans MS" panose="030F0702030302020204" pitchFamily="66" charset="0"/>
                        </a:rPr>
                        <a:t>Hamburger</a:t>
                      </a:r>
                      <a:br>
                        <a:rPr lang="en-GB" sz="1600" dirty="0">
                          <a:effectLst/>
                          <a:latin typeface="Comic Sans MS" panose="030F0702030302020204" pitchFamily="66" charset="0"/>
                        </a:rPr>
                      </a:br>
                      <a:r>
                        <a:rPr lang="en-GB" sz="1600" dirty="0">
                          <a:effectLst/>
                          <a:latin typeface="Comic Sans MS" panose="030F0702030302020204" pitchFamily="66" charset="0"/>
                        </a:rPr>
                        <a:t>Pizza</a:t>
                      </a:r>
                      <a:endParaRPr lang="en-GB" sz="16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lang="en-GB" sz="1600" dirty="0">
                          <a:effectLst/>
                          <a:latin typeface="Comic Sans MS" panose="030F0702030302020204" pitchFamily="66" charset="0"/>
                        </a:rPr>
                        <a:t>$5.10</a:t>
                      </a:r>
                      <a:br>
                        <a:rPr lang="en-GB" sz="1600" dirty="0">
                          <a:effectLst/>
                          <a:latin typeface="Comic Sans MS" panose="030F0702030302020204" pitchFamily="66" charset="0"/>
                        </a:rPr>
                      </a:br>
                      <a:r>
                        <a:rPr lang="en-GB" sz="1600" dirty="0">
                          <a:effectLst/>
                          <a:latin typeface="Comic Sans MS" panose="030F0702030302020204" pitchFamily="66" charset="0"/>
                        </a:rPr>
                        <a:t>$4.50</a:t>
                      </a:r>
                      <a:br>
                        <a:rPr lang="en-GB" sz="1600" dirty="0">
                          <a:effectLst/>
                          <a:latin typeface="Comic Sans MS" panose="030F0702030302020204" pitchFamily="66" charset="0"/>
                        </a:rPr>
                      </a:br>
                      <a:r>
                        <a:rPr lang="en-GB" sz="1600" dirty="0">
                          <a:effectLst/>
                          <a:latin typeface="Comic Sans MS" panose="030F0702030302020204" pitchFamily="66" charset="0"/>
                        </a:rPr>
                        <a:t>$3.80</a:t>
                      </a:r>
                      <a:br>
                        <a:rPr lang="en-GB" sz="1600" dirty="0">
                          <a:effectLst/>
                          <a:latin typeface="Comic Sans MS" panose="030F0702030302020204" pitchFamily="66" charset="0"/>
                        </a:rPr>
                      </a:br>
                      <a:r>
                        <a:rPr lang="en-GB" sz="1600" dirty="0">
                          <a:effectLst/>
                          <a:latin typeface="Comic Sans MS" panose="030F0702030302020204" pitchFamily="66" charset="0"/>
                        </a:rPr>
                        <a:t>$4.00</a:t>
                      </a:r>
                      <a:endParaRPr lang="en-GB" sz="16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2873496"/>
                  </a:ext>
                </a:extLst>
              </a:tr>
            </a:tbl>
          </a:graphicData>
        </a:graphic>
      </p:graphicFrame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6060964" y="5267414"/>
            <a:ext cx="279556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</a:pP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	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359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1140154"/>
              </p:ext>
            </p:extLst>
          </p:nvPr>
        </p:nvGraphicFramePr>
        <p:xfrm>
          <a:off x="0" y="0"/>
          <a:ext cx="9144000" cy="707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34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31841475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41231608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7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61950" algn="l"/>
                        </a:tabLst>
                      </a:pPr>
                      <a:r>
                        <a:rPr lang="en-GB" sz="24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9,</a:t>
                      </a:r>
                      <a:r>
                        <a:rPr lang="en-GB" sz="2400" b="0" kern="1200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11, 13, 15, …</a:t>
                      </a:r>
                      <a:endParaRPr lang="en-GB" sz="2400" b="0" kern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>
                        <a:tabLst>
                          <a:tab pos="361950" algn="l"/>
                        </a:tabLst>
                      </a:pP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a)  Find the n</a:t>
                      </a:r>
                      <a:r>
                        <a:rPr lang="en-GB" sz="1800" b="0" kern="1200" baseline="300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</a:t>
                      </a: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term for 	this sequence.</a:t>
                      </a:r>
                    </a:p>
                    <a:p>
                      <a:pPr>
                        <a:tabLst>
                          <a:tab pos="361950" algn="l"/>
                        </a:tabLst>
                      </a:pP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b)  Find the 30</a:t>
                      </a:r>
                      <a:r>
                        <a:rPr lang="en-GB" sz="1800" b="0" kern="1200" baseline="300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</a:t>
                      </a: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term 	for this sequence.</a:t>
                      </a:r>
                    </a:p>
                    <a:p>
                      <a:pPr>
                        <a:tabLst>
                          <a:tab pos="361950" algn="l"/>
                        </a:tabLst>
                      </a:pP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c)  Which term has a 	value of 89?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61950" algn="l"/>
                        </a:tabLst>
                      </a:pPr>
                      <a:r>
                        <a:rPr lang="en-GB" sz="24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-2,</a:t>
                      </a:r>
                      <a:r>
                        <a:rPr lang="en-GB" sz="2400" b="0" kern="1200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3, 8, 13, …</a:t>
                      </a:r>
                      <a:endParaRPr lang="en-GB" sz="2400" b="0" kern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>
                        <a:tabLst>
                          <a:tab pos="361950" algn="l"/>
                        </a:tabLst>
                      </a:pP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a)  Find the n</a:t>
                      </a:r>
                      <a:r>
                        <a:rPr lang="en-GB" sz="1800" b="0" kern="1200" baseline="300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</a:t>
                      </a: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term for 	this sequence.</a:t>
                      </a:r>
                    </a:p>
                    <a:p>
                      <a:pPr>
                        <a:tabLst>
                          <a:tab pos="361950" algn="l"/>
                        </a:tabLst>
                      </a:pP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b)  Find the 30</a:t>
                      </a:r>
                      <a:r>
                        <a:rPr lang="en-GB" sz="1800" b="0" kern="1200" baseline="300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</a:t>
                      </a: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term 	for this sequence.</a:t>
                      </a:r>
                    </a:p>
                    <a:p>
                      <a:pPr>
                        <a:tabLst>
                          <a:tab pos="361950" algn="l"/>
                        </a:tabLst>
                      </a:pP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c)  Which term has a 	value of 258?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61950" algn="l"/>
                        </a:tabLst>
                      </a:pPr>
                      <a:r>
                        <a:rPr lang="en-GB" sz="24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40,</a:t>
                      </a:r>
                      <a:r>
                        <a:rPr lang="en-GB" sz="2400" b="0" kern="1200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37, 34, 31, …</a:t>
                      </a:r>
                      <a:endParaRPr lang="en-GB" sz="2400" b="0" kern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>
                        <a:tabLst>
                          <a:tab pos="361950" algn="l"/>
                        </a:tabLst>
                      </a:pP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a)  Find the n</a:t>
                      </a:r>
                      <a:r>
                        <a:rPr lang="en-GB" sz="1800" b="0" kern="1200" baseline="300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</a:t>
                      </a: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term for 	this sequence.</a:t>
                      </a:r>
                    </a:p>
                    <a:p>
                      <a:pPr>
                        <a:tabLst>
                          <a:tab pos="361950" algn="l"/>
                        </a:tabLst>
                      </a:pP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b)  Find the 30</a:t>
                      </a:r>
                      <a:r>
                        <a:rPr lang="en-GB" sz="1800" b="0" kern="1200" baseline="300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</a:t>
                      </a: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term 	for this sequence.</a:t>
                      </a:r>
                    </a:p>
                    <a:p>
                      <a:pPr>
                        <a:tabLst>
                          <a:tab pos="361950" algn="l"/>
                        </a:tabLst>
                      </a:pP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c)  Which term has a 	value of 8?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7</a:t>
                      </a: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800" kern="1200" dirty="0">
                        <a:solidFill>
                          <a:schemeClr val="dk1"/>
                        </a:solidFill>
                        <a:effectLst/>
                        <a:latin typeface="Comic Sans MS"/>
                        <a:ea typeface="+mn-ea"/>
                        <a:cs typeface="+mn-cs"/>
                      </a:endParaRPr>
                    </a:p>
                    <a:p>
                      <a:pPr lvl="0">
                        <a:buNone/>
                      </a:pPr>
                      <a:r>
                        <a:rPr lang="en-GB" sz="2000" b="0" i="0" u="none" strike="noStrike" baseline="0" noProof="0" dirty="0">
                          <a:solidFill>
                            <a:schemeClr val="dk1"/>
                          </a:solidFill>
                          <a:latin typeface="Comic Sans MS"/>
                        </a:rPr>
                        <a:t>Find the first 4 terms in the sequence using the rule</a:t>
                      </a:r>
                      <a:endParaRPr lang="en-US" sz="2000" b="0" i="0" u="none" strike="noStrike" baseline="0" noProof="0" dirty="0"/>
                    </a:p>
                    <a:p>
                      <a:pPr lvl="0">
                        <a:buNone/>
                      </a:pPr>
                      <a:endParaRPr lang="en-GB" sz="2000" b="0" i="0" u="none" strike="noStrike" baseline="0" noProof="0" dirty="0"/>
                    </a:p>
                    <a:p>
                      <a:pPr lvl="0" algn="ctr">
                        <a:buNone/>
                      </a:pPr>
                      <a:r>
                        <a:rPr lang="en-GB" sz="2000" b="1" i="0" u="none" strike="noStrike" baseline="0" noProof="0" dirty="0">
                          <a:solidFill>
                            <a:schemeClr val="dk1"/>
                          </a:solidFill>
                          <a:latin typeface="Comic Sans MS"/>
                        </a:rPr>
                        <a:t>T(n) = 2n + 2.5</a:t>
                      </a:r>
                      <a:endParaRPr lang="en-US" sz="2000" b="0" i="0" u="none" strike="noStrike" baseline="0" noProof="0" dirty="0"/>
                    </a:p>
                    <a:p>
                      <a:pPr lvl="0" algn="ctr">
                        <a:buNone/>
                      </a:pPr>
                      <a:r>
                        <a:rPr lang="en-GB" sz="2000" b="1" i="0" u="none" strike="noStrike" baseline="0" noProof="0" dirty="0">
                          <a:solidFill>
                            <a:srgbClr val="FF0000"/>
                          </a:solidFill>
                          <a:latin typeface="Comic Sans MS"/>
                        </a:rPr>
                        <a:t>2.5, 4.5,6.5,8.5</a:t>
                      </a:r>
                      <a:endParaRPr lang="en-GB" dirty="0"/>
                    </a:p>
                    <a:p>
                      <a:pPr lvl="0">
                        <a:buNone/>
                      </a:pPr>
                      <a:endParaRPr lang="en-GB" sz="2000" b="0" i="0" u="none" strike="noStrike" baseline="0" noProof="0" dirty="0">
                        <a:solidFill>
                          <a:schemeClr val="dk1"/>
                        </a:solidFill>
                        <a:latin typeface="Comic Sans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1800" b="0" i="0" u="none" strike="noStrike" kern="1200" noProof="0" dirty="0">
                        <a:solidFill>
                          <a:schemeClr val="dk1"/>
                        </a:solidFill>
                        <a:effectLst/>
                        <a:latin typeface="Comic Sans MS"/>
                      </a:endParaRPr>
                    </a:p>
                    <a:p>
                      <a:pPr lvl="0">
                        <a:buNone/>
                      </a:pPr>
                      <a:r>
                        <a:rPr lang="en-GB" sz="1800" b="0" i="0" u="none" strike="noStrike" kern="1200" noProof="0">
                          <a:solidFill>
                            <a:schemeClr val="dk1"/>
                          </a:solidFill>
                          <a:effectLst/>
                          <a:latin typeface="Comic Sans MS"/>
                        </a:rPr>
                        <a:t>Find the first 4 terms in </a:t>
                      </a:r>
                      <a:r>
                        <a:rPr lang="en-GB" sz="1800" b="0" i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Comic Sans MS"/>
                        </a:rPr>
                        <a:t>the sequence using the rule</a:t>
                      </a:r>
                      <a:endParaRPr lang="en-US" sz="1800" b="0" i="0" u="none" strike="noStrike" kern="1200" noProof="0" dirty="0">
                        <a:effectLst/>
                      </a:endParaRPr>
                    </a:p>
                    <a:p>
                      <a:pPr lvl="0">
                        <a:buNone/>
                      </a:pPr>
                      <a:endParaRPr lang="en-GB" sz="1800" b="0" i="0" u="none" strike="noStrike" kern="1200" noProof="0" dirty="0">
                        <a:effectLst/>
                      </a:endParaRPr>
                    </a:p>
                    <a:p>
                      <a:pPr lvl="0" algn="ctr">
                        <a:buNone/>
                      </a:pPr>
                      <a:r>
                        <a:rPr lang="en-GB" sz="1800" b="1" i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Comic Sans MS"/>
                        </a:rPr>
                        <a:t>T(n) = n</a:t>
                      </a:r>
                      <a:r>
                        <a:rPr lang="en-GB" sz="1800" b="1" i="0" u="none" strike="noStrike" kern="1200" baseline="30000" noProof="0" dirty="0">
                          <a:solidFill>
                            <a:schemeClr val="dk1"/>
                          </a:solidFill>
                          <a:effectLst/>
                          <a:latin typeface="Comic Sans MS"/>
                        </a:rPr>
                        <a:t>2</a:t>
                      </a:r>
                      <a:r>
                        <a:rPr lang="en-GB" sz="1800" b="1" i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Comic Sans MS"/>
                        </a:rPr>
                        <a:t> + 1</a:t>
                      </a:r>
                      <a:endParaRPr lang="en-US" sz="1800" b="0" i="0" u="none" strike="noStrike" kern="1200" noProof="0" dirty="0">
                        <a:effectLst/>
                      </a:endParaRPr>
                    </a:p>
                    <a:p>
                      <a:pPr lvl="0" algn="ctr">
                        <a:buNone/>
                      </a:pPr>
                      <a:r>
                        <a:rPr lang="en-GB" sz="1800" b="1" i="0" u="none" strike="noStrike" kern="1200" noProof="0" dirty="0">
                          <a:solidFill>
                            <a:srgbClr val="FF0000"/>
                          </a:solidFill>
                          <a:effectLst/>
                          <a:latin typeface="Comic Sans MS"/>
                        </a:rPr>
                        <a:t>2,5,10,17</a:t>
                      </a:r>
                      <a:endParaRPr lang="en-GB" dirty="0"/>
                    </a:p>
                    <a:p>
                      <a:pPr lvl="0" algn="ctr">
                        <a:buNone/>
                      </a:pPr>
                      <a:endParaRPr lang="en-GB" sz="2000" b="1" i="0" u="none" strike="noStrike" kern="1200" noProof="0" dirty="0">
                        <a:solidFill>
                          <a:schemeClr val="dk1"/>
                        </a:solidFill>
                        <a:effectLst/>
                        <a:latin typeface="Comic Sans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i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Show that: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i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(n + 1)(n – 1) + 1 = n²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561586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7</a:t>
                      </a: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The </a:t>
                      </a:r>
                      <a:r>
                        <a:rPr lang="en-US" sz="2000" b="0" i="1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n</a:t>
                      </a:r>
                      <a:r>
                        <a:rPr lang="en-US" sz="2000" b="0" kern="1200" baseline="300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 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term of a sequence is  </a:t>
                      </a:r>
                      <a:r>
                        <a:rPr lang="en-US" sz="2000" b="0" i="1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n</a:t>
                      </a:r>
                      <a:r>
                        <a:rPr lang="en-US" sz="2000" b="0" kern="1200" baseline="300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2 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+ 50</a:t>
                      </a:r>
                      <a:endParaRPr lang="en-GB" sz="2000" b="0" kern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Work out the first three terms of the sequence.</a:t>
                      </a:r>
                      <a:endParaRPr lang="en-GB" sz="2000" b="0" kern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endParaRPr lang="en-GB" sz="2000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5,  8,   13,  20,  29,  ……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kern="1200" baseline="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baseline="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Find the rule for the n</a:t>
                      </a:r>
                      <a:r>
                        <a:rPr lang="en-US" sz="2000" b="0" i="0" kern="1200" baseline="300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</a:t>
                      </a:r>
                      <a:r>
                        <a:rPr lang="en-US" sz="2000" b="0" i="0" kern="1200" baseline="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term of this quadratic sequence</a:t>
                      </a:r>
                      <a:endParaRPr lang="en-GB" sz="2000" b="0" i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2000" b="0" i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5,  9,  15,  23,  33,  ……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kern="1200" baseline="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baseline="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Find the rule for the n</a:t>
                      </a:r>
                      <a:r>
                        <a:rPr lang="en-US" sz="2000" b="0" i="0" kern="1200" baseline="300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</a:t>
                      </a:r>
                      <a:r>
                        <a:rPr lang="en-US" sz="2000" b="0" i="0" kern="1200" baseline="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term of this quadratic sequence</a:t>
                      </a:r>
                      <a:endParaRPr lang="en-GB" sz="2000" b="0" i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1543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6289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4528040"/>
              </p:ext>
            </p:extLst>
          </p:nvPr>
        </p:nvGraphicFramePr>
        <p:xfrm>
          <a:off x="0" y="0"/>
          <a:ext cx="9144000" cy="722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34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31841475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41231608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7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61950" algn="l"/>
                        </a:tabLst>
                      </a:pPr>
                      <a:r>
                        <a:rPr lang="en-GB" sz="24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9,</a:t>
                      </a:r>
                      <a:r>
                        <a:rPr lang="en-GB" sz="2400" b="0" kern="1200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11, 13, 15, …</a:t>
                      </a:r>
                      <a:endParaRPr lang="en-GB" sz="2400" b="0" kern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+mn-ea"/>
                          <a:cs typeface="+mn-cs"/>
                        </a:rPr>
                        <a:t>a)  Find the n</a:t>
                      </a:r>
                      <a:r>
                        <a:rPr lang="en-GB" sz="1800" b="0" kern="1200" baseline="30000" dirty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+mn-ea"/>
                          <a:cs typeface="+mn-cs"/>
                        </a:rPr>
                        <a:t>th</a:t>
                      </a: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+mn-ea"/>
                          <a:cs typeface="+mn-cs"/>
                        </a:rPr>
                        <a:t> term for 	this sequence.  </a:t>
                      </a:r>
                      <a:r>
                        <a:rPr lang="en-GB" sz="1800" b="0" kern="1200" dirty="0"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+mn-ea"/>
                          <a:cs typeface="+mn-cs"/>
                        </a:rPr>
                        <a:t>2n+ 7</a:t>
                      </a:r>
                    </a:p>
                    <a:p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+mn-ea"/>
                          <a:cs typeface="+mn-cs"/>
                        </a:rPr>
                        <a:t>b)  Find the 30</a:t>
                      </a:r>
                      <a:r>
                        <a:rPr lang="en-GB" sz="1800" b="0" kern="1200" baseline="30000" dirty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+mn-ea"/>
                          <a:cs typeface="+mn-cs"/>
                        </a:rPr>
                        <a:t>th</a:t>
                      </a: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+mn-ea"/>
                          <a:cs typeface="+mn-cs"/>
                        </a:rPr>
                        <a:t> term 	for this sequence. </a:t>
                      </a:r>
                      <a:r>
                        <a:rPr lang="en-GB" sz="1800" b="0" kern="1200" dirty="0"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+mn-ea"/>
                          <a:cs typeface="+mn-cs"/>
                        </a:rPr>
                        <a:t>67</a:t>
                      </a:r>
                    </a:p>
                    <a:p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+mn-ea"/>
                          <a:cs typeface="+mn-cs"/>
                        </a:rPr>
                        <a:t>c)  Which term has a 	value of 89? </a:t>
                      </a:r>
                      <a:r>
                        <a:rPr lang="en-GB" sz="1800" b="0" kern="1200" dirty="0"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61950" algn="l"/>
                        </a:tabLst>
                      </a:pPr>
                      <a:r>
                        <a:rPr lang="en-GB" sz="24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-2,</a:t>
                      </a:r>
                      <a:r>
                        <a:rPr lang="en-GB" sz="2400" b="0" kern="1200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3, 8, 13, …</a:t>
                      </a:r>
                      <a:endParaRPr lang="en-GB" sz="2400" b="0" kern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>
                        <a:tabLst>
                          <a:tab pos="361950" algn="l"/>
                        </a:tabLst>
                      </a:pP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a)  Find the n</a:t>
                      </a:r>
                      <a:r>
                        <a:rPr lang="en-GB" sz="1800" b="0" kern="1200" baseline="300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</a:t>
                      </a: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term for 	this sequence.  </a:t>
                      </a:r>
                      <a:r>
                        <a:rPr lang="en-GB" sz="1800" b="0" kern="12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5n - 7</a:t>
                      </a:r>
                    </a:p>
                    <a:p>
                      <a:pPr>
                        <a:tabLst>
                          <a:tab pos="361950" algn="l"/>
                        </a:tabLst>
                      </a:pP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b)  Find the 30</a:t>
                      </a:r>
                      <a:r>
                        <a:rPr lang="en-GB" sz="1800" b="0" kern="1200" baseline="300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</a:t>
                      </a: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term 	for this sequence. </a:t>
                      </a:r>
                      <a:r>
                        <a:rPr lang="en-GB" sz="1800" b="0" kern="12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143</a:t>
                      </a:r>
                    </a:p>
                    <a:p>
                      <a:pPr>
                        <a:tabLst>
                          <a:tab pos="361950" algn="l"/>
                        </a:tabLst>
                      </a:pP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c)  Which term has a 	value of 258?  </a:t>
                      </a:r>
                      <a:r>
                        <a:rPr lang="en-GB" sz="1800" b="0" kern="12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53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61950" algn="l"/>
                        </a:tabLst>
                      </a:pPr>
                      <a:r>
                        <a:rPr lang="en-GB" sz="24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40,</a:t>
                      </a:r>
                      <a:r>
                        <a:rPr lang="en-GB" sz="2400" b="0" kern="1200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37, 34, 31, …</a:t>
                      </a:r>
                      <a:endParaRPr lang="en-GB" sz="2400" b="0" kern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AutoNum type="alphaLcParenR"/>
                        <a:tabLst>
                          <a:tab pos="361950" algn="l"/>
                        </a:tabLst>
                      </a:pP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Find the n</a:t>
                      </a:r>
                      <a:r>
                        <a:rPr lang="en-GB" sz="1800" b="0" kern="1200" baseline="300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</a:t>
                      </a: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term.</a:t>
                      </a:r>
                    </a:p>
                    <a:p>
                      <a:pPr marL="0" indent="0">
                        <a:buNone/>
                        <a:tabLst>
                          <a:tab pos="361950" algn="l"/>
                        </a:tabLst>
                      </a:pP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   </a:t>
                      </a:r>
                      <a:r>
                        <a:rPr lang="en-GB" sz="1800" b="0" kern="12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-3n + 43</a:t>
                      </a:r>
                    </a:p>
                    <a:p>
                      <a:pPr>
                        <a:tabLst>
                          <a:tab pos="361950" algn="l"/>
                        </a:tabLst>
                      </a:pP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b)  Find the 30</a:t>
                      </a:r>
                      <a:r>
                        <a:rPr lang="en-GB" sz="1800" b="0" kern="1200" baseline="300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</a:t>
                      </a: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term 	for this sequence. </a:t>
                      </a:r>
                      <a:r>
                        <a:rPr lang="en-GB" sz="1800" b="0" kern="12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-47</a:t>
                      </a:r>
                    </a:p>
                    <a:p>
                      <a:pPr>
                        <a:tabLst>
                          <a:tab pos="361950" algn="l"/>
                        </a:tabLst>
                      </a:pP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c)  Which term has a 	value of 4?  </a:t>
                      </a:r>
                      <a:r>
                        <a:rPr lang="en-GB" sz="1800" b="0" kern="12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13</a:t>
                      </a:r>
                      <a:r>
                        <a:rPr lang="en-GB" sz="1800" b="0" kern="1200" baseline="300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</a:t>
                      </a:r>
                      <a:r>
                        <a:rPr lang="en-GB" sz="1800" b="0" kern="1200" baseline="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</a:t>
                      </a:r>
                      <a:endParaRPr lang="en-GB" sz="1800" b="0" kern="120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7</a:t>
                      </a: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800" b="0" i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Comic Sans MS"/>
                        </a:rPr>
                        <a:t>Find the first 4 terms in the sequence using the rule</a:t>
                      </a:r>
                      <a:endParaRPr lang="en-US" sz="1800" b="0" i="0" u="none" strike="noStrike" kern="1200" noProof="0" dirty="0">
                        <a:effectLst/>
                      </a:endParaRPr>
                    </a:p>
                    <a:p>
                      <a:pPr lvl="0">
                        <a:buNone/>
                      </a:pPr>
                      <a:endParaRPr lang="en-GB" sz="1800" b="0" i="0" u="none" strike="noStrike" kern="1200" noProof="0" dirty="0">
                        <a:effectLst/>
                      </a:endParaRPr>
                    </a:p>
                    <a:p>
                      <a:pPr lvl="0" algn="ctr">
                        <a:buNone/>
                      </a:pPr>
                      <a:r>
                        <a:rPr lang="en-GB" sz="1800" b="1" i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Comic Sans MS"/>
                        </a:rPr>
                        <a:t>T(n) = 2n + 2.5</a:t>
                      </a:r>
                      <a:endParaRPr lang="en-GB" sz="1800" b="0" i="0" u="none" strike="noStrike" kern="1200" noProof="0" dirty="0">
                        <a:effectLst/>
                      </a:endParaRPr>
                    </a:p>
                    <a:p>
                      <a:pPr lvl="0" algn="l">
                        <a:buNone/>
                      </a:pPr>
                      <a:endParaRPr lang="en-GB" sz="1800" kern="1200" dirty="0">
                        <a:solidFill>
                          <a:schemeClr val="dk1"/>
                        </a:solidFill>
                        <a:effectLst/>
                        <a:latin typeface="Comic Sans MS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800" b="0" i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Comic Sans MS"/>
                        </a:rPr>
                        <a:t>Find the first 4 terms in the sequence using the rule</a:t>
                      </a:r>
                      <a:endParaRPr lang="en-US" sz="1800" b="0" i="0" u="none" strike="noStrike" kern="1200" noProof="0" dirty="0">
                        <a:effectLst/>
                      </a:endParaRPr>
                    </a:p>
                    <a:p>
                      <a:pPr lvl="0">
                        <a:buNone/>
                      </a:pPr>
                      <a:endParaRPr lang="en-GB" sz="1800" b="0" i="0" u="none" strike="noStrike" kern="1200" noProof="0" dirty="0">
                        <a:effectLst/>
                      </a:endParaRPr>
                    </a:p>
                    <a:p>
                      <a:pPr lvl="0" algn="ctr">
                        <a:buNone/>
                      </a:pPr>
                      <a:r>
                        <a:rPr lang="en-GB" sz="1800" b="1" i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Comic Sans MS"/>
                        </a:rPr>
                        <a:t>T(n) = n</a:t>
                      </a:r>
                      <a:r>
                        <a:rPr lang="en-GB" sz="1800" b="1" i="0" u="none" strike="noStrike" kern="1200" baseline="30000" noProof="0" dirty="0">
                          <a:solidFill>
                            <a:schemeClr val="dk1"/>
                          </a:solidFill>
                          <a:effectLst/>
                          <a:latin typeface="Comic Sans MS"/>
                        </a:rPr>
                        <a:t>2</a:t>
                      </a:r>
                      <a:r>
                        <a:rPr lang="en-GB" sz="1800" b="1" i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Comic Sans MS"/>
                        </a:rPr>
                        <a:t> + 1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i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Show that: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i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(n + 1)(n – 1) + 1 = n²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i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2000" b="0" i="0" baseline="0" dirty="0">
                          <a:solidFill>
                            <a:srgbClr val="FF0000"/>
                          </a:solidFill>
                          <a:latin typeface="Comic Sans MS"/>
                          <a:cs typeface="Times New Roman"/>
                        </a:rPr>
                        <a:t>n²+ n – n - 1  + 1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2000" b="0" i="0" baseline="0" dirty="0">
                          <a:solidFill>
                            <a:srgbClr val="FF0000"/>
                          </a:solidFill>
                          <a:latin typeface="Comic Sans MS"/>
                          <a:cs typeface="Times New Roman"/>
                        </a:rPr>
                        <a:t>= n²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i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561586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7</a:t>
                      </a: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The </a:t>
                      </a:r>
                      <a:r>
                        <a:rPr lang="en-US" sz="2000" b="0" i="1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n</a:t>
                      </a:r>
                      <a:r>
                        <a:rPr lang="en-US" sz="2000" b="0" kern="1200" baseline="300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 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term of a sequence is  </a:t>
                      </a:r>
                      <a:r>
                        <a:rPr lang="en-US" sz="2000" b="0" i="1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n</a:t>
                      </a:r>
                      <a:r>
                        <a:rPr lang="en-US" sz="2000" b="0" kern="1200" baseline="300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2 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+ 50</a:t>
                      </a:r>
                      <a:endParaRPr lang="en-GB" sz="2000" b="0" kern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Work out the first three terms of the sequence.  </a:t>
                      </a:r>
                      <a:r>
                        <a:rPr lang="en-US" sz="2000" b="0" kern="12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51, 54, 59</a:t>
                      </a:r>
                      <a:endParaRPr lang="en-GB" sz="2000" b="0" kern="120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endParaRPr lang="en-GB" sz="2000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5,  8,   13,  20,  29,  ……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kern="1200" baseline="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baseline="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Find the rule for the n</a:t>
                      </a:r>
                      <a:r>
                        <a:rPr lang="en-US" sz="2000" b="0" i="0" kern="1200" baseline="300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</a:t>
                      </a:r>
                      <a:r>
                        <a:rPr lang="en-US" sz="2000" b="0" i="0" kern="1200" baseline="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term of this quadratic sequence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i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n²+ 4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5,  9,  15,  23,  33,  ……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kern="1200" baseline="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baseline="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Find the rule for the n</a:t>
                      </a:r>
                      <a:r>
                        <a:rPr lang="en-US" sz="2000" b="0" i="0" kern="1200" baseline="300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</a:t>
                      </a:r>
                      <a:r>
                        <a:rPr lang="en-US" sz="2000" b="0" i="0" kern="1200" baseline="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term of this quadratic sequence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2000" b="0" i="0" baseline="0" dirty="0">
                          <a:solidFill>
                            <a:srgbClr val="FF0000"/>
                          </a:solidFill>
                          <a:latin typeface="Comic Sans MS"/>
                          <a:cs typeface="Times New Roman"/>
                        </a:rPr>
                        <a:t>n² + n + 1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i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1543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6812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44579103"/>
                  </p:ext>
                </p:extLst>
              </p:nvPr>
            </p:nvGraphicFramePr>
            <p:xfrm>
              <a:off x="0" y="0"/>
              <a:ext cx="9144000" cy="686482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4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18015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8</a:t>
                          </a: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500" b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In a cafe, a customer orders one </a:t>
                          </a:r>
                          <a:r>
                            <a:rPr lang="en-US" sz="15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drink.The</a:t>
                          </a:r>
                          <a:r>
                            <a:rPr lang="en-US" sz="1500" b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probability that they orders tea is 0.42</a:t>
                          </a:r>
                          <a:r>
                            <a:rPr lang="en-US" sz="1500" b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and </a:t>
                          </a:r>
                          <a:r>
                            <a:rPr lang="en-US" sz="1500" b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coffee is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5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15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15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10</m:t>
                                  </m:r>
                                </m:den>
                              </m:f>
                              <m:r>
                                <a:rPr lang="en-GB" sz="15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.</m:t>
                              </m:r>
                            </m:oMath>
                          </a14:m>
                          <a:endParaRPr lang="en-US" sz="1500" b="0" kern="12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US" sz="1500" b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What is the probability that they order either tea or coffee.</a:t>
                          </a:r>
                          <a:endParaRPr lang="en-GB" sz="1500" b="0" kern="12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500" b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 shop sells red, white and yellow roses in the ratio </a:t>
                          </a:r>
                        </a:p>
                        <a:p>
                          <a:pPr algn="ctr"/>
                          <a:r>
                            <a:rPr lang="en-US" sz="1500" b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7 : 2</a:t>
                          </a:r>
                          <a:r>
                            <a:rPr lang="en-US" sz="1500" b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: 1</a:t>
                          </a:r>
                          <a:r>
                            <a:rPr lang="en-US" sz="1500" b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.</a:t>
                          </a:r>
                          <a:endParaRPr lang="en-GB" sz="1500" b="0" kern="12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US" sz="1500" b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What is the probability that a rose, sold at random, is</a:t>
                          </a:r>
                        </a:p>
                        <a:p>
                          <a:pPr marL="342900" indent="-342900">
                            <a:buAutoNum type="alphaLcParenR"/>
                          </a:pPr>
                          <a:r>
                            <a:rPr lang="en-US" sz="1500" b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red?</a:t>
                          </a:r>
                          <a:r>
                            <a:rPr lang="en-US" sz="1500" b="0" i="1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  <a:p>
                          <a:pPr marL="342900" indent="-342900">
                            <a:buAutoNum type="alphaLcParenR"/>
                          </a:pPr>
                          <a:r>
                            <a:rPr lang="en-US" sz="1500" b="0" i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white?</a:t>
                          </a:r>
                          <a:endParaRPr lang="en-GB" sz="1500" b="0" i="0" kern="12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b="0" i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 CD is chosen at random.</a:t>
                          </a:r>
                        </a:p>
                        <a:p>
                          <a:r>
                            <a:rPr lang="en-GB" sz="1600" b="0" i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Work out the probability it is jazz.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67496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8</a:t>
                          </a:r>
                        </a:p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GB" sz="1700" b="0" i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Complete this </a:t>
                          </a:r>
                        </a:p>
                        <a:p>
                          <a:r>
                            <a:rPr lang="en-GB" sz="1700" b="0" i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tree diagram:</a:t>
                          </a:r>
                        </a:p>
                      </a:txBody>
                      <a:tcPr marL="0" marR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2000" b="0" i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600" kern="120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endParaRPr lang="en-GB" sz="1600" kern="120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endParaRPr lang="en-GB" sz="1600" kern="120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endParaRPr lang="en-GB" sz="1600" kern="120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GB" sz="16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a)  Write down the probability that this student is in   </a:t>
                          </a:r>
                          <a:r>
                            <a:rPr lang="en-GB" sz="1600" b="1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F </a:t>
                          </a:r>
                          <a:r>
                            <a:rPr lang="en-GB" sz="1600" b="1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  <a:sym typeface="Symbol" panose="05050102010706020507" pitchFamily="18" charset="2"/>
                            </a:rPr>
                            <a:t></a:t>
                          </a:r>
                          <a:r>
                            <a:rPr lang="en-GB" sz="1600" b="1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S</a:t>
                          </a:r>
                          <a:r>
                            <a:rPr lang="en-GB" sz="16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     </a:t>
                          </a:r>
                        </a:p>
                        <a:p>
                          <a:r>
                            <a:rPr lang="en-GB" sz="16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b)  Write down the probability that this student is in   </a:t>
                          </a:r>
                          <a:r>
                            <a:rPr lang="en-GB" sz="1600" b="1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F </a:t>
                          </a:r>
                          <a:r>
                            <a:rPr lang="en-GB" sz="1600" b="1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  <a:sym typeface="Symbol" panose="05050102010706020507" pitchFamily="18" charset="2"/>
                            </a:rPr>
                            <a:t></a:t>
                          </a:r>
                          <a:r>
                            <a:rPr lang="en-GB" sz="1600" b="1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S</a:t>
                          </a:r>
                          <a:r>
                            <a:rPr lang="en-GB" sz="16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  </a:t>
                          </a:r>
                          <a:r>
                            <a:rPr lang="en-GB" sz="18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	</a:t>
                          </a:r>
                          <a:endParaRPr lang="en-GB" sz="2000" b="0" i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388358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8</a:t>
                          </a:r>
                        </a:p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There are 480 pupils in a primary school, where there are infants and juniors.</a:t>
                          </a:r>
                        </a:p>
                        <a:p>
                          <a:r>
                            <a:rPr lang="en-GB" sz="16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There are 220 pupils in the infants.	</a:t>
                          </a:r>
                        </a:p>
                        <a:p>
                          <a:r>
                            <a:rPr lang="en-GB" sz="16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45% of the infants are female.</a:t>
                          </a:r>
                        </a:p>
                        <a:p>
                          <a:r>
                            <a:rPr lang="en-GB" sz="16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55% of the juniors are male.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342900" indent="-342900">
                            <a:buAutoNum type="alphaLcParenR"/>
                          </a:pPr>
                          <a:r>
                            <a:rPr lang="en-GB" sz="16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Complete the frequency tree</a:t>
                          </a:r>
                        </a:p>
                        <a:p>
                          <a:pPr marL="342900" indent="-342900">
                            <a:buAutoNum type="alphaLcParenR"/>
                          </a:pPr>
                          <a:r>
                            <a:rPr lang="en-GB" sz="16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What is the probability of picking a male infant?</a:t>
                          </a:r>
                        </a:p>
                      </a:txBody>
                      <a:tcPr marL="0" marR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600 pupils are surveyed.</a:t>
                          </a:r>
                          <a:r>
                            <a:rPr lang="en-GB" sz="1600" b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 How many would you expect to be female vegetarians?</a:t>
                          </a:r>
                          <a:endParaRPr lang="en-GB" sz="1600" b="0" kern="12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endParaRPr lang="en-GB" sz="1600" kern="120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44579103"/>
                  </p:ext>
                </p:extLst>
              </p:nvPr>
            </p:nvGraphicFramePr>
            <p:xfrm>
              <a:off x="0" y="0"/>
              <a:ext cx="9144000" cy="686482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4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18015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8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2917" t="-676" r="-200625" b="-2814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5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 shop sells </a:t>
                          </a:r>
                          <a:r>
                            <a:rPr lang="en-US" sz="15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red, white and yellow roses </a:t>
                          </a:r>
                          <a:r>
                            <a:rPr lang="en-US" sz="15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in the ratio </a:t>
                          </a:r>
                        </a:p>
                        <a:p>
                          <a:pPr algn="ctr"/>
                          <a:r>
                            <a:rPr lang="en-US" sz="15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7 : </a:t>
                          </a:r>
                          <a:r>
                            <a:rPr lang="en-US" sz="15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2</a:t>
                          </a:r>
                          <a:r>
                            <a:rPr lang="en-US" sz="15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: 1</a:t>
                          </a:r>
                          <a:r>
                            <a:rPr lang="en-US" sz="15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.</a:t>
                          </a:r>
                          <a:endParaRPr lang="en-GB" sz="15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US" sz="15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What is the probability that a rose, sold at random, </a:t>
                          </a:r>
                          <a:r>
                            <a:rPr lang="en-US" sz="15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is</a:t>
                          </a:r>
                        </a:p>
                        <a:p>
                          <a:pPr marL="342900" indent="-342900">
                            <a:buAutoNum type="alphaLcParenR"/>
                          </a:pPr>
                          <a:r>
                            <a:rPr lang="en-US" sz="15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red</a:t>
                          </a:r>
                          <a:r>
                            <a:rPr lang="en-US" sz="15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?</a:t>
                          </a:r>
                          <a:r>
                            <a:rPr lang="en-US" sz="1500" b="0" i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</a:t>
                          </a:r>
                          <a:endParaRPr lang="en-US" sz="1500" b="0" i="1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342900" indent="-342900">
                            <a:buAutoNum type="alphaLcParenR"/>
                          </a:pPr>
                          <a:r>
                            <a:rPr lang="en-US" sz="1500" b="0" i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white?</a:t>
                          </a:r>
                          <a:endParaRPr lang="en-GB" sz="1500" b="0" i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b="0" i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 CD is chosen at random</a:t>
                          </a:r>
                          <a:r>
                            <a:rPr lang="en-GB" sz="1600" b="0" i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.</a:t>
                          </a:r>
                          <a:endParaRPr lang="en-GB" sz="1600" b="0" i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GB" sz="1600" b="0" i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Work out the probability it is jazz</a:t>
                          </a:r>
                          <a:r>
                            <a:rPr lang="en-GB" sz="1600" b="0" i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.</a:t>
                          </a:r>
                          <a:endParaRPr lang="en-GB" sz="1600" b="0" i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67496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8</a:t>
                          </a:r>
                        </a:p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GB" sz="1700" b="0" i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Complete this </a:t>
                          </a:r>
                        </a:p>
                        <a:p>
                          <a:r>
                            <a:rPr lang="en-GB" sz="1700" b="0" i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tree diagram:</a:t>
                          </a:r>
                          <a:endParaRPr lang="en-GB" sz="1700" b="0" i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marL="0" marR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2000" b="0" i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6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endParaRPr lang="en-GB" sz="16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endParaRPr lang="en-GB" sz="16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endParaRPr lang="en-GB" sz="16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GB" sz="16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</a:t>
                          </a:r>
                          <a:r>
                            <a:rPr lang="en-GB" sz="16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)  Write down the probability that this student is in   </a:t>
                          </a:r>
                          <a:r>
                            <a:rPr lang="en-GB" sz="16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F </a:t>
                          </a:r>
                          <a:r>
                            <a:rPr lang="en-GB" sz="16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  <a:sym typeface="Symbol" panose="05050102010706020507" pitchFamily="18" charset="2"/>
                            </a:rPr>
                            <a:t></a:t>
                          </a:r>
                          <a:r>
                            <a:rPr lang="en-GB" sz="16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GB" sz="16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S</a:t>
                          </a:r>
                          <a:r>
                            <a:rPr lang="en-GB" sz="16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    </a:t>
                          </a:r>
                          <a:r>
                            <a:rPr lang="en-GB" sz="16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 </a:t>
                          </a:r>
                        </a:p>
                        <a:p>
                          <a:r>
                            <a:rPr lang="en-GB" sz="16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b)  Write down the probability that this student is in   </a:t>
                          </a:r>
                          <a:r>
                            <a:rPr lang="en-GB" sz="16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F </a:t>
                          </a:r>
                          <a:r>
                            <a:rPr lang="en-GB" sz="16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  <a:sym typeface="Symbol" panose="05050102010706020507" pitchFamily="18" charset="2"/>
                            </a:rPr>
                            <a:t></a:t>
                          </a:r>
                          <a:r>
                            <a:rPr lang="en-GB" sz="16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S</a:t>
                          </a:r>
                          <a:r>
                            <a:rPr lang="en-GB" sz="16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  </a:t>
                          </a: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	</a:t>
                          </a:r>
                          <a:endParaRPr lang="en-GB" sz="2000" b="0" i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388358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8</a:t>
                          </a:r>
                        </a:p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There are 480 pupils in a primary school, where there are infants and juniors.</a:t>
                          </a:r>
                        </a:p>
                        <a:p>
                          <a:r>
                            <a:rPr lang="en-GB" sz="16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There are 220 pupils in the infants.	</a:t>
                          </a:r>
                        </a:p>
                        <a:p>
                          <a:r>
                            <a:rPr lang="en-GB" sz="16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45% of the infants are female.</a:t>
                          </a:r>
                        </a:p>
                        <a:p>
                          <a:r>
                            <a:rPr lang="en-GB" sz="16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55% of the juniors are male.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342900" indent="-342900">
                            <a:buAutoNum type="alphaLcParenR"/>
                          </a:pPr>
                          <a:r>
                            <a:rPr lang="en-GB" sz="16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Complete the frequency tree</a:t>
                          </a:r>
                        </a:p>
                        <a:p>
                          <a:pPr marL="342900" indent="-342900">
                            <a:buAutoNum type="alphaLcParenR"/>
                          </a:pPr>
                          <a:r>
                            <a:rPr lang="en-GB" sz="16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What is the probability of picking a male infant?</a:t>
                          </a:r>
                          <a:endParaRPr lang="en-GB" sz="1600" kern="120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 marL="0" marR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600 pupils are surveyed.</a:t>
                          </a:r>
                          <a:r>
                            <a:rPr lang="en-GB" sz="16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 How many would you expect to be female vegetarians?</a:t>
                          </a:r>
                          <a:endParaRPr lang="en-GB" sz="16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endParaRPr lang="en-GB" sz="16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673956"/>
              </p:ext>
            </p:extLst>
          </p:nvPr>
        </p:nvGraphicFramePr>
        <p:xfrm>
          <a:off x="6264539" y="5558051"/>
          <a:ext cx="2811439" cy="10508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19367">
                  <a:extLst>
                    <a:ext uri="{9D8B030D-6E8A-4147-A177-3AD203B41FA5}">
                      <a16:colId xmlns:a16="http://schemas.microsoft.com/office/drawing/2014/main" val="700537865"/>
                    </a:ext>
                  </a:extLst>
                </a:gridCol>
                <a:gridCol w="696036">
                  <a:extLst>
                    <a:ext uri="{9D8B030D-6E8A-4147-A177-3AD203B41FA5}">
                      <a16:colId xmlns:a16="http://schemas.microsoft.com/office/drawing/2014/main" val="1605741851"/>
                    </a:ext>
                  </a:extLst>
                </a:gridCol>
                <a:gridCol w="696036">
                  <a:extLst>
                    <a:ext uri="{9D8B030D-6E8A-4147-A177-3AD203B41FA5}">
                      <a16:colId xmlns:a16="http://schemas.microsoft.com/office/drawing/2014/main" val="3425754781"/>
                    </a:ext>
                  </a:extLst>
                </a:gridCol>
              </a:tblGrid>
              <a:tr h="3502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15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omic Sans MS" panose="030F0702030302020204" pitchFamily="66" charset="0"/>
                        </a:rPr>
                        <a:t>Boys</a:t>
                      </a:r>
                      <a:endParaRPr lang="en-GB" sz="15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omic Sans MS" panose="030F0702030302020204" pitchFamily="66" charset="0"/>
                        </a:rPr>
                        <a:t>Girls</a:t>
                      </a:r>
                      <a:endParaRPr lang="en-GB" sz="15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787378"/>
                  </a:ext>
                </a:extLst>
              </a:tr>
              <a:tr h="3502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omic Sans MS" panose="030F0702030302020204" pitchFamily="66" charset="0"/>
                        </a:rPr>
                        <a:t>Vegetarian</a:t>
                      </a:r>
                      <a:endParaRPr lang="en-GB" sz="15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omic Sans MS" panose="030F0702030302020204" pitchFamily="66" charset="0"/>
                        </a:rPr>
                        <a:t>0.05</a:t>
                      </a:r>
                      <a:endParaRPr lang="en-GB" sz="15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omic Sans MS" panose="030F0702030302020204" pitchFamily="66" charset="0"/>
                        </a:rPr>
                        <a:t>0.2</a:t>
                      </a:r>
                      <a:endParaRPr lang="en-GB" sz="15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7543606"/>
                  </a:ext>
                </a:extLst>
              </a:tr>
              <a:tr h="3502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omic Sans MS" panose="030F0702030302020204" pitchFamily="66" charset="0"/>
                        </a:rPr>
                        <a:t>Non-vegetarian</a:t>
                      </a:r>
                      <a:endParaRPr lang="en-GB" sz="15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omic Sans MS" panose="030F0702030302020204" pitchFamily="66" charset="0"/>
                        </a:rPr>
                        <a:t>0.4</a:t>
                      </a:r>
                      <a:endParaRPr lang="en-GB" sz="15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omic Sans MS" panose="030F0702030302020204" pitchFamily="66" charset="0"/>
                        </a:rPr>
                        <a:t>0.35</a:t>
                      </a:r>
                      <a:endParaRPr lang="en-GB" sz="15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2987084"/>
                  </a:ext>
                </a:extLst>
              </a:tr>
            </a:tbl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6603041" y="1862017"/>
            <a:ext cx="2134434" cy="881184"/>
            <a:chOff x="3425589" y="2715142"/>
            <a:chExt cx="2634017" cy="1409894"/>
          </a:xfrm>
        </p:grpSpPr>
        <p:sp>
          <p:nvSpPr>
            <p:cNvPr id="3" name="Rectangle 2"/>
            <p:cNvSpPr/>
            <p:nvPr/>
          </p:nvSpPr>
          <p:spPr>
            <a:xfrm>
              <a:off x="3425589" y="2732964"/>
              <a:ext cx="2634017" cy="139207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Oval 4"/>
            <p:cNvSpPr/>
            <p:nvPr/>
          </p:nvSpPr>
          <p:spPr>
            <a:xfrm>
              <a:off x="3684896" y="3000802"/>
              <a:ext cx="1596788" cy="85639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/>
            <p:cNvSpPr/>
            <p:nvPr/>
          </p:nvSpPr>
          <p:spPr>
            <a:xfrm>
              <a:off x="4287672" y="3000802"/>
              <a:ext cx="1596788" cy="85639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617795" y="2728790"/>
              <a:ext cx="368489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F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528481" y="2715142"/>
              <a:ext cx="368489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S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628298" y="3244334"/>
              <a:ext cx="368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3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885632" y="3244334"/>
              <a:ext cx="368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8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315235" y="3241133"/>
              <a:ext cx="368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5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652450" y="3694405"/>
              <a:ext cx="368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4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67068577"/>
                  </p:ext>
                </p:extLst>
              </p:nvPr>
            </p:nvGraphicFramePr>
            <p:xfrm>
              <a:off x="6264539" y="833483"/>
              <a:ext cx="2879462" cy="85883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968774">
                      <a:extLst>
                        <a:ext uri="{9D8B030D-6E8A-4147-A177-3AD203B41FA5}">
                          <a16:colId xmlns:a16="http://schemas.microsoft.com/office/drawing/2014/main" val="1822884135"/>
                        </a:ext>
                      </a:extLst>
                    </a:gridCol>
                    <a:gridCol w="636896">
                      <a:extLst>
                        <a:ext uri="{9D8B030D-6E8A-4147-A177-3AD203B41FA5}">
                          <a16:colId xmlns:a16="http://schemas.microsoft.com/office/drawing/2014/main" val="2138214913"/>
                        </a:ext>
                      </a:extLst>
                    </a:gridCol>
                    <a:gridCol w="636896">
                      <a:extLst>
                        <a:ext uri="{9D8B030D-6E8A-4147-A177-3AD203B41FA5}">
                          <a16:colId xmlns:a16="http://schemas.microsoft.com/office/drawing/2014/main" val="2781710690"/>
                        </a:ext>
                      </a:extLst>
                    </a:gridCol>
                    <a:gridCol w="636896">
                      <a:extLst>
                        <a:ext uri="{9D8B030D-6E8A-4147-A177-3AD203B41FA5}">
                          <a16:colId xmlns:a16="http://schemas.microsoft.com/office/drawing/2014/main" val="3391017302"/>
                        </a:ext>
                      </a:extLst>
                    </a:gridCol>
                  </a:tblGrid>
                  <a:tr h="306195">
                    <a:tc>
                      <a:txBody>
                        <a:bodyPr/>
                        <a:lstStyle/>
                        <a:p>
                          <a:pPr marL="39370" marR="3937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5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</a:rPr>
                            <a:t>CD Type</a:t>
                          </a:r>
                          <a:endParaRPr lang="en-GB" sz="15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39370" marR="3937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</a:rPr>
                            <a:t>Rock</a:t>
                          </a:r>
                          <a:endParaRPr lang="en-GB" sz="14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39370" marR="3937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</a:rPr>
                            <a:t>Pop</a:t>
                          </a:r>
                          <a:endParaRPr lang="en-GB" sz="14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39370" marR="3937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</a:rPr>
                            <a:t>Jazz</a:t>
                          </a:r>
                          <a:endParaRPr lang="en-GB" sz="140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01868375"/>
                      </a:ext>
                    </a:extLst>
                  </a:tr>
                  <a:tr h="552644">
                    <a:tc>
                      <a:txBody>
                        <a:bodyPr/>
                        <a:lstStyle/>
                        <a:p>
                          <a:pPr marL="39370" marR="3937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300" b="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probability</a:t>
                          </a:r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39370" marR="3937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0.35</a:t>
                          </a:r>
                          <a:endParaRPr lang="en-GB" sz="14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39370" marR="3937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4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4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4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4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39370" marR="3937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n-GB" sz="14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8874273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67068577"/>
                  </p:ext>
                </p:extLst>
              </p:nvPr>
            </p:nvGraphicFramePr>
            <p:xfrm>
              <a:off x="6264539" y="833483"/>
              <a:ext cx="2879462" cy="85883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968774">
                      <a:extLst>
                        <a:ext uri="{9D8B030D-6E8A-4147-A177-3AD203B41FA5}">
                          <a16:colId xmlns:a16="http://schemas.microsoft.com/office/drawing/2014/main" val="1822884135"/>
                        </a:ext>
                      </a:extLst>
                    </a:gridCol>
                    <a:gridCol w="636896">
                      <a:extLst>
                        <a:ext uri="{9D8B030D-6E8A-4147-A177-3AD203B41FA5}">
                          <a16:colId xmlns:a16="http://schemas.microsoft.com/office/drawing/2014/main" val="2138214913"/>
                        </a:ext>
                      </a:extLst>
                    </a:gridCol>
                    <a:gridCol w="636896">
                      <a:extLst>
                        <a:ext uri="{9D8B030D-6E8A-4147-A177-3AD203B41FA5}">
                          <a16:colId xmlns:a16="http://schemas.microsoft.com/office/drawing/2014/main" val="2781710690"/>
                        </a:ext>
                      </a:extLst>
                    </a:gridCol>
                    <a:gridCol w="636896">
                      <a:extLst>
                        <a:ext uri="{9D8B030D-6E8A-4147-A177-3AD203B41FA5}">
                          <a16:colId xmlns:a16="http://schemas.microsoft.com/office/drawing/2014/main" val="3391017302"/>
                        </a:ext>
                      </a:extLst>
                    </a:gridCol>
                  </a:tblGrid>
                  <a:tr h="306195">
                    <a:tc>
                      <a:txBody>
                        <a:bodyPr/>
                        <a:lstStyle/>
                        <a:p>
                          <a:pPr marL="39370" marR="3937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5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</a:rPr>
                            <a:t>CD Type</a:t>
                          </a:r>
                          <a:endParaRPr lang="en-GB" sz="15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39370" marR="3937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</a:rPr>
                            <a:t>Rock</a:t>
                          </a:r>
                          <a:endParaRPr lang="en-GB" sz="14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39370" marR="3937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</a:rPr>
                            <a:t>Pop</a:t>
                          </a:r>
                          <a:endParaRPr lang="en-GB" sz="14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39370" marR="3937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</a:rPr>
                            <a:t>Jazz</a:t>
                          </a:r>
                          <a:endParaRPr lang="en-GB" sz="140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01868375"/>
                      </a:ext>
                    </a:extLst>
                  </a:tr>
                  <a:tr h="552644">
                    <a:tc>
                      <a:txBody>
                        <a:bodyPr/>
                        <a:lstStyle/>
                        <a:p>
                          <a:pPr marL="39370" marR="3937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300" b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probability</a:t>
                          </a:r>
                          <a:endParaRPr lang="en-GB" sz="1300" b="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39370" marR="3937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0.35</a:t>
                          </a:r>
                          <a:endParaRPr lang="en-GB" sz="14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52381" t="-59341" r="-101905" b="-21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39370" marR="3937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n-GB" sz="14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88742739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6" name="Group 15"/>
          <p:cNvGrpSpPr/>
          <p:nvPr/>
        </p:nvGrpSpPr>
        <p:grpSpPr>
          <a:xfrm>
            <a:off x="3425589" y="5431809"/>
            <a:ext cx="2634017" cy="1371598"/>
            <a:chOff x="0" y="0"/>
            <a:chExt cx="6816725" cy="4356100"/>
          </a:xfrm>
        </p:grpSpPr>
        <p:sp>
          <p:nvSpPr>
            <p:cNvPr id="17" name="Oval 16"/>
            <p:cNvSpPr/>
            <p:nvPr/>
          </p:nvSpPr>
          <p:spPr>
            <a:xfrm>
              <a:off x="5664200" y="0"/>
              <a:ext cx="1152525" cy="5969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8" name="Oval 17"/>
            <p:cNvSpPr/>
            <p:nvPr/>
          </p:nvSpPr>
          <p:spPr>
            <a:xfrm>
              <a:off x="5664200" y="1244600"/>
              <a:ext cx="1152525" cy="5969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9" name="Oval 18"/>
            <p:cNvSpPr/>
            <p:nvPr/>
          </p:nvSpPr>
          <p:spPr>
            <a:xfrm>
              <a:off x="5664200" y="2501900"/>
              <a:ext cx="1152525" cy="5969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0" name="Oval 19"/>
            <p:cNvSpPr/>
            <p:nvPr/>
          </p:nvSpPr>
          <p:spPr>
            <a:xfrm>
              <a:off x="5664200" y="3759200"/>
              <a:ext cx="1152525" cy="5969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1" name="Oval 20"/>
            <p:cNvSpPr/>
            <p:nvPr/>
          </p:nvSpPr>
          <p:spPr>
            <a:xfrm>
              <a:off x="2260600" y="609600"/>
              <a:ext cx="1152525" cy="5969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2" name="Oval 21"/>
            <p:cNvSpPr/>
            <p:nvPr/>
          </p:nvSpPr>
          <p:spPr>
            <a:xfrm>
              <a:off x="2260600" y="3124200"/>
              <a:ext cx="1152525" cy="5969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3" name="Oval 22"/>
            <p:cNvSpPr/>
            <p:nvPr/>
          </p:nvSpPr>
          <p:spPr>
            <a:xfrm>
              <a:off x="0" y="1866900"/>
              <a:ext cx="1152525" cy="5969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cxnSp>
          <p:nvCxnSpPr>
            <p:cNvPr id="24" name="Straight Connector 23"/>
            <p:cNvCxnSpPr/>
            <p:nvPr/>
          </p:nvCxnSpPr>
          <p:spPr>
            <a:xfrm flipV="1">
              <a:off x="3327400" y="279400"/>
              <a:ext cx="2362200" cy="4572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1016000" y="1130300"/>
              <a:ext cx="1384300" cy="8382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3327400" y="2806700"/>
              <a:ext cx="2362200" cy="4572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3314700" y="1066800"/>
              <a:ext cx="2362200" cy="4699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3314700" y="3594100"/>
              <a:ext cx="2362200" cy="4699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 flipV="1">
              <a:off x="939800" y="2425700"/>
              <a:ext cx="1384300" cy="8382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0" name="Picture 29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5"/>
          <a:stretch/>
        </p:blipFill>
        <p:spPr bwMode="auto">
          <a:xfrm>
            <a:off x="1630547" y="1692322"/>
            <a:ext cx="4121624" cy="27977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1553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/>
            </p:nvGraphicFramePr>
            <p:xfrm>
              <a:off x="0" y="0"/>
              <a:ext cx="9144000" cy="687847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4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18015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8</a:t>
                          </a: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500" b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In a cafe, a customer orders one </a:t>
                          </a:r>
                          <a:r>
                            <a:rPr lang="en-US" sz="15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drink.The</a:t>
                          </a:r>
                          <a:r>
                            <a:rPr lang="en-US" sz="1500" b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probability that they orders tea is 0.42</a:t>
                          </a:r>
                          <a:r>
                            <a:rPr lang="en-US" sz="1500" b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and </a:t>
                          </a:r>
                          <a:r>
                            <a:rPr lang="en-US" sz="1500" b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coffee is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5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15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15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10</m:t>
                                  </m:r>
                                </m:den>
                              </m:f>
                              <m:r>
                                <a:rPr lang="en-GB" sz="15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.</m:t>
                              </m:r>
                            </m:oMath>
                          </a14:m>
                          <a:endParaRPr lang="en-US" sz="1500" b="0" kern="12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US" sz="1500" b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What is the probability that they order either tea or coffee. </a:t>
                          </a:r>
                          <a:r>
                            <a:rPr lang="en-US" sz="1500" b="1" kern="120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0.72</a:t>
                          </a:r>
                          <a:endParaRPr lang="en-GB" sz="1500" b="1" kern="1200" dirty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500" b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 shop sells red, white and yellow roses in the ratio </a:t>
                          </a:r>
                        </a:p>
                        <a:p>
                          <a:pPr algn="ctr"/>
                          <a:r>
                            <a:rPr lang="en-US" sz="1500" b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7 : 2</a:t>
                          </a:r>
                          <a:r>
                            <a:rPr lang="en-US" sz="1500" b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: 1</a:t>
                          </a:r>
                          <a:r>
                            <a:rPr lang="en-US" sz="1500" b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.</a:t>
                          </a:r>
                          <a:endParaRPr lang="en-GB" sz="1500" b="0" kern="12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US" sz="1500" b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What is the probability that a rose, sold at random, is</a:t>
                          </a:r>
                        </a:p>
                        <a:p>
                          <a:pPr marL="342900" indent="-342900">
                            <a:buAutoNum type="alphaLcParenR"/>
                          </a:pPr>
                          <a:r>
                            <a:rPr lang="en-US" sz="1500" b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red?</a:t>
                          </a:r>
                          <a:r>
                            <a:rPr lang="en-US" sz="1500" b="0" i="1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b="1" i="1" baseline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1" i="1" baseline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𝟕</m:t>
                                  </m:r>
                                </m:num>
                                <m:den>
                                  <m:r>
                                    <a:rPr lang="en-GB" sz="1600" b="1" i="1" baseline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𝟏𝟎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500" b="0" i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   b)  white?</a:t>
                          </a:r>
                          <a:r>
                            <a:rPr lang="en-US" sz="1500" b="0" i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b="1" i="1" baseline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1" i="1" baseline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GB" sz="1600" b="1" i="1" baseline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𝟏𝟎</m:t>
                                  </m:r>
                                </m:den>
                              </m:f>
                              <m:r>
                                <a:rPr lang="en-GB" sz="1600" b="1" i="1" baseline="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1600" b="1" i="1" baseline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1" i="1" baseline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GB" sz="1600" b="1" i="1" baseline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den>
                              </m:f>
                            </m:oMath>
                          </a14:m>
                          <a:endParaRPr lang="en-GB" sz="1500" b="1" i="0" kern="1200" dirty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b="0" i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 CD is chosen at random.</a:t>
                          </a:r>
                        </a:p>
                        <a:p>
                          <a:r>
                            <a:rPr lang="en-GB" sz="1600" b="0" i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Work out the probability it is jazz.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67496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8</a:t>
                          </a:r>
                        </a:p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GB" sz="1700" b="0" i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Complete this </a:t>
                          </a:r>
                        </a:p>
                        <a:p>
                          <a:r>
                            <a:rPr lang="en-GB" sz="1700" b="0" i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tree diagram:                                         </a:t>
                          </a:r>
                          <a:r>
                            <a:rPr lang="en-GB" sz="1700" b="1" i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WW    ¼</a:t>
                          </a:r>
                        </a:p>
                        <a:p>
                          <a:r>
                            <a:rPr lang="en-GB" sz="1700" b="0" i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</a:p>
                        <a:p>
                          <a:r>
                            <a:rPr lang="en-GB" sz="1700" b="0" i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                                   </a:t>
                          </a:r>
                          <a:endParaRPr lang="en-GB" sz="1700" b="0" i="0" baseline="0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sz="1700" b="0" i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                                                            </a:t>
                          </a:r>
                          <a:r>
                            <a:rPr lang="en-GB" sz="1700" b="1" i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WL     ½</a:t>
                          </a:r>
                        </a:p>
                        <a:p>
                          <a:endParaRPr lang="en-GB" sz="1700" b="1" i="0" baseline="0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sz="1700" b="0" i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sz="1700" b="0" i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                                    </a:t>
                          </a:r>
                          <a:r>
                            <a:rPr lang="en-GB" sz="1700" b="0" i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	 </a:t>
                          </a:r>
                          <a:r>
                            <a:rPr lang="en-GB" sz="1700" b="0" i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                </a:t>
                          </a:r>
                          <a:r>
                            <a:rPr lang="en-GB" sz="1700" b="1" i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LW  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700" b="1" i="1" baseline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700" b="1" i="1" baseline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GB" sz="1700" b="1" i="1" baseline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𝟏𝟐</m:t>
                                  </m:r>
                                </m:den>
                              </m:f>
                            </m:oMath>
                          </a14:m>
                          <a:endParaRPr lang="en-GB" sz="1700" b="1" i="0" baseline="0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sz="1700" b="0" i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      </a:t>
                          </a:r>
                          <a:endParaRPr lang="en-GB" sz="1700" b="0" i="0" baseline="0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sz="1700" b="0" i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sz="1700" b="0" i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                                   </a:t>
                          </a:r>
                          <a:r>
                            <a:rPr lang="en-GB" sz="1700" b="0" i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	</a:t>
                          </a:r>
                          <a:r>
                            <a:rPr lang="en-GB" sz="1700" b="0" i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                 </a:t>
                          </a:r>
                          <a:r>
                            <a:rPr lang="en-GB" sz="1700" b="1" i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LL    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700" b="1" i="1" baseline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700" b="1" i="1" baseline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GB" sz="1700" b="1" i="1" baseline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den>
                              </m:f>
                            </m:oMath>
                          </a14:m>
                          <a:endParaRPr lang="en-GB" sz="1700" b="0" i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marL="0" marR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2000" b="0" i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600" kern="120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endParaRPr lang="en-GB" sz="1600" kern="120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endParaRPr lang="en-GB" sz="1600" kern="120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endParaRPr lang="en-GB" sz="1600" kern="120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GB" sz="16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a)  Write down the probability that this student is in   </a:t>
                          </a:r>
                          <a:r>
                            <a:rPr lang="en-GB" sz="1600" b="1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F </a:t>
                          </a:r>
                          <a:r>
                            <a:rPr lang="en-GB" sz="1600" b="1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  <a:sym typeface="Symbol" panose="05050102010706020507" pitchFamily="18" charset="2"/>
                            </a:rPr>
                            <a:t></a:t>
                          </a:r>
                          <a:r>
                            <a:rPr lang="en-GB" sz="1600" b="1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S</a:t>
                          </a:r>
                          <a:r>
                            <a:rPr lang="en-GB" sz="16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b="1" i="1" baseline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1" i="1" baseline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GB" sz="1600" b="1" i="1" baseline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𝟐𝟎</m:t>
                                  </m:r>
                                </m:den>
                              </m:f>
                            </m:oMath>
                          </a14:m>
                          <a:endParaRPr lang="en-GB" sz="1600" kern="120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GB" sz="16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b)  Write down the probability that this student is in   </a:t>
                          </a:r>
                          <a:r>
                            <a:rPr lang="en-GB" sz="1600" b="1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F </a:t>
                          </a:r>
                          <a:r>
                            <a:rPr lang="en-GB" sz="1600" b="1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  <a:sym typeface="Symbol" panose="05050102010706020507" pitchFamily="18" charset="2"/>
                            </a:rPr>
                            <a:t></a:t>
                          </a:r>
                          <a:r>
                            <a:rPr lang="en-GB" sz="1600" b="1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S</a:t>
                          </a:r>
                          <a:r>
                            <a:rPr lang="en-GB" sz="16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b="1" i="1" baseline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1" i="1" baseline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𝟏𝟔</m:t>
                                  </m:r>
                                </m:num>
                                <m:den>
                                  <m:r>
                                    <a:rPr lang="en-GB" sz="1800" b="1" i="1" baseline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𝟐𝟎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b="1" kern="120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b="1" i="1" baseline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1" i="1" baseline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num>
                                <m:den>
                                  <m:r>
                                    <a:rPr lang="en-GB" sz="1800" b="1" i="1" baseline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den>
                              </m:f>
                            </m:oMath>
                          </a14:m>
                          <a:endParaRPr lang="en-GB" sz="2000" b="1" i="0" baseline="0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190660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8</a:t>
                          </a:r>
                        </a:p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5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There are 480 pupils in a primary school, where there are infants and juniors.</a:t>
                          </a:r>
                        </a:p>
                        <a:p>
                          <a:r>
                            <a:rPr lang="en-GB" sz="15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There are 220 pupils in the infants.</a:t>
                          </a:r>
                          <a:r>
                            <a:rPr lang="en-GB" sz="1500" kern="1200" baseline="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 </a:t>
                          </a:r>
                          <a:r>
                            <a:rPr lang="en-GB" sz="15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45% of the infants are female.</a:t>
                          </a:r>
                        </a:p>
                        <a:p>
                          <a:r>
                            <a:rPr lang="en-GB" sz="15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55% of the juniors are male</a:t>
                          </a:r>
                          <a:r>
                            <a:rPr lang="en-GB" sz="16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box>
                                  <m:boxPr>
                                    <m:ctrlPr>
                                      <a:rPr lang="en-GB" sz="1600" b="1" i="1" kern="1200" dirty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boxPr>
                                  <m:e>
                                    <m:f>
                                      <m:fPr>
                                        <m:ctrlPr>
                                          <a:rPr lang="en-GB" sz="1600" b="1" i="1" kern="1200" dirty="0" smtClean="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1600" b="1" i="1" kern="1200" dirty="0" smtClean="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𝟏𝟐𝟏</m:t>
                                        </m:r>
                                      </m:num>
                                      <m:den>
                                        <m:r>
                                          <a:rPr lang="en-GB" sz="1600" b="1" i="1" kern="1200" dirty="0" smtClean="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𝟒𝟖𝟎</m:t>
                                        </m:r>
                                      </m:den>
                                    </m:f>
                                  </m:e>
                                </m:box>
                              </m:oMath>
                            </m:oMathPara>
                          </a14:m>
                          <a:endParaRPr lang="en-GB" sz="1600" b="1" kern="1200" dirty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indent="0">
                            <a:buNone/>
                          </a:pPr>
                          <a:endParaRPr lang="en-GB" sz="1600" kern="120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 marL="0" marR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600 pupils are surveyed.</a:t>
                          </a:r>
                          <a:r>
                            <a:rPr lang="en-GB" sz="1600" b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 How many would you expect to be female vegetarians?</a:t>
                          </a:r>
                          <a:endParaRPr lang="en-GB" sz="1600" b="0" kern="12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endParaRPr lang="en-GB" sz="1600" kern="120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4460906"/>
                  </p:ext>
                </p:extLst>
              </p:nvPr>
            </p:nvGraphicFramePr>
            <p:xfrm>
              <a:off x="0" y="0"/>
              <a:ext cx="9144000" cy="687847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4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18015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8</a:t>
                          </a: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2917" t="-676" r="-200625" b="-282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12917" t="-676" r="-100625" b="-282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b="0" i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 CD is chosen at random.</a:t>
                          </a:r>
                        </a:p>
                        <a:p>
                          <a:r>
                            <a:rPr lang="en-GB" sz="1600" b="0" i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Work out the probability it is jazz.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317036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8</a:t>
                          </a:r>
                        </a:p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458" t="-57308" r="-50313" b="-6057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2000" b="0" i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12917" t="-57308" r="-625" b="-605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190660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8</a:t>
                          </a:r>
                        </a:p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5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There are 480 pupils in a primary school, where there are infants and juniors.</a:t>
                          </a:r>
                        </a:p>
                        <a:p>
                          <a:r>
                            <a:rPr lang="en-GB" sz="15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There are 220 pupils in the </a:t>
                          </a:r>
                          <a:r>
                            <a:rPr lang="en-GB" sz="15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infants.</a:t>
                          </a:r>
                          <a:r>
                            <a:rPr lang="en-GB" sz="150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 </a:t>
                          </a:r>
                          <a:r>
                            <a:rPr lang="en-GB" sz="15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45</a:t>
                          </a:r>
                          <a:r>
                            <a:rPr lang="en-GB" sz="15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% of the infants are female.</a:t>
                          </a:r>
                        </a:p>
                        <a:p>
                          <a:r>
                            <a:rPr lang="en-GB" sz="15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55% of the </a:t>
                          </a:r>
                          <a:r>
                            <a:rPr lang="en-GB" sz="15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juniors </a:t>
                          </a:r>
                          <a:r>
                            <a:rPr lang="en-GB" sz="15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are male</a:t>
                          </a:r>
                          <a:r>
                            <a:rPr lang="en-GB" sz="16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12917" t="-261342" r="-100625" b="-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600 pupils are surveyed.</a:t>
                          </a:r>
                          <a:r>
                            <a:rPr lang="en-GB" sz="1600" b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 How many would you expect to be female vegetarians?</a:t>
                          </a:r>
                          <a:endParaRPr lang="en-GB" sz="1600" b="0" kern="12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endParaRPr lang="en-GB" sz="1600" kern="120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273938" y="5765672"/>
          <a:ext cx="2811439" cy="10663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19367">
                  <a:extLst>
                    <a:ext uri="{9D8B030D-6E8A-4147-A177-3AD203B41FA5}">
                      <a16:colId xmlns:a16="http://schemas.microsoft.com/office/drawing/2014/main" val="700537865"/>
                    </a:ext>
                  </a:extLst>
                </a:gridCol>
                <a:gridCol w="696036">
                  <a:extLst>
                    <a:ext uri="{9D8B030D-6E8A-4147-A177-3AD203B41FA5}">
                      <a16:colId xmlns:a16="http://schemas.microsoft.com/office/drawing/2014/main" val="1605741851"/>
                    </a:ext>
                  </a:extLst>
                </a:gridCol>
                <a:gridCol w="696036">
                  <a:extLst>
                    <a:ext uri="{9D8B030D-6E8A-4147-A177-3AD203B41FA5}">
                      <a16:colId xmlns:a16="http://schemas.microsoft.com/office/drawing/2014/main" val="3425754781"/>
                    </a:ext>
                  </a:extLst>
                </a:gridCol>
              </a:tblGrid>
              <a:tr h="3502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120 </a:t>
                      </a:r>
                      <a:endParaRPr lang="en-GB" sz="2400" b="1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omic Sans MS" panose="030F0702030302020204" pitchFamily="66" charset="0"/>
                        </a:rPr>
                        <a:t>Boys</a:t>
                      </a:r>
                      <a:endParaRPr lang="en-GB" sz="15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omic Sans MS" panose="030F0702030302020204" pitchFamily="66" charset="0"/>
                        </a:rPr>
                        <a:t>Girls</a:t>
                      </a:r>
                      <a:endParaRPr lang="en-GB" sz="15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787378"/>
                  </a:ext>
                </a:extLst>
              </a:tr>
              <a:tr h="3502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omic Sans MS" panose="030F0702030302020204" pitchFamily="66" charset="0"/>
                        </a:rPr>
                        <a:t>Vegetarian</a:t>
                      </a:r>
                      <a:endParaRPr lang="en-GB" sz="15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omic Sans MS" panose="030F0702030302020204" pitchFamily="66" charset="0"/>
                        </a:rPr>
                        <a:t>0.05</a:t>
                      </a:r>
                      <a:endParaRPr lang="en-GB" sz="15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omic Sans MS" panose="030F0702030302020204" pitchFamily="66" charset="0"/>
                        </a:rPr>
                        <a:t>0.2</a:t>
                      </a:r>
                      <a:endParaRPr lang="en-GB" sz="15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7543606"/>
                  </a:ext>
                </a:extLst>
              </a:tr>
              <a:tr h="3502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omic Sans MS" panose="030F0702030302020204" pitchFamily="66" charset="0"/>
                        </a:rPr>
                        <a:t>Non-vegetarian</a:t>
                      </a:r>
                      <a:endParaRPr lang="en-GB" sz="15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omic Sans MS" panose="030F0702030302020204" pitchFamily="66" charset="0"/>
                        </a:rPr>
                        <a:t>0.4</a:t>
                      </a:r>
                      <a:endParaRPr lang="en-GB" sz="15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omic Sans MS" panose="030F0702030302020204" pitchFamily="66" charset="0"/>
                        </a:rPr>
                        <a:t>0.35</a:t>
                      </a:r>
                      <a:endParaRPr lang="en-GB" sz="15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2987084"/>
                  </a:ext>
                </a:extLst>
              </a:tr>
            </a:tbl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6603041" y="1862017"/>
            <a:ext cx="2134434" cy="881184"/>
            <a:chOff x="3425589" y="2715142"/>
            <a:chExt cx="2634017" cy="1409894"/>
          </a:xfrm>
        </p:grpSpPr>
        <p:sp>
          <p:nvSpPr>
            <p:cNvPr id="3" name="Rectangle 2"/>
            <p:cNvSpPr/>
            <p:nvPr/>
          </p:nvSpPr>
          <p:spPr>
            <a:xfrm>
              <a:off x="3425589" y="2732964"/>
              <a:ext cx="2634017" cy="139207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Oval 4"/>
            <p:cNvSpPr/>
            <p:nvPr/>
          </p:nvSpPr>
          <p:spPr>
            <a:xfrm>
              <a:off x="3684896" y="3000802"/>
              <a:ext cx="1596788" cy="85639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/>
            <p:cNvSpPr/>
            <p:nvPr/>
          </p:nvSpPr>
          <p:spPr>
            <a:xfrm>
              <a:off x="4287672" y="3000802"/>
              <a:ext cx="1596788" cy="85639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617795" y="2728790"/>
              <a:ext cx="368489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F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528481" y="2715142"/>
              <a:ext cx="368489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S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628298" y="3244334"/>
              <a:ext cx="368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3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885632" y="3244334"/>
              <a:ext cx="368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8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315235" y="3241133"/>
              <a:ext cx="368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5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652450" y="3694405"/>
              <a:ext cx="368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4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/>
              <p:cNvGraphicFramePr>
                <a:graphicFrameLocks noGrp="1"/>
              </p:cNvGraphicFramePr>
              <p:nvPr/>
            </p:nvGraphicFramePr>
            <p:xfrm>
              <a:off x="6264539" y="833483"/>
              <a:ext cx="2879462" cy="85883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968774">
                      <a:extLst>
                        <a:ext uri="{9D8B030D-6E8A-4147-A177-3AD203B41FA5}">
                          <a16:colId xmlns:a16="http://schemas.microsoft.com/office/drawing/2014/main" val="1822884135"/>
                        </a:ext>
                      </a:extLst>
                    </a:gridCol>
                    <a:gridCol w="636896">
                      <a:extLst>
                        <a:ext uri="{9D8B030D-6E8A-4147-A177-3AD203B41FA5}">
                          <a16:colId xmlns:a16="http://schemas.microsoft.com/office/drawing/2014/main" val="2138214913"/>
                        </a:ext>
                      </a:extLst>
                    </a:gridCol>
                    <a:gridCol w="636896">
                      <a:extLst>
                        <a:ext uri="{9D8B030D-6E8A-4147-A177-3AD203B41FA5}">
                          <a16:colId xmlns:a16="http://schemas.microsoft.com/office/drawing/2014/main" val="2781710690"/>
                        </a:ext>
                      </a:extLst>
                    </a:gridCol>
                    <a:gridCol w="636896">
                      <a:extLst>
                        <a:ext uri="{9D8B030D-6E8A-4147-A177-3AD203B41FA5}">
                          <a16:colId xmlns:a16="http://schemas.microsoft.com/office/drawing/2014/main" val="3391017302"/>
                        </a:ext>
                      </a:extLst>
                    </a:gridCol>
                  </a:tblGrid>
                  <a:tr h="306195">
                    <a:tc>
                      <a:txBody>
                        <a:bodyPr/>
                        <a:lstStyle/>
                        <a:p>
                          <a:pPr marL="39370" marR="3937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5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</a:rPr>
                            <a:t>CD Type</a:t>
                          </a:r>
                          <a:endParaRPr lang="en-GB" sz="15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39370" marR="3937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</a:rPr>
                            <a:t>Rock</a:t>
                          </a:r>
                          <a:endParaRPr lang="en-GB" sz="14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39370" marR="3937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</a:rPr>
                            <a:t>Pop</a:t>
                          </a:r>
                          <a:endParaRPr lang="en-GB" sz="14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39370" marR="3937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</a:rPr>
                            <a:t>Jazz</a:t>
                          </a:r>
                          <a:endParaRPr lang="en-GB" sz="140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01868375"/>
                      </a:ext>
                    </a:extLst>
                  </a:tr>
                  <a:tr h="552644">
                    <a:tc>
                      <a:txBody>
                        <a:bodyPr/>
                        <a:lstStyle/>
                        <a:p>
                          <a:pPr marL="39370" marR="3937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300" b="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probability</a:t>
                          </a:r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39370" marR="3937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0.35</a:t>
                          </a:r>
                          <a:endParaRPr lang="en-GB" sz="14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39370" marR="3937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4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4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4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4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39370" marR="3937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 b="1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0.45</a:t>
                          </a:r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8874273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5304726"/>
                  </p:ext>
                </p:extLst>
              </p:nvPr>
            </p:nvGraphicFramePr>
            <p:xfrm>
              <a:off x="6264539" y="833483"/>
              <a:ext cx="2879462" cy="85883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968774">
                      <a:extLst>
                        <a:ext uri="{9D8B030D-6E8A-4147-A177-3AD203B41FA5}">
                          <a16:colId xmlns:a16="http://schemas.microsoft.com/office/drawing/2014/main" val="1822884135"/>
                        </a:ext>
                      </a:extLst>
                    </a:gridCol>
                    <a:gridCol w="636896">
                      <a:extLst>
                        <a:ext uri="{9D8B030D-6E8A-4147-A177-3AD203B41FA5}">
                          <a16:colId xmlns:a16="http://schemas.microsoft.com/office/drawing/2014/main" val="2138214913"/>
                        </a:ext>
                      </a:extLst>
                    </a:gridCol>
                    <a:gridCol w="636896">
                      <a:extLst>
                        <a:ext uri="{9D8B030D-6E8A-4147-A177-3AD203B41FA5}">
                          <a16:colId xmlns:a16="http://schemas.microsoft.com/office/drawing/2014/main" val="2781710690"/>
                        </a:ext>
                      </a:extLst>
                    </a:gridCol>
                    <a:gridCol w="636896">
                      <a:extLst>
                        <a:ext uri="{9D8B030D-6E8A-4147-A177-3AD203B41FA5}">
                          <a16:colId xmlns:a16="http://schemas.microsoft.com/office/drawing/2014/main" val="3391017302"/>
                        </a:ext>
                      </a:extLst>
                    </a:gridCol>
                  </a:tblGrid>
                  <a:tr h="306195">
                    <a:tc>
                      <a:txBody>
                        <a:bodyPr/>
                        <a:lstStyle/>
                        <a:p>
                          <a:pPr marL="39370" marR="3937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5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</a:rPr>
                            <a:t>CD Type</a:t>
                          </a:r>
                          <a:endParaRPr lang="en-GB" sz="15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39370" marR="3937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</a:rPr>
                            <a:t>Rock</a:t>
                          </a:r>
                          <a:endParaRPr lang="en-GB" sz="14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39370" marR="3937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</a:rPr>
                            <a:t>Pop</a:t>
                          </a:r>
                          <a:endParaRPr lang="en-GB" sz="14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39370" marR="3937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</a:rPr>
                            <a:t>Jazz</a:t>
                          </a:r>
                          <a:endParaRPr lang="en-GB" sz="140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01868375"/>
                      </a:ext>
                    </a:extLst>
                  </a:tr>
                  <a:tr h="552644">
                    <a:tc>
                      <a:txBody>
                        <a:bodyPr/>
                        <a:lstStyle/>
                        <a:p>
                          <a:pPr marL="39370" marR="3937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300" b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probability</a:t>
                          </a:r>
                          <a:endParaRPr lang="en-GB" sz="1300" b="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39370" marR="3937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0.35</a:t>
                          </a:r>
                          <a:endParaRPr lang="en-GB" sz="14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52381" t="-59341" r="-101905" b="-21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39370" marR="3937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 b="1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0.45</a:t>
                          </a:r>
                          <a:endParaRPr lang="en-GB" sz="1400" b="1" dirty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88742739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30" name="Picture 29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0"/>
          <a:stretch/>
        </p:blipFill>
        <p:spPr bwMode="auto">
          <a:xfrm>
            <a:off x="457703" y="1692321"/>
            <a:ext cx="3731372" cy="336464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77922" y="3753135"/>
                <a:ext cx="409433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922" y="3753135"/>
                <a:ext cx="409433" cy="63478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688609" y="3435740"/>
                <a:ext cx="409433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8609" y="3435740"/>
                <a:ext cx="409433" cy="63478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688609" y="2618853"/>
                <a:ext cx="409433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8609" y="2618853"/>
                <a:ext cx="409433" cy="63478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688608" y="4387924"/>
                <a:ext cx="409434" cy="612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8608" y="4387924"/>
                <a:ext cx="409434" cy="6127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/>
          <p:cNvGrpSpPr/>
          <p:nvPr/>
        </p:nvGrpSpPr>
        <p:grpSpPr>
          <a:xfrm>
            <a:off x="3049854" y="4906975"/>
            <a:ext cx="3232553" cy="1925041"/>
            <a:chOff x="3049854" y="4906975"/>
            <a:chExt cx="3232553" cy="1925041"/>
          </a:xfrm>
        </p:grpSpPr>
        <p:grpSp>
          <p:nvGrpSpPr>
            <p:cNvPr id="16" name="Group 15"/>
            <p:cNvGrpSpPr/>
            <p:nvPr/>
          </p:nvGrpSpPr>
          <p:grpSpPr>
            <a:xfrm>
              <a:off x="3098042" y="5000656"/>
              <a:ext cx="3098475" cy="1741338"/>
              <a:chOff x="0" y="0"/>
              <a:chExt cx="6816725" cy="4356100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5664200" y="0"/>
                <a:ext cx="1152525" cy="5969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5664200" y="1244600"/>
                <a:ext cx="1152525" cy="5969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5664200" y="2501900"/>
                <a:ext cx="1152525" cy="5969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5664200" y="3759200"/>
                <a:ext cx="1152525" cy="5969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260600" y="609600"/>
                <a:ext cx="1152525" cy="5969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2260600" y="3124200"/>
                <a:ext cx="1152525" cy="5969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0" y="1866900"/>
                <a:ext cx="1152525" cy="5969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 flipV="1">
                <a:off x="3327400" y="279400"/>
                <a:ext cx="2362200" cy="45720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V="1">
                <a:off x="1016000" y="1130300"/>
                <a:ext cx="1384300" cy="83820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V="1">
                <a:off x="3327400" y="2806700"/>
                <a:ext cx="2362200" cy="45720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3314700" y="1066800"/>
                <a:ext cx="2362200" cy="46990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3314700" y="3594100"/>
                <a:ext cx="2362200" cy="46990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H="1" flipV="1">
                <a:off x="939800" y="2425700"/>
                <a:ext cx="1384300" cy="83820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oup 46"/>
            <p:cNvGrpSpPr/>
            <p:nvPr/>
          </p:nvGrpSpPr>
          <p:grpSpPr>
            <a:xfrm>
              <a:off x="3049854" y="4906975"/>
              <a:ext cx="3232553" cy="1925041"/>
              <a:chOff x="3049854" y="4906975"/>
              <a:chExt cx="3232553" cy="1925041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3049854" y="5681582"/>
                <a:ext cx="6119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480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4081558" y="5194511"/>
                <a:ext cx="6119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220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4090352" y="6210978"/>
                <a:ext cx="6119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260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5634405" y="4941008"/>
                <a:ext cx="6119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99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5670505" y="5438842"/>
                <a:ext cx="6119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121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5631518" y="6462684"/>
                <a:ext cx="6119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143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5631518" y="5960082"/>
                <a:ext cx="6119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117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3355805" y="5423442"/>
                <a:ext cx="868139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5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infants</a:t>
                </a: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3370687" y="6025867"/>
                <a:ext cx="868139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5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juniors</a:t>
                </a: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4737477" y="4906975"/>
                <a:ext cx="868139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5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female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4752713" y="5495165"/>
                <a:ext cx="868139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5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male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4740121" y="5915195"/>
                <a:ext cx="868139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5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female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4755357" y="6503385"/>
                <a:ext cx="868139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5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male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18969732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1046BBD967B24DA3F10E1FCF165E29" ma:contentTypeVersion="4" ma:contentTypeDescription="Create a new document." ma:contentTypeScope="" ma:versionID="4d12bf0026f5a4d4561462065b1cc8bf">
  <xsd:schema xmlns:xsd="http://www.w3.org/2001/XMLSchema" xmlns:xs="http://www.w3.org/2001/XMLSchema" xmlns:p="http://schemas.microsoft.com/office/2006/metadata/properties" xmlns:ns2="ea71102e-c2e2-43df-a20f-703c85d4b778" xmlns:ns3="ac2b899c-feaf-4902-9f78-83816e525775" targetNamespace="http://schemas.microsoft.com/office/2006/metadata/properties" ma:root="true" ma:fieldsID="3bd9924c8b87e7b7864af9259b41ae6d" ns2:_="" ns3:_="">
    <xsd:import namespace="ea71102e-c2e2-43df-a20f-703c85d4b778"/>
    <xsd:import namespace="ac2b899c-feaf-4902-9f78-83816e52577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71102e-c2e2-43df-a20f-703c85d4b77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2b899c-feaf-4902-9f78-83816e5257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3D2950C-6D80-4E9A-9465-870197D2AB5C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ac2b899c-feaf-4902-9f78-83816e525775"/>
    <ds:schemaRef ds:uri="ea71102e-c2e2-43df-a20f-703c85d4b778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ACC8CA7-BB71-45B4-B2F5-CFD0903FACD7}"/>
</file>

<file path=customXml/itemProps3.xml><?xml version="1.0" encoding="utf-8"?>
<ds:datastoreItem xmlns:ds="http://schemas.openxmlformats.org/officeDocument/2006/customXml" ds:itemID="{503D85AB-41F1-43B2-BDF6-CBD6AD90623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1150</TotalTime>
  <Words>1235</Words>
  <Application>Microsoft Office PowerPoint</Application>
  <PresentationFormat>On-screen Show (4:3)</PresentationFormat>
  <Paragraphs>357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Ion Boardroom</vt:lpstr>
      <vt:lpstr>Test 2 Revision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Morton, Joanne</dc:creator>
  <cp:lastModifiedBy>Gilroy, Alison</cp:lastModifiedBy>
  <cp:revision>105</cp:revision>
  <dcterms:created xsi:type="dcterms:W3CDTF">2018-05-22T09:25:02Z</dcterms:created>
  <dcterms:modified xsi:type="dcterms:W3CDTF">2020-02-14T11:18:16Z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0x010100D91046BBD967B24DA3F10E1FCF165E29</vt:lpwstr>
  </property>
</Properties>
</file>