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63" r:id="rId7"/>
    <p:sldId id="266" r:id="rId8"/>
    <p:sldId id="256" r:id="rId9"/>
    <p:sldId id="267" r:id="rId10"/>
    <p:sldId id="265" r:id="rId11"/>
    <p:sldId id="268" r:id="rId12"/>
    <p:sldId id="257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roy, Alison" userId="S::alison.gilroy@lythamhigh.lancs.sch.uk::3a08cca3-ffaa-4826-95be-fb2f6ae87b0b" providerId="AD" clId="Web-{445BF2B3-966A-E0CF-C87C-7F7861D69CFD}"/>
    <pc:docChg chg="modSld">
      <pc:chgData name="Gilroy, Alison" userId="S::alison.gilroy@lythamhigh.lancs.sch.uk::3a08cca3-ffaa-4826-95be-fb2f6ae87b0b" providerId="AD" clId="Web-{445BF2B3-966A-E0CF-C87C-7F7861D69CFD}" dt="2018-11-02T16:15:27.958" v="1"/>
      <pc:docMkLst>
        <pc:docMk/>
      </pc:docMkLst>
      <pc:sldChg chg="modSp">
        <pc:chgData name="Gilroy, Alison" userId="S::alison.gilroy@lythamhigh.lancs.sch.uk::3a08cca3-ffaa-4826-95be-fb2f6ae87b0b" providerId="AD" clId="Web-{445BF2B3-966A-E0CF-C87C-7F7861D69CFD}" dt="2018-11-02T16:15:27.958" v="1"/>
        <pc:sldMkLst>
          <pc:docMk/>
          <pc:sldMk cId="3173688185" sldId="269"/>
        </pc:sldMkLst>
        <pc:graphicFrameChg chg="mod modGraphic">
          <ac:chgData name="Gilroy, Alison" userId="S::alison.gilroy@lythamhigh.lancs.sch.uk::3a08cca3-ffaa-4826-95be-fb2f6ae87b0b" providerId="AD" clId="Web-{445BF2B3-966A-E0CF-C87C-7F7861D69CFD}" dt="2018-11-02T16:15:27.958" v="1"/>
          <ac:graphicFrameMkLst>
            <pc:docMk/>
            <pc:sldMk cId="3173688185" sldId="269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Test 1 Revision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Year </a:t>
            </a:r>
            <a:r>
              <a:rPr lang="en-GB" sz="4000">
                <a:latin typeface="Comic Sans MS" panose="030F0702030302020204" pitchFamily="66" charset="0"/>
              </a:rPr>
              <a:t>8 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674727"/>
              </p:ext>
            </p:extLst>
          </p:nvPr>
        </p:nvGraphicFramePr>
        <p:xfrm>
          <a:off x="0" y="1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5.8     6.3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ctr">
                        <a:buAutoNum type="arabicPlain" startAt="2"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-9 - 3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75321"/>
              </p:ext>
            </p:extLst>
          </p:nvPr>
        </p:nvGraphicFramePr>
        <p:xfrm>
          <a:off x="417095" y="4827608"/>
          <a:ext cx="2823413" cy="1494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37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403074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403453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03453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58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5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2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57274"/>
              </p:ext>
            </p:extLst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66698"/>
              </p:ext>
            </p:extLst>
          </p:nvPr>
        </p:nvGraphicFramePr>
        <p:xfrm>
          <a:off x="6376149" y="3272588"/>
          <a:ext cx="2711116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83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84150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13483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87856"/>
              </p:ext>
            </p:extLst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1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42760"/>
              </p:ext>
            </p:extLst>
          </p:nvPr>
        </p:nvGraphicFramePr>
        <p:xfrm>
          <a:off x="0" y="1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</a:t>
                      </a:r>
                      <a:r>
                        <a:rPr lang="en-GB" sz="2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&lt;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6.3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&gt;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– 3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-12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– 10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0.2  0.5  0.6  0.8  1.6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0.2  0.21  0.27  0.35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-7  -4  -1  2  5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-10  -8  -2  0 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-20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72699"/>
              </p:ext>
            </p:extLst>
          </p:nvPr>
        </p:nvGraphicFramePr>
        <p:xfrm>
          <a:off x="401056" y="4827608"/>
          <a:ext cx="2901701" cy="1596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25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332022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182340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314139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74961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347194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14640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-7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5 </a:t>
                      </a:r>
                      <a:endParaRPr lang="en-GB" sz="2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58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5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2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57274"/>
              </p:ext>
            </p:extLst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92610"/>
              </p:ext>
            </p:extLst>
          </p:nvPr>
        </p:nvGraphicFramePr>
        <p:xfrm>
          <a:off x="6376149" y="3272588"/>
          <a:ext cx="2767852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785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94282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36785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87856"/>
              </p:ext>
            </p:extLst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8669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0320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8622" y="70810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1913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76408"/>
              </p:ext>
            </p:extLst>
          </p:nvPr>
        </p:nvGraphicFramePr>
        <p:xfrm>
          <a:off x="0" y="0"/>
          <a:ext cx="9144001" cy="6881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9311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 + r + r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2t + 4t + 8t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5d - 7d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a 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x 6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x c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- r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5t - 2t + 4t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 - 4d + 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9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multiplied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by itself</a:t>
                      </a:r>
                      <a:endParaRPr lang="en-GB" sz="2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  b  = 5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+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702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Alfie has 8 more sweets than George. 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Jess has four times as many sweets as George.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Chloe has half as many sweets than George.  </a:t>
                      </a:r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Jacob has twice as many sweets as George.  	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Grace has 5 less sweets than George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593615"/>
                  </p:ext>
                </p:extLst>
              </p:nvPr>
            </p:nvGraphicFramePr>
            <p:xfrm>
              <a:off x="0" y="0"/>
              <a:ext cx="9144001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3620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 + r + r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3r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2t + 4t + 8t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14t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5d - 7d 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-2d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2a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x c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c²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5t - 2t + 4t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7t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2d - 4d + d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-d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38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3   b  = 5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b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8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2a + b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11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+ 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-8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2200" b="0" baseline="30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36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569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Alfie has 8 more sweets than George.  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+ 8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Jess has four times as many sweets as George.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4g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Bobby has 2 less sweets than George. 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- 2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Chloe has half as many sweets than George. </a:t>
                          </a: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GB" sz="18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800" b="0" baseline="0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Jacob has twice as many sweets as George.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Grace has 5 less sweets than George.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593615"/>
                  </p:ext>
                </p:extLst>
              </p:nvPr>
            </p:nvGraphicFramePr>
            <p:xfrm>
              <a:off x="0" y="0"/>
              <a:ext cx="9144001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3620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 + r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3r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2t + 4t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8t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14t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5d - 7d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-2d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2a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x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c²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– r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5t - 2t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4t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7t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2d - 4d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-d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38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itself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3   b  = 5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8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2a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11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-8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2200" b="0" baseline="30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36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569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Alfie has 8 more sweets than George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.  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+ 8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Jess has four times as many sweets as George.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4g 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682" t="-205660" r="-100208" b="-5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Jacob has twice as many sweets as George.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2g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Grace has 5 less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sweets than George.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0070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872927"/>
              </p:ext>
            </p:extLst>
          </p:nvPr>
        </p:nvGraphicFramePr>
        <p:xfrm>
          <a:off x="0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4, 7, 8, 3, 8, 6, 7, 5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4, 6, 6, 3, 4, 9, 2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4, 6, 11, 5, 9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a range of 6 and a median of 5.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5118"/>
              </p:ext>
            </p:extLst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6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0" y="2175460"/>
            <a:ext cx="2294023" cy="22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6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6789"/>
              </p:ext>
            </p:extLst>
          </p:nvPr>
        </p:nvGraphicFramePr>
        <p:xfrm>
          <a:off x="0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4, 7, 8, 3, 8, 6, 7, 5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Mode = 7 and 8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4, 6, 6, 3, 4, 9, 2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2, 3, 4, 4, 6, 6, 9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Median 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4, 6, 11, 5, 9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35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= 35 ÷ 5 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 + 6 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a range of 6 and a median of 5.</a:t>
                      </a:r>
                    </a:p>
                    <a:p>
                      <a:pPr algn="ctr"/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………</a:t>
                      </a:r>
                    </a:p>
                    <a:p>
                      <a:pPr algn="ctr"/>
                      <a:endParaRPr lang="en-GB" sz="1800" b="0" baseline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+ 6</a:t>
                      </a:r>
                      <a:endParaRPr lang="en-GB" sz="18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5 + 5 + 5 = 15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5118"/>
              </p:ext>
            </p:extLst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6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0" y="2175460"/>
            <a:ext cx="2294023" cy="2265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2278" y="2333188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win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8152" y="2341054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car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3004" y="2702520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4</a:t>
            </a:r>
          </a:p>
        </p:txBody>
      </p:sp>
      <p:sp>
        <p:nvSpPr>
          <p:cNvPr id="9" name="Curved Up Arrow 8"/>
          <p:cNvSpPr/>
          <p:nvPr/>
        </p:nvSpPr>
        <p:spPr>
          <a:xfrm>
            <a:off x="4215418" y="6269221"/>
            <a:ext cx="1105468" cy="3070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5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9516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9.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20.</a:t>
                      </a:r>
                    </a:p>
                    <a:p>
                      <a:pPr algn="ctr"/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</a:t>
                      </a: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and 16.</a:t>
                      </a:r>
                      <a:endParaRPr lang="en-GB" sz="2200" b="1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100 as a product of its prime factors.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0169"/>
              </p:ext>
            </p:extLst>
          </p:nvPr>
        </p:nvGraphicFramePr>
        <p:xfrm>
          <a:off x="0" y="0"/>
          <a:ext cx="9144000" cy="691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3  6  9  12  15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6  12  18  24  30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multiples of 9.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9  18  27  36  45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  </a:t>
                      </a: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3 + 20 = 23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18 -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20.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1, 20, 2, 10, 4, 5</a:t>
                      </a:r>
                    </a:p>
                    <a:p>
                      <a:pPr algn="ctr"/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 List all the factors</a:t>
                      </a: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1, 12, 2 6, 3, 4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2"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1, 16, 2, 8, 4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3"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/>
                        </a:rPr>
                        <a:t>     and 16.       </a:t>
                      </a:r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  <a:latin typeface="Comic Sans MS"/>
                        </a:rPr>
                        <a:t>4 </a:t>
                      </a:r>
                      <a:endParaRPr lang="en-GB" sz="2000" b="1" u="sng" baseline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6² = 36</a:t>
                      </a: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5 + 16 =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Even: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2, 4, 6, 8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2, 3, 5, 7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1,  4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28 = 2 x 2 x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100 as a product of its prime factors.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/>
                        </a:rPr>
                        <a:t>100 = 2 x 2 x 5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/>
                        </a:rPr>
                        <a:t> x 5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881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f71fbeda8382f4e1f6cd1813d4e33ec2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8fbf7d902fd22d0fac8acd7e48584d60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5D29D4-069E-4785-B24F-36A9C82CEC5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c2b899c-feaf-4902-9f78-83816e525775"/>
    <ds:schemaRef ds:uri="http://purl.org/dc/terms/"/>
    <ds:schemaRef ds:uri="ea71102e-c2e2-43df-a20f-703c85d4b77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75DBC-9693-46D1-BAD0-35656C95BE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E3E1A8-4B7C-4001-879F-E90C4A10E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9357</TotalTime>
  <Words>1490</Words>
  <Application>Microsoft Office PowerPoint</Application>
  <PresentationFormat>On-screen Show (4:3)</PresentationFormat>
  <Paragraphs>460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64</cp:revision>
  <cp:lastPrinted>2018-06-18T15:30:13Z</cp:lastPrinted>
  <dcterms:created xsi:type="dcterms:W3CDTF">2018-05-22T09:25:02Z</dcterms:created>
  <dcterms:modified xsi:type="dcterms:W3CDTF">2018-11-02T16:15:38Z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