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4" r:id="rId5"/>
  </p:sldMasterIdLst>
  <p:sldIdLst>
    <p:sldId id="262" r:id="rId6"/>
    <p:sldId id="256" r:id="rId7"/>
    <p:sldId id="273" r:id="rId8"/>
    <p:sldId id="263" r:id="rId9"/>
    <p:sldId id="274" r:id="rId10"/>
    <p:sldId id="257" r:id="rId11"/>
    <p:sldId id="275" r:id="rId12"/>
    <p:sldId id="272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4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4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30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21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51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8821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550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306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917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4639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606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66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336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651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536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126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3678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25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6276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31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8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1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7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1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5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5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88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8103" y="1023345"/>
            <a:ext cx="7812339" cy="2550877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Test 2 Revision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38103" y="4055485"/>
            <a:ext cx="5917679" cy="86142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Year 8 FOUNDATION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5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68624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following: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cm = ……… mm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4.15 m = ……… cm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2.5 km = ……… m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is the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perimeter?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algn="ctr"/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algn="ctr"/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height?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9" name="SMARTInkShape-2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728" t="12382" r="6855" b="15931"/>
          <a:stretch/>
        </p:blipFill>
        <p:spPr>
          <a:xfrm>
            <a:off x="3429970" y="2947916"/>
            <a:ext cx="2673108" cy="12965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9800" t="13480" r="9248" b="9979"/>
          <a:stretch/>
        </p:blipFill>
        <p:spPr>
          <a:xfrm>
            <a:off x="764274" y="2785619"/>
            <a:ext cx="2156347" cy="16602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0078" y="2785619"/>
            <a:ext cx="2634006" cy="14261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6834428" y="-46559"/>
            <a:ext cx="1609725" cy="2638425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736978" y="5090154"/>
            <a:ext cx="2118571" cy="1655864"/>
            <a:chOff x="736978" y="5144746"/>
            <a:chExt cx="2118571" cy="1655864"/>
          </a:xfrm>
        </p:grpSpPr>
        <p:grpSp>
          <p:nvGrpSpPr>
            <p:cNvPr id="24" name="Group 23"/>
            <p:cNvGrpSpPr/>
            <p:nvPr/>
          </p:nvGrpSpPr>
          <p:grpSpPr>
            <a:xfrm>
              <a:off x="736978" y="5144746"/>
              <a:ext cx="2100636" cy="1309841"/>
              <a:chOff x="-51038" y="-10499"/>
              <a:chExt cx="1636284" cy="790503"/>
            </a:xfrm>
          </p:grpSpPr>
          <p:sp>
            <p:nvSpPr>
              <p:cNvPr id="25" name="Parallelogram 24"/>
              <p:cNvSpPr/>
              <p:nvPr/>
            </p:nvSpPr>
            <p:spPr>
              <a:xfrm>
                <a:off x="9526" y="0"/>
                <a:ext cx="1575720" cy="719455"/>
              </a:xfrm>
              <a:prstGeom prst="parallelogram">
                <a:avLst>
                  <a:gd name="adj" fmla="val 1021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V="1">
                <a:off x="-29776" y="780004"/>
                <a:ext cx="161502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-51038" y="-10499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905688" y="5583886"/>
              <a:ext cx="1868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Area = 24 cm²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14729" y="6431278"/>
              <a:ext cx="2040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8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295016" y="5144749"/>
            <a:ext cx="2776097" cy="1601269"/>
            <a:chOff x="3213858" y="5090154"/>
            <a:chExt cx="2776097" cy="1601269"/>
          </a:xfrm>
        </p:grpSpPr>
        <p:grpSp>
          <p:nvGrpSpPr>
            <p:cNvPr id="10" name="Group 9"/>
            <p:cNvGrpSpPr/>
            <p:nvPr/>
          </p:nvGrpSpPr>
          <p:grpSpPr>
            <a:xfrm>
              <a:off x="3629216" y="5117910"/>
              <a:ext cx="2360739" cy="1268436"/>
              <a:chOff x="-29776" y="0"/>
              <a:chExt cx="1838891" cy="765514"/>
            </a:xfrm>
          </p:grpSpPr>
          <p:sp>
            <p:nvSpPr>
              <p:cNvPr id="11" name="Parallelogram 10"/>
              <p:cNvSpPr/>
              <p:nvPr/>
            </p:nvSpPr>
            <p:spPr>
              <a:xfrm>
                <a:off x="9525" y="0"/>
                <a:ext cx="1799590" cy="719455"/>
              </a:xfrm>
              <a:prstGeom prst="parallelogram">
                <a:avLst>
                  <a:gd name="adj" fmla="val 51394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-29776" y="765514"/>
                <a:ext cx="137406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647700" y="0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670278" y="6322091"/>
              <a:ext cx="1722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7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95933" y="5501998"/>
              <a:ext cx="861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5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3569908" y="5090154"/>
              <a:ext cx="619877" cy="120866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213858" y="5366561"/>
              <a:ext cx="861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6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90952" y="5001754"/>
            <a:ext cx="2494472" cy="1787228"/>
            <a:chOff x="6263656" y="4906221"/>
            <a:chExt cx="2494472" cy="1787228"/>
          </a:xfrm>
        </p:grpSpPr>
        <p:grpSp>
          <p:nvGrpSpPr>
            <p:cNvPr id="15" name="Group 14"/>
            <p:cNvGrpSpPr/>
            <p:nvPr/>
          </p:nvGrpSpPr>
          <p:grpSpPr>
            <a:xfrm>
              <a:off x="6562128" y="5008728"/>
              <a:ext cx="2196000" cy="1350330"/>
              <a:chOff x="-29776" y="-41188"/>
              <a:chExt cx="1710567" cy="814939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-29776" y="773751"/>
                <a:ext cx="17105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47700" y="-41188"/>
                <a:ext cx="0" cy="76042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6263656" y="4906221"/>
              <a:ext cx="2484559" cy="1787228"/>
              <a:chOff x="6250008" y="4919869"/>
              <a:chExt cx="2484559" cy="1787228"/>
            </a:xfrm>
          </p:grpSpPr>
          <p:sp>
            <p:nvSpPr>
              <p:cNvPr id="19" name="Isosceles Triangle 18"/>
              <p:cNvSpPr/>
              <p:nvPr/>
            </p:nvSpPr>
            <p:spPr>
              <a:xfrm>
                <a:off x="6660107" y="5008728"/>
                <a:ext cx="2074460" cy="1301299"/>
              </a:xfrm>
              <a:prstGeom prst="triangle">
                <a:avLst>
                  <a:gd name="adj" fmla="val 3750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 flipH="1">
                <a:off x="6519482" y="4919869"/>
                <a:ext cx="871435" cy="139015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6660107" y="6337765"/>
                <a:ext cx="20744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10 cm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354787" y="5614948"/>
                <a:ext cx="8614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8 cm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250008" y="5366561"/>
                <a:ext cx="8614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9 cm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p:grpSp>
      </p:grpSp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7336" y="410640"/>
            <a:ext cx="223837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52788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following: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cm = </a:t>
                      </a:r>
                      <a:r>
                        <a:rPr lang="en-GB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30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mm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4.15 m = </a:t>
                      </a:r>
                      <a:r>
                        <a:rPr lang="en-GB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415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cm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2.5 km = </a:t>
                      </a:r>
                      <a:r>
                        <a:rPr lang="en-GB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2500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m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is the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perimeter?</a:t>
                      </a:r>
                    </a:p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 cm</a:t>
                      </a:r>
                      <a:endParaRPr lang="en-GB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 ½ 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cm</a:t>
                      </a:r>
                    </a:p>
                    <a:p>
                      <a:pPr algn="ctr"/>
                      <a:endParaRPr lang="en-GB" sz="16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12 cm²</a:t>
                      </a:r>
                    </a:p>
                    <a:p>
                      <a:pPr algn="ctr"/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 cm²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 cm²</a:t>
                      </a:r>
                    </a:p>
                    <a:p>
                      <a:pPr algn="ctr"/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height?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 cm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35 cm²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40 cm²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9" name="SMARTInkShape-2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728" t="12382" r="6855" b="15931"/>
          <a:stretch/>
        </p:blipFill>
        <p:spPr>
          <a:xfrm>
            <a:off x="3429969" y="3144417"/>
            <a:ext cx="2673108" cy="12965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9800" t="19009" r="9248" b="9979"/>
          <a:stretch/>
        </p:blipFill>
        <p:spPr>
          <a:xfrm>
            <a:off x="764274" y="2947916"/>
            <a:ext cx="2156347" cy="1540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0078" y="3062133"/>
            <a:ext cx="2634006" cy="14261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6834428" y="63385"/>
            <a:ext cx="1609725" cy="2638425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736594" y="5192826"/>
            <a:ext cx="2118571" cy="1655864"/>
            <a:chOff x="736978" y="5144746"/>
            <a:chExt cx="2118571" cy="1655864"/>
          </a:xfrm>
        </p:grpSpPr>
        <p:grpSp>
          <p:nvGrpSpPr>
            <p:cNvPr id="24" name="Group 23"/>
            <p:cNvGrpSpPr/>
            <p:nvPr/>
          </p:nvGrpSpPr>
          <p:grpSpPr>
            <a:xfrm>
              <a:off x="736978" y="5144746"/>
              <a:ext cx="2100636" cy="1309841"/>
              <a:chOff x="-51038" y="-10499"/>
              <a:chExt cx="1636284" cy="790503"/>
            </a:xfrm>
          </p:grpSpPr>
          <p:sp>
            <p:nvSpPr>
              <p:cNvPr id="25" name="Parallelogram 24"/>
              <p:cNvSpPr/>
              <p:nvPr/>
            </p:nvSpPr>
            <p:spPr>
              <a:xfrm>
                <a:off x="9526" y="0"/>
                <a:ext cx="1575720" cy="719455"/>
              </a:xfrm>
              <a:prstGeom prst="parallelogram">
                <a:avLst>
                  <a:gd name="adj" fmla="val 1021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V="1">
                <a:off x="-29776" y="780004"/>
                <a:ext cx="161502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-51038" y="-10499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905688" y="5583886"/>
              <a:ext cx="1868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Area = 24 cm²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14729" y="6431278"/>
              <a:ext cx="2040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8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295016" y="5297672"/>
            <a:ext cx="2776097" cy="1601269"/>
            <a:chOff x="3213858" y="5090154"/>
            <a:chExt cx="2776097" cy="1601269"/>
          </a:xfrm>
        </p:grpSpPr>
        <p:grpSp>
          <p:nvGrpSpPr>
            <p:cNvPr id="10" name="Group 9"/>
            <p:cNvGrpSpPr/>
            <p:nvPr/>
          </p:nvGrpSpPr>
          <p:grpSpPr>
            <a:xfrm>
              <a:off x="3629216" y="5117910"/>
              <a:ext cx="2360739" cy="1268436"/>
              <a:chOff x="-29776" y="0"/>
              <a:chExt cx="1838891" cy="765514"/>
            </a:xfrm>
          </p:grpSpPr>
          <p:sp>
            <p:nvSpPr>
              <p:cNvPr id="11" name="Parallelogram 10"/>
              <p:cNvSpPr/>
              <p:nvPr/>
            </p:nvSpPr>
            <p:spPr>
              <a:xfrm>
                <a:off x="9525" y="0"/>
                <a:ext cx="1799590" cy="719455"/>
              </a:xfrm>
              <a:prstGeom prst="parallelogram">
                <a:avLst>
                  <a:gd name="adj" fmla="val 51394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-29776" y="765514"/>
                <a:ext cx="137406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647700" y="0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670278" y="6322091"/>
              <a:ext cx="1722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7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95933" y="5501998"/>
              <a:ext cx="861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5</a:t>
              </a:r>
              <a:r>
                <a:rPr lang="en-GB" dirty="0" smtClean="0">
                  <a:latin typeface="Comic Sans MS" panose="030F0702030302020204" pitchFamily="66" charset="0"/>
                </a:rPr>
                <a:t>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3569908" y="5090154"/>
              <a:ext cx="619877" cy="120866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213858" y="5366561"/>
              <a:ext cx="861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6 cm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90952" y="5110938"/>
            <a:ext cx="2494472" cy="1787228"/>
            <a:chOff x="6263656" y="4906221"/>
            <a:chExt cx="2494472" cy="1787228"/>
          </a:xfrm>
        </p:grpSpPr>
        <p:grpSp>
          <p:nvGrpSpPr>
            <p:cNvPr id="15" name="Group 14"/>
            <p:cNvGrpSpPr/>
            <p:nvPr/>
          </p:nvGrpSpPr>
          <p:grpSpPr>
            <a:xfrm>
              <a:off x="6562128" y="5008728"/>
              <a:ext cx="2196000" cy="1350330"/>
              <a:chOff x="-29776" y="-41188"/>
              <a:chExt cx="1710567" cy="814939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-29776" y="773751"/>
                <a:ext cx="17105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47700" y="-41188"/>
                <a:ext cx="0" cy="76042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6263656" y="4906221"/>
              <a:ext cx="2484559" cy="1787228"/>
              <a:chOff x="6250008" y="4919869"/>
              <a:chExt cx="2484559" cy="1787228"/>
            </a:xfrm>
          </p:grpSpPr>
          <p:sp>
            <p:nvSpPr>
              <p:cNvPr id="19" name="Isosceles Triangle 18"/>
              <p:cNvSpPr/>
              <p:nvPr/>
            </p:nvSpPr>
            <p:spPr>
              <a:xfrm>
                <a:off x="6660107" y="5008728"/>
                <a:ext cx="2074460" cy="1301299"/>
              </a:xfrm>
              <a:prstGeom prst="triangle">
                <a:avLst>
                  <a:gd name="adj" fmla="val 3750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 flipH="1">
                <a:off x="6519482" y="4919869"/>
                <a:ext cx="871435" cy="139015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6660107" y="6337765"/>
                <a:ext cx="20744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10 cm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354787" y="5614948"/>
                <a:ext cx="8614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8 cm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250008" y="5366561"/>
                <a:ext cx="8614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9 cm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p:grpSp>
      </p:grpSp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6"/>
          <a:srcRect t="11804"/>
          <a:stretch/>
        </p:blipFill>
        <p:spPr>
          <a:xfrm>
            <a:off x="3647336" y="661110"/>
            <a:ext cx="2238375" cy="152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44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1180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is the ratio of triangles to squares?</a:t>
                      </a: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ratio of grey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to white squares?</a:t>
                      </a:r>
                    </a:p>
                    <a:p>
                      <a:endParaRPr lang="en-GB" sz="20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 these ratios</a:t>
                      </a: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 : 10</a:t>
                      </a: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 : 10</a:t>
                      </a: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 :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Miss Gilroy’s form has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girls and 8 boys.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ratio of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girls : boys?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These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ratios are equivalent.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missing values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: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 : ……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 :  24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There are 300 pupils in year 8.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There are 130 boys.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ratio of boys : girls?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bars of chocolate cost £2.00.</a:t>
                      </a: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endParaRPr lang="en-GB" sz="20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much does 1 bar cost?</a:t>
                      </a:r>
                      <a:endParaRPr lang="en-GB" sz="20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 footballs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cost £24.00.</a:t>
                      </a: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endParaRPr lang="en-GB" sz="20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much will 4 footballs cost?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 text books cost</a:t>
                      </a:r>
                    </a:p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£150.</a:t>
                      </a:r>
                    </a:p>
                    <a:p>
                      <a:pPr>
                        <a:tabLst>
                          <a:tab pos="273050" algn="l"/>
                        </a:tabLst>
                      </a:pPr>
                      <a:endParaRPr lang="en-GB" sz="20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much will 5 text books cost?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2" name="SMARTInkShape-4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723331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>
            <a:off x="968991" y="1626358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1269242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2023978" y="1626357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>
            <a:off x="2829636" y="941695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>
            <a:off x="2252321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58161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60999" y="1131367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60050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541636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13222"/>
              </p:ext>
            </p:extLst>
          </p:nvPr>
        </p:nvGraphicFramePr>
        <p:xfrm>
          <a:off x="3707530" y="777923"/>
          <a:ext cx="2149744" cy="1326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436">
                  <a:extLst>
                    <a:ext uri="{9D8B030D-6E8A-4147-A177-3AD203B41FA5}">
                      <a16:colId xmlns:a16="http://schemas.microsoft.com/office/drawing/2014/main" val="3578052716"/>
                    </a:ext>
                  </a:extLst>
                </a:gridCol>
                <a:gridCol w="537436">
                  <a:extLst>
                    <a:ext uri="{9D8B030D-6E8A-4147-A177-3AD203B41FA5}">
                      <a16:colId xmlns:a16="http://schemas.microsoft.com/office/drawing/2014/main" val="3579253365"/>
                    </a:ext>
                  </a:extLst>
                </a:gridCol>
                <a:gridCol w="537436">
                  <a:extLst>
                    <a:ext uri="{9D8B030D-6E8A-4147-A177-3AD203B41FA5}">
                      <a16:colId xmlns:a16="http://schemas.microsoft.com/office/drawing/2014/main" val="1507531506"/>
                    </a:ext>
                  </a:extLst>
                </a:gridCol>
                <a:gridCol w="537436">
                  <a:extLst>
                    <a:ext uri="{9D8B030D-6E8A-4147-A177-3AD203B41FA5}">
                      <a16:colId xmlns:a16="http://schemas.microsoft.com/office/drawing/2014/main" val="2552935874"/>
                    </a:ext>
                  </a:extLst>
                </a:gridCol>
              </a:tblGrid>
              <a:tr h="4420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01443"/>
                  </a:ext>
                </a:extLst>
              </a:tr>
              <a:tr h="4420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003276"/>
                  </a:ext>
                </a:extLst>
              </a:tr>
              <a:tr h="4420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425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19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60259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is the ratio of triangles to squares?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: 4     3 : 2</a:t>
                      </a:r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ratio of grey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to white squares?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 : 8       1 : 2</a:t>
                      </a:r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 these ratios</a:t>
                      </a: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 : 10	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 : 5</a:t>
                      </a: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 : 10	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 : 2</a:t>
                      </a:r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 : 12	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 : 4</a:t>
                      </a:r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Miss Gilroy’s form has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girls and 8 boys.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ratio of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girls : boys?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12 : 8</a:t>
                      </a:r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 : 2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</a:t>
                      </a:r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These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ratios are equivalent.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missing values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: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 :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:  24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There are 300 pupils in year 8.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There are 130 boys.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ratio of boys : girls?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130 : 170	13 : 17</a:t>
                      </a:r>
                      <a:endParaRPr lang="en-GB" sz="20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bars of chocolate cost £2.00.</a:t>
                      </a: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endParaRPr lang="en-GB" sz="20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much does 1 bar cost?</a:t>
                      </a:r>
                    </a:p>
                    <a:p>
                      <a:pPr marL="0" indent="0" algn="ctr">
                        <a:tabLst>
                          <a:tab pos="273050" algn="l"/>
                        </a:tabLst>
                      </a:pPr>
                      <a:r>
                        <a:rPr lang="en-GB" sz="20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40p</a:t>
                      </a:r>
                      <a:endParaRPr lang="en-GB" sz="2000" kern="120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 footballs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cost £24.00.</a:t>
                      </a: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endParaRPr lang="en-GB" sz="20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much will 4 footballs cost?</a:t>
                      </a:r>
                    </a:p>
                    <a:p>
                      <a:pPr marL="0" indent="0" algn="ctr">
                        <a:tabLst>
                          <a:tab pos="273050" algn="l"/>
                        </a:tabLst>
                      </a:pPr>
                      <a:r>
                        <a:rPr lang="en-GB" sz="20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£8 x 4 = £32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 text books cost</a:t>
                      </a:r>
                    </a:p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£150.</a:t>
                      </a:r>
                    </a:p>
                    <a:p>
                      <a:pPr>
                        <a:tabLst>
                          <a:tab pos="273050" algn="l"/>
                        </a:tabLst>
                      </a:pPr>
                      <a:endParaRPr lang="en-GB" sz="20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much will 5 text books cost?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l"/>
                        </a:tabLst>
                        <a:defRPr/>
                      </a:pPr>
                      <a:r>
                        <a:rPr lang="en-GB" sz="20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£25 x 5 = £125</a:t>
                      </a:r>
                      <a:endParaRPr lang="en-GB" sz="2000" kern="120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>
                        <a:tabLst>
                          <a:tab pos="273050" algn="l"/>
                        </a:tabLst>
                      </a:pP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2" name="SMARTInkShape-4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723331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>
            <a:off x="968991" y="1626358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1269242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2023978" y="1626357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>
            <a:off x="2829636" y="941695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>
            <a:off x="2252321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58161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60999" y="1131367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60050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541636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670498"/>
              </p:ext>
            </p:extLst>
          </p:nvPr>
        </p:nvGraphicFramePr>
        <p:xfrm>
          <a:off x="4144370" y="1131366"/>
          <a:ext cx="151490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726">
                  <a:extLst>
                    <a:ext uri="{9D8B030D-6E8A-4147-A177-3AD203B41FA5}">
                      <a16:colId xmlns:a16="http://schemas.microsoft.com/office/drawing/2014/main" val="3578052716"/>
                    </a:ext>
                  </a:extLst>
                </a:gridCol>
                <a:gridCol w="378726">
                  <a:extLst>
                    <a:ext uri="{9D8B030D-6E8A-4147-A177-3AD203B41FA5}">
                      <a16:colId xmlns:a16="http://schemas.microsoft.com/office/drawing/2014/main" val="3579253365"/>
                    </a:ext>
                  </a:extLst>
                </a:gridCol>
                <a:gridCol w="378726">
                  <a:extLst>
                    <a:ext uri="{9D8B030D-6E8A-4147-A177-3AD203B41FA5}">
                      <a16:colId xmlns:a16="http://schemas.microsoft.com/office/drawing/2014/main" val="1507531506"/>
                    </a:ext>
                  </a:extLst>
                </a:gridCol>
                <a:gridCol w="378726">
                  <a:extLst>
                    <a:ext uri="{9D8B030D-6E8A-4147-A177-3AD203B41FA5}">
                      <a16:colId xmlns:a16="http://schemas.microsoft.com/office/drawing/2014/main" val="2552935874"/>
                    </a:ext>
                  </a:extLst>
                </a:gridCol>
              </a:tblGrid>
              <a:tr h="324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01443"/>
                  </a:ext>
                </a:extLst>
              </a:tr>
              <a:tr h="324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003276"/>
                  </a:ext>
                </a:extLst>
              </a:tr>
              <a:tr h="324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425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03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63946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12,  15,  18,  21,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27, 32, 37, 42, …… , ……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45,  41,  37,  33,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51, 45, 39, 33, …… , ……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6.5,  8,  9.5,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2.4, 2.8, 3.2, …… , ……</a:t>
                      </a:r>
                    </a:p>
                    <a:p>
                      <a:endParaRPr lang="en-GB" dirty="0"/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2,  4,  8,  16,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400, 200, 100, …… , ……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5,  50,  500,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40, 4, 0.4, …… , ……</a:t>
                      </a:r>
                    </a:p>
                    <a:p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…… , 19, ……, 25, ……, 31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…… , 10, ……, 6, ……, 2</a:t>
                      </a: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10, ………, ……… , ………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5 , ………, ……… , ………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- 13, ………, ……… , ………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017261"/>
              </p:ext>
            </p:extLst>
          </p:nvPr>
        </p:nvGraphicFramePr>
        <p:xfrm>
          <a:off x="568655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+ 8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355559"/>
              </p:ext>
            </p:extLst>
          </p:nvPr>
        </p:nvGraphicFramePr>
        <p:xfrm>
          <a:off x="3632577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- 4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694564"/>
              </p:ext>
            </p:extLst>
          </p:nvPr>
        </p:nvGraphicFramePr>
        <p:xfrm>
          <a:off x="6548649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-13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+ 3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28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68589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12,  15,  18,  21,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24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+ 3</a:t>
                      </a:r>
                    </a:p>
                    <a:p>
                      <a:pPr marL="0" indent="0" algn="ctr">
                        <a:buNone/>
                      </a:pPr>
                      <a:endParaRPr lang="en-GB" sz="1800" b="0" kern="1200" baseline="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27, 32, 37, 42,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47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+ 5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45,  41,  37,  33,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29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- 4</a:t>
                      </a: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51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45, 39, 33,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27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- 6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6.5,  8,  9.5,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11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12.5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+ 1.5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2.4, 2.8, 3.2,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3.6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4.0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+ 0.4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2,  4,  8,  16,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32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 2</a:t>
                      </a:r>
                    </a:p>
                    <a:p>
                      <a:pPr marL="0" indent="0" algn="ctr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400, 200, 100,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50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÷ 2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5,  50,  500,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5000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50000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 10</a:t>
                      </a:r>
                      <a:endParaRPr lang="en-GB" sz="1800" b="0" kern="1200" baseline="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4, 0.4,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0.04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0.004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÷ 10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16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19,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22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25,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28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31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+ 3</a:t>
                      </a:r>
                      <a:endParaRPr lang="en-GB" sz="1800" b="0" i="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kern="1200" baseline="0" dirty="0" smtClean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10,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8 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6, </a:t>
                      </a:r>
                      <a:r>
                        <a:rPr lang="en-GB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2</a:t>
                      </a:r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- 2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10, 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18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26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34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5 , 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-3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-7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- 13, 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-10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-7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-4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017261"/>
              </p:ext>
            </p:extLst>
          </p:nvPr>
        </p:nvGraphicFramePr>
        <p:xfrm>
          <a:off x="568655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+ 8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355559"/>
              </p:ext>
            </p:extLst>
          </p:nvPr>
        </p:nvGraphicFramePr>
        <p:xfrm>
          <a:off x="3632577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- 4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694564"/>
              </p:ext>
            </p:extLst>
          </p:nvPr>
        </p:nvGraphicFramePr>
        <p:xfrm>
          <a:off x="6548649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-13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+ 3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75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520866"/>
              </p:ext>
            </p:extLst>
          </p:nvPr>
        </p:nvGraphicFramePr>
        <p:xfrm>
          <a:off x="0" y="-28447"/>
          <a:ext cx="9144000" cy="6926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72146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8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dice is thrown.</a:t>
                      </a:r>
                    </a:p>
                    <a:p>
                      <a:endParaRPr lang="en-GB" sz="16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6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of:</a:t>
                      </a:r>
                    </a:p>
                    <a:p>
                      <a:endParaRPr lang="en-GB" sz="16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getting a 6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getting an odd number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getting a 7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GB" sz="16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pupil is picked at random.</a:t>
                      </a:r>
                    </a:p>
                    <a:p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 picking:</a:t>
                      </a:r>
                    </a:p>
                    <a:p>
                      <a:endParaRPr lang="en-GB" sz="16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a)  Someone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with a pet cat and a pet dog.</a:t>
                      </a:r>
                    </a:p>
                    <a:p>
                      <a:endParaRPr lang="en-GB" sz="16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b)  Someone with no pet cat or pet dog.</a:t>
                      </a:r>
                      <a:endParaRPr lang="en-GB" sz="16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324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8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GB" sz="17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7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7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7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8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Which letter represents:</a:t>
                      </a:r>
                    </a:p>
                    <a:p>
                      <a:pPr algn="ctr"/>
                      <a:endParaRPr lang="en-GB" sz="9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P(4)	P(8)	P(2)	P(even)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2000" b="0" i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93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8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 picking:</a:t>
                      </a:r>
                    </a:p>
                    <a:p>
                      <a:endParaRPr lang="en-GB" sz="17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girl from Newton?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GB" sz="17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boy from King?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GB" sz="17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person from Newton?</a:t>
                      </a:r>
                      <a:endParaRPr lang="en-GB" sz="17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7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box of crisps has:</a:t>
                      </a:r>
                    </a:p>
                    <a:p>
                      <a:pPr algn="ctr"/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 salt + vinegar</a:t>
                      </a:r>
                    </a:p>
                    <a:p>
                      <a:pPr algn="ctr"/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 ready salted</a:t>
                      </a:r>
                    </a:p>
                    <a:p>
                      <a:pPr algn="ctr"/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 cheese + onion</a:t>
                      </a:r>
                    </a:p>
                    <a:p>
                      <a:endParaRPr lang="en-GB" sz="17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 picking a packet of salt + vinegar?</a:t>
                      </a:r>
                    </a:p>
                    <a:p>
                      <a:endParaRPr lang="en-GB" sz="16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567819"/>
              </p:ext>
            </p:extLst>
          </p:nvPr>
        </p:nvGraphicFramePr>
        <p:xfrm>
          <a:off x="596409" y="2768157"/>
          <a:ext cx="6096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832808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4275352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90935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5843631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92140961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908413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942077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51700331"/>
                    </a:ext>
                  </a:extLst>
                </a:gridCol>
              </a:tblGrid>
              <a:tr h="19978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8658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16630" y="2387135"/>
            <a:ext cx="6660108" cy="1024674"/>
            <a:chOff x="1762836" y="2257925"/>
            <a:chExt cx="6660108" cy="1024674"/>
          </a:xfrm>
        </p:grpSpPr>
        <p:grpSp>
          <p:nvGrpSpPr>
            <p:cNvPr id="6" name="Group 5"/>
            <p:cNvGrpSpPr/>
            <p:nvPr/>
          </p:nvGrpSpPr>
          <p:grpSpPr>
            <a:xfrm>
              <a:off x="1762836" y="2913267"/>
              <a:ext cx="6651009" cy="369332"/>
              <a:chOff x="1762836" y="2913267"/>
              <a:chExt cx="6651009" cy="369332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762836" y="2913267"/>
                <a:ext cx="55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0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7854287" y="2913267"/>
                <a:ext cx="55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1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772503" y="2260897"/>
              <a:ext cx="540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A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1768" y="2282629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B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77569" y="2260897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C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58211" y="2257925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D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63386" y="2286675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288818" y="2369377"/>
            <a:ext cx="1395094" cy="1346200"/>
            <a:chOff x="0" y="0"/>
            <a:chExt cx="1395598" cy="1346612"/>
          </a:xfrm>
        </p:grpSpPr>
        <p:grpSp>
          <p:nvGrpSpPr>
            <p:cNvPr id="14" name="Group 13"/>
            <p:cNvGrpSpPr/>
            <p:nvPr/>
          </p:nvGrpSpPr>
          <p:grpSpPr>
            <a:xfrm>
              <a:off x="77189" y="23750"/>
              <a:ext cx="1253078" cy="1247140"/>
              <a:chOff x="0" y="0"/>
              <a:chExt cx="1253078" cy="1247140"/>
            </a:xfrm>
          </p:grpSpPr>
          <p:sp>
            <p:nvSpPr>
              <p:cNvPr id="23" name="Octagon 22"/>
              <p:cNvSpPr/>
              <p:nvPr/>
            </p:nvSpPr>
            <p:spPr>
              <a:xfrm>
                <a:off x="5938" y="0"/>
                <a:ext cx="1247140" cy="1247140"/>
              </a:xfrm>
              <a:prstGeom prst="octag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385948" y="0"/>
                <a:ext cx="498888" cy="12471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0" y="368135"/>
                <a:ext cx="1246505" cy="51625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0" y="368135"/>
                <a:ext cx="1253078" cy="5165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74073" y="0"/>
                <a:ext cx="510763" cy="12471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 Box 212"/>
            <p:cNvSpPr txBox="1"/>
            <p:nvPr/>
          </p:nvSpPr>
          <p:spPr>
            <a:xfrm>
              <a:off x="421574" y="0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213"/>
            <p:cNvSpPr txBox="1"/>
            <p:nvPr/>
          </p:nvSpPr>
          <p:spPr>
            <a:xfrm>
              <a:off x="421574" y="908462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214"/>
            <p:cNvSpPr txBox="1"/>
            <p:nvPr/>
          </p:nvSpPr>
          <p:spPr>
            <a:xfrm>
              <a:off x="754083" y="10687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215"/>
            <p:cNvSpPr txBox="1"/>
            <p:nvPr/>
          </p:nvSpPr>
          <p:spPr>
            <a:xfrm>
              <a:off x="843148" y="46313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216"/>
            <p:cNvSpPr txBox="1"/>
            <p:nvPr/>
          </p:nvSpPr>
          <p:spPr>
            <a:xfrm>
              <a:off x="112815" y="10687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217"/>
            <p:cNvSpPr txBox="1"/>
            <p:nvPr/>
          </p:nvSpPr>
          <p:spPr>
            <a:xfrm>
              <a:off x="754083" y="765958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18"/>
            <p:cNvSpPr txBox="1"/>
            <p:nvPr/>
          </p:nvSpPr>
          <p:spPr>
            <a:xfrm>
              <a:off x="0" y="43938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19"/>
            <p:cNvSpPr txBox="1"/>
            <p:nvPr/>
          </p:nvSpPr>
          <p:spPr>
            <a:xfrm>
              <a:off x="112815" y="765958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403945"/>
              </p:ext>
            </p:extLst>
          </p:nvPr>
        </p:nvGraphicFramePr>
        <p:xfrm>
          <a:off x="3267366" y="4967751"/>
          <a:ext cx="290419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Newton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King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Boys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Girls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9" name="Picture 2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20" y="0"/>
            <a:ext cx="774716" cy="736979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3402455" y="226486"/>
            <a:ext cx="2634017" cy="1790191"/>
            <a:chOff x="3425589" y="2590291"/>
            <a:chExt cx="2634017" cy="1790191"/>
          </a:xfrm>
        </p:grpSpPr>
        <p:sp>
          <p:nvSpPr>
            <p:cNvPr id="31" name="Rectangle 30"/>
            <p:cNvSpPr/>
            <p:nvPr/>
          </p:nvSpPr>
          <p:spPr>
            <a:xfrm>
              <a:off x="3425589" y="2590291"/>
              <a:ext cx="2634017" cy="179019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3684896" y="3000801"/>
              <a:ext cx="1596788" cy="10629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4287672" y="3000801"/>
              <a:ext cx="1596788" cy="10629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04620" y="2748048"/>
              <a:ext cx="1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Cat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18891" y="2705334"/>
              <a:ext cx="940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Dog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48512" y="3405892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05846" y="3405892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35449" y="3402691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39748" y="3978878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4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15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436362"/>
                  </p:ext>
                </p:extLst>
              </p:nvPr>
            </p:nvGraphicFramePr>
            <p:xfrm>
              <a:off x="0" y="-28447"/>
              <a:ext cx="9144000" cy="69404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721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en-GB" sz="16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dice is thrown.</a:t>
                          </a:r>
                        </a:p>
                        <a:p>
                          <a:endParaRPr lang="en-GB" sz="1600" b="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endParaRPr lang="en-GB" sz="1600" b="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6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What is the probability of:</a:t>
                          </a:r>
                        </a:p>
                        <a:p>
                          <a:pPr marL="342900" indent="-342900">
                            <a:buAutoNum type="alphaLcParenR"/>
                          </a:pPr>
                          <a:r>
                            <a:rPr lang="en-GB" sz="16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getting a 6	 </a:t>
                          </a:r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en-GB" sz="20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GB" sz="2000" b="0" i="1" kern="1200" baseline="0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kern="1200" baseline="0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000" b="0" i="1" kern="1200" baseline="0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6</m:t>
                                      </m:r>
                                    </m:den>
                                  </m:f>
                                </m:e>
                              </m:box>
                            </m:oMath>
                          </a14:m>
                          <a:endParaRPr lang="en-GB" sz="2000" b="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342900" indent="-342900">
                            <a:buAutoNum type="alphaLcParenR"/>
                          </a:pPr>
                          <a:r>
                            <a:rPr lang="en-GB" sz="16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getting an odd number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  <a:p>
                          <a:pPr marL="342900" indent="-342900">
                            <a:buAutoNum type="alphaLcParenR"/>
                          </a:pPr>
                          <a:r>
                            <a:rPr lang="en-GB" sz="16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getting a 7  </a:t>
                          </a:r>
                          <a:r>
                            <a:rPr lang="en-GB" sz="1600" b="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  <a:p>
                          <a:pPr marL="342900" indent="-342900">
                            <a:buAutoNum type="alphaLcParenR"/>
                          </a:pPr>
                          <a:endParaRPr lang="en-GB" sz="16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 pupil is picked at random.</a:t>
                          </a:r>
                        </a:p>
                        <a:p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What is the probability of picking:</a:t>
                          </a:r>
                        </a:p>
                        <a:p>
                          <a:pPr marL="342900" indent="-342900">
                            <a:buAutoNum type="alphaLcParenR"/>
                          </a:pPr>
                          <a:r>
                            <a:rPr lang="en-GB" sz="1600" b="0" kern="120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Someone</a:t>
                          </a:r>
                          <a:r>
                            <a:rPr lang="en-GB" sz="16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with a pet cat and a pet dog.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endParaRPr lang="en-GB" sz="1600" b="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indent="0">
                            <a:buNone/>
                          </a:pPr>
                          <a:endParaRPr lang="en-GB" sz="1600" b="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600" b="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b)  Someone with no pet cat or pet dog.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endParaRPr lang="en-GB" sz="16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1508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7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8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Which letter represents:</a:t>
                          </a:r>
                        </a:p>
                        <a:p>
                          <a:pPr algn="ctr"/>
                          <a:endParaRPr lang="en-GB" sz="9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P(4) = </a:t>
                          </a:r>
                          <a:r>
                            <a:rPr lang="en-GB" sz="1800" b="0" i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B	</a:t>
                          </a:r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P(8) = </a:t>
                          </a:r>
                          <a:r>
                            <a:rPr lang="en-GB" sz="1800" b="0" i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A</a:t>
                          </a:r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	P(2) = </a:t>
                          </a:r>
                          <a:r>
                            <a:rPr lang="en-GB" sz="1800" b="0" i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C</a:t>
                          </a:r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	P(even) = </a:t>
                          </a:r>
                          <a:r>
                            <a:rPr lang="en-GB" sz="1800" b="0" i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8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39332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What is the probability of picking:</a:t>
                          </a:r>
                        </a:p>
                        <a:p>
                          <a:pPr marL="342900" indent="-342900">
                            <a:buAutoNum type="alphaLcParenR"/>
                          </a:pPr>
                          <a:r>
                            <a:rPr lang="en-GB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 girl from Newton?</a:t>
                          </a:r>
                        </a:p>
                        <a:p>
                          <a:pPr marL="0" indent="0">
                            <a:buFontTx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600" b="0" i="1" kern="1200" baseline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en-GB" sz="1600" b="0" i="1" kern="1200" baseline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indent="0">
                            <a:buNone/>
                          </a:pPr>
                          <a:r>
                            <a:rPr lang="en-GB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b)  A boy from King?</a:t>
                          </a:r>
                          <a:r>
                            <a:rPr lang="en-GB" sz="1800" b="0" kern="1200" baseline="0" dirty="0" smtClean="0">
                              <a:solidFill>
                                <a:srgbClr val="FF0000"/>
                              </a:solidFill>
                              <a:effectLst/>
                              <a:ea typeface="+mn-ea"/>
                              <a:cs typeface="+mn-cs"/>
                            </a:rPr>
                            <a:t> </a:t>
                          </a:r>
                          <a:endParaRPr lang="en-GB" sz="1800" b="0" i="1" kern="1200" baseline="0" dirty="0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0" indent="0">
                            <a:buFontTx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en-GB" sz="1600" b="0" i="1" kern="1200" baseline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342900" indent="-342900">
                            <a:buAutoNum type="alphaLcParenR" startAt="3"/>
                          </a:pPr>
                          <a:r>
                            <a:rPr lang="en-GB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 person from Newton?</a:t>
                          </a:r>
                        </a:p>
                        <a:p>
                          <a:pPr marL="0" indent="0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14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en-GB" sz="1600" b="0" i="1" kern="1200" baseline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7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en-GB" sz="17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box of crisps has:</a:t>
                          </a:r>
                        </a:p>
                        <a:p>
                          <a:pPr algn="ctr"/>
                          <a:r>
                            <a:rPr lang="en-GB" sz="17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2 salt + vinegar</a:t>
                          </a:r>
                        </a:p>
                        <a:p>
                          <a:pPr algn="ctr"/>
                          <a:r>
                            <a:rPr lang="en-GB" sz="17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1 ready salted</a:t>
                          </a:r>
                        </a:p>
                        <a:p>
                          <a:pPr algn="ctr"/>
                          <a:r>
                            <a:rPr lang="en-GB" sz="17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5 cheese + onion</a:t>
                          </a:r>
                        </a:p>
                        <a:p>
                          <a:endParaRPr lang="en-GB" sz="1700" kern="1200" baseline="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7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What is the probability of picking a packet of salt + vinegar?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sz="1800" b="0" i="1" kern="1200" baseline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700" kern="1200" baseline="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436362"/>
                  </p:ext>
                </p:extLst>
              </p:nvPr>
            </p:nvGraphicFramePr>
            <p:xfrm>
              <a:off x="0" y="-28447"/>
              <a:ext cx="9144000" cy="69404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721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7" t="-536" r="-200625" b="-2058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kern="1200" dirty="0" smtClean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2917" t="-536" r="-625" b="-2058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1508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7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8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Which letter represents:</a:t>
                          </a:r>
                        </a:p>
                        <a:p>
                          <a:pPr algn="ctr"/>
                          <a:endParaRPr lang="en-GB" sz="9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P(4) = </a:t>
                          </a:r>
                          <a:r>
                            <a:rPr lang="en-GB" sz="1800" b="0" i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B	</a:t>
                          </a:r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P(8) = </a:t>
                          </a:r>
                          <a:r>
                            <a:rPr lang="en-GB" sz="1800" b="0" i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A</a:t>
                          </a:r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	P(2) = </a:t>
                          </a:r>
                          <a:r>
                            <a:rPr lang="en-GB" sz="1800" b="0" i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C</a:t>
                          </a:r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	P(even) = </a:t>
                          </a:r>
                          <a:r>
                            <a:rPr lang="en-GB" sz="1800" b="0" i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E</a:t>
                          </a:r>
                          <a:endParaRPr lang="en-GB" sz="1800" b="0" i="0" baseline="0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8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b="0" i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51745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58" t="-176271" r="-50313" b="-48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7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2917" t="-176271" r="-625" b="-4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567819"/>
              </p:ext>
            </p:extLst>
          </p:nvPr>
        </p:nvGraphicFramePr>
        <p:xfrm>
          <a:off x="596409" y="2768157"/>
          <a:ext cx="6096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832808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4275352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90935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5843631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92140961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908413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942077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51700331"/>
                    </a:ext>
                  </a:extLst>
                </a:gridCol>
              </a:tblGrid>
              <a:tr h="19978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8658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16630" y="2387135"/>
            <a:ext cx="6660108" cy="1024674"/>
            <a:chOff x="1762836" y="2257925"/>
            <a:chExt cx="6660108" cy="1024674"/>
          </a:xfrm>
        </p:grpSpPr>
        <p:grpSp>
          <p:nvGrpSpPr>
            <p:cNvPr id="6" name="Group 5"/>
            <p:cNvGrpSpPr/>
            <p:nvPr/>
          </p:nvGrpSpPr>
          <p:grpSpPr>
            <a:xfrm>
              <a:off x="1762836" y="2913267"/>
              <a:ext cx="6651009" cy="369332"/>
              <a:chOff x="1762836" y="2913267"/>
              <a:chExt cx="6651009" cy="369332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762836" y="2913267"/>
                <a:ext cx="55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0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7854287" y="2913267"/>
                <a:ext cx="55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1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772503" y="2260897"/>
              <a:ext cx="540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A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1768" y="2282629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B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77569" y="2260897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C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58211" y="2257925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D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63386" y="2286675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288818" y="2369377"/>
            <a:ext cx="1395094" cy="1346200"/>
            <a:chOff x="0" y="0"/>
            <a:chExt cx="1395598" cy="1346612"/>
          </a:xfrm>
        </p:grpSpPr>
        <p:grpSp>
          <p:nvGrpSpPr>
            <p:cNvPr id="14" name="Group 13"/>
            <p:cNvGrpSpPr/>
            <p:nvPr/>
          </p:nvGrpSpPr>
          <p:grpSpPr>
            <a:xfrm>
              <a:off x="77189" y="23750"/>
              <a:ext cx="1253078" cy="1247140"/>
              <a:chOff x="0" y="0"/>
              <a:chExt cx="1253078" cy="1247140"/>
            </a:xfrm>
          </p:grpSpPr>
          <p:sp>
            <p:nvSpPr>
              <p:cNvPr id="23" name="Octagon 22"/>
              <p:cNvSpPr/>
              <p:nvPr/>
            </p:nvSpPr>
            <p:spPr>
              <a:xfrm>
                <a:off x="5938" y="0"/>
                <a:ext cx="1247140" cy="1247140"/>
              </a:xfrm>
              <a:prstGeom prst="octag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385948" y="0"/>
                <a:ext cx="498888" cy="12471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0" y="368135"/>
                <a:ext cx="1246505" cy="51625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0" y="368135"/>
                <a:ext cx="1253078" cy="5165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74073" y="0"/>
                <a:ext cx="510763" cy="12471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 Box 212"/>
            <p:cNvSpPr txBox="1"/>
            <p:nvPr/>
          </p:nvSpPr>
          <p:spPr>
            <a:xfrm>
              <a:off x="421574" y="0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213"/>
            <p:cNvSpPr txBox="1"/>
            <p:nvPr/>
          </p:nvSpPr>
          <p:spPr>
            <a:xfrm>
              <a:off x="421574" y="908462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214"/>
            <p:cNvSpPr txBox="1"/>
            <p:nvPr/>
          </p:nvSpPr>
          <p:spPr>
            <a:xfrm>
              <a:off x="754083" y="10687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215"/>
            <p:cNvSpPr txBox="1"/>
            <p:nvPr/>
          </p:nvSpPr>
          <p:spPr>
            <a:xfrm>
              <a:off x="843148" y="46313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216"/>
            <p:cNvSpPr txBox="1"/>
            <p:nvPr/>
          </p:nvSpPr>
          <p:spPr>
            <a:xfrm>
              <a:off x="112815" y="10687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217"/>
            <p:cNvSpPr txBox="1"/>
            <p:nvPr/>
          </p:nvSpPr>
          <p:spPr>
            <a:xfrm>
              <a:off x="754083" y="765958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18"/>
            <p:cNvSpPr txBox="1"/>
            <p:nvPr/>
          </p:nvSpPr>
          <p:spPr>
            <a:xfrm>
              <a:off x="0" y="43938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19"/>
            <p:cNvSpPr txBox="1"/>
            <p:nvPr/>
          </p:nvSpPr>
          <p:spPr>
            <a:xfrm>
              <a:off x="112815" y="765958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403945"/>
              </p:ext>
            </p:extLst>
          </p:nvPr>
        </p:nvGraphicFramePr>
        <p:xfrm>
          <a:off x="3267366" y="4967751"/>
          <a:ext cx="290419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Newton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King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Boys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Girls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9" name="Picture 2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20" y="0"/>
            <a:ext cx="774716" cy="736979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3402455" y="226486"/>
            <a:ext cx="2634017" cy="1790191"/>
            <a:chOff x="3425589" y="2590291"/>
            <a:chExt cx="2634017" cy="1790191"/>
          </a:xfrm>
        </p:grpSpPr>
        <p:sp>
          <p:nvSpPr>
            <p:cNvPr id="31" name="Rectangle 30"/>
            <p:cNvSpPr/>
            <p:nvPr/>
          </p:nvSpPr>
          <p:spPr>
            <a:xfrm>
              <a:off x="3425589" y="2590291"/>
              <a:ext cx="2634017" cy="179019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3684896" y="3000801"/>
              <a:ext cx="1596788" cy="10629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4287672" y="3000801"/>
              <a:ext cx="1596788" cy="10629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04620" y="2748048"/>
              <a:ext cx="1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Cat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18891" y="2705334"/>
              <a:ext cx="940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Dog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48512" y="3405892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05846" y="3405892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35449" y="3402691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39748" y="3978878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4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59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046BBD967B24DA3F10E1FCF165E29" ma:contentTypeVersion="4" ma:contentTypeDescription="Create a new document." ma:contentTypeScope="" ma:versionID="d8f82cecab30e0d7a59f92c30e35122e">
  <xsd:schema xmlns:xsd="http://www.w3.org/2001/XMLSchema" xmlns:xs="http://www.w3.org/2001/XMLSchema" xmlns:p="http://schemas.microsoft.com/office/2006/metadata/properties" xmlns:ns2="ea71102e-c2e2-43df-a20f-703c85d4b778" xmlns:ns3="ac2b899c-feaf-4902-9f78-83816e525775" targetNamespace="http://schemas.microsoft.com/office/2006/metadata/properties" ma:root="true" ma:fieldsID="1adc5f142140e8b844ae831ed2425da5" ns2:_="" ns3:_="">
    <xsd:import namespace="ea71102e-c2e2-43df-a20f-703c85d4b778"/>
    <xsd:import namespace="ac2b899c-feaf-4902-9f78-83816e52577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1102e-c2e2-43df-a20f-703c85d4b7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b899c-feaf-4902-9f78-83816e5257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D2950C-6D80-4E9A-9465-870197D2AB5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ea71102e-c2e2-43df-a20f-703c85d4b778"/>
    <ds:schemaRef ds:uri="http://schemas.openxmlformats.org/package/2006/metadata/core-properties"/>
    <ds:schemaRef ds:uri="ac2b899c-feaf-4902-9f78-83816e52577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03D85AB-41F1-43B2-BDF6-CBD6AD9062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164D8D-8DE7-452B-8B40-73F8B77C2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71102e-c2e2-43df-a20f-703c85d4b778"/>
    <ds:schemaRef ds:uri="ac2b899c-feaf-4902-9f78-83816e5257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1281</TotalTime>
  <Words>1278</Words>
  <Application>Microsoft Office PowerPoint</Application>
  <PresentationFormat>On-screen Show (4:3)</PresentationFormat>
  <Paragraphs>448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Century Gothic</vt:lpstr>
      <vt:lpstr>Comic Sans MS</vt:lpstr>
      <vt:lpstr>Times New Roman</vt:lpstr>
      <vt:lpstr>Wingdings 3</vt:lpstr>
      <vt:lpstr>Office Theme</vt:lpstr>
      <vt:lpstr>Ion Boardroom</vt:lpstr>
      <vt:lpstr>Test 2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Morton, Joanne</dc:creator>
  <cp:lastModifiedBy>Gilroy, Alison</cp:lastModifiedBy>
  <cp:revision>91</cp:revision>
  <dcterms:created xsi:type="dcterms:W3CDTF">2018-05-22T09:25:02Z</dcterms:created>
  <dcterms:modified xsi:type="dcterms:W3CDTF">2018-12-20T20:33:01Z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0x010100D91046BBD967B24DA3F10E1FCF165E29</vt:lpwstr>
  </property>
</Properties>
</file>