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73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ke, Gina" userId="S::gina.leake@lythamhigh.lancs.sch.uk::7b23af33-2ab7-45ba-a32a-d2c9a3afae9f" providerId="AD" clId="Web-{3AB9CF8B-58B9-C614-A7D7-AF6ECA253C8B}"/>
    <pc:docChg chg="modSld">
      <pc:chgData name="Leake, Gina" userId="S::gina.leake@lythamhigh.lancs.sch.uk::7b23af33-2ab7-45ba-a32a-d2c9a3afae9f" providerId="AD" clId="Web-{3AB9CF8B-58B9-C614-A7D7-AF6ECA253C8B}" dt="2018-12-20T17:20:44.303" v="7"/>
      <pc:docMkLst>
        <pc:docMk/>
      </pc:docMkLst>
      <pc:sldChg chg="modSp">
        <pc:chgData name="Leake, Gina" userId="S::gina.leake@lythamhigh.lancs.sch.uk::7b23af33-2ab7-45ba-a32a-d2c9a3afae9f" providerId="AD" clId="Web-{3AB9CF8B-58B9-C614-A7D7-AF6ECA253C8B}" dt="2018-12-20T17:20:39.397" v="3"/>
        <pc:sldMkLst>
          <pc:docMk/>
          <pc:sldMk cId="881553233" sldId="272"/>
        </pc:sldMkLst>
        <pc:graphicFrameChg chg="mod modGraphic">
          <ac:chgData name="Leake, Gina" userId="S::gina.leake@lythamhigh.lancs.sch.uk::7b23af33-2ab7-45ba-a32a-d2c9a3afae9f" providerId="AD" clId="Web-{3AB9CF8B-58B9-C614-A7D7-AF6ECA253C8B}" dt="2018-12-20T17:20:39.397" v="3"/>
          <ac:graphicFrameMkLst>
            <pc:docMk/>
            <pc:sldMk cId="881553233" sldId="272"/>
            <ac:graphicFrameMk id="43" creationId="{00000000-0000-0000-0000-000000000000}"/>
          </ac:graphicFrameMkLst>
        </pc:graphicFrameChg>
      </pc:sldChg>
      <pc:sldChg chg="modSp">
        <pc:chgData name="Leake, Gina" userId="S::gina.leake@lythamhigh.lancs.sch.uk::7b23af33-2ab7-45ba-a32a-d2c9a3afae9f" providerId="AD" clId="Web-{3AB9CF8B-58B9-C614-A7D7-AF6ECA253C8B}" dt="2018-12-20T17:20:44.303" v="7"/>
        <pc:sldMkLst>
          <pc:docMk/>
          <pc:sldMk cId="205206875" sldId="276"/>
        </pc:sldMkLst>
        <pc:graphicFrameChg chg="mod modGraphic">
          <ac:chgData name="Leake, Gina" userId="S::gina.leake@lythamhigh.lancs.sch.uk::7b23af33-2ab7-45ba-a32a-d2c9a3afae9f" providerId="AD" clId="Web-{3AB9CF8B-58B9-C614-A7D7-AF6ECA253C8B}" dt="2018-12-20T17:20:44.303" v="7"/>
          <ac:graphicFrameMkLst>
            <pc:docMk/>
            <pc:sldMk cId="205206875" sldId="276"/>
            <ac:graphicFrameMk id="4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2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8 HIGHER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1421"/>
              </p:ext>
            </p:extLst>
          </p:nvPr>
        </p:nvGraphicFramePr>
        <p:xfrm>
          <a:off x="0" y="-1689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rectangular floor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 x 7m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being tiled with square tiles measuring 20cm.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tiles will be needed?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tiles come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boxes of 100 priced £25.25 each. How many boxes will be needed?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 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height?  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circumference? 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6.5 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18 cm²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Area = 24 cm²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40 mm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12 cm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 cm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 rot="5400000">
            <a:off x="3894984" y="4879721"/>
            <a:ext cx="1996470" cy="1815814"/>
            <a:chOff x="576289" y="393301"/>
            <a:chExt cx="2889853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57639" y="393301"/>
              <a:ext cx="1865199" cy="1764000"/>
              <a:chOff x="1153172" y="360326"/>
              <a:chExt cx="1865199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>
                <a:off x="616544" y="1272312"/>
                <a:ext cx="107325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10491" y="1034458"/>
              <a:ext cx="1066198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3.6 cm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8.4 cm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4829" y="783771"/>
            <a:ext cx="2266667" cy="1413042"/>
            <a:chOff x="292796" y="4529650"/>
            <a:chExt cx="2562753" cy="2574547"/>
          </a:xfrm>
        </p:grpSpPr>
        <p:grpSp>
          <p:nvGrpSpPr>
            <p:cNvPr id="69" name="Group 68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83" name="Parallelogram 82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-696695" y="5519141"/>
              <a:ext cx="2396557" cy="41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 2.5 cm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4729" y="6431278"/>
              <a:ext cx="2040820" cy="6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40 mm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51288" y="491191"/>
            <a:ext cx="1901696" cy="635047"/>
            <a:chOff x="6533130" y="4906221"/>
            <a:chExt cx="2215085" cy="1390158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7407025" y="5008728"/>
              <a:ext cx="0" cy="12600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6533130" y="4906221"/>
              <a:ext cx="2215085" cy="1390158"/>
              <a:chOff x="6519482" y="4919869"/>
              <a:chExt cx="2215085" cy="1390158"/>
            </a:xfrm>
          </p:grpSpPr>
          <p:sp>
            <p:nvSpPr>
              <p:cNvPr id="96" name="Isosceles Triangle 95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252091" y="5343486"/>
                <a:ext cx="1108056" cy="80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20 mm</a:t>
                </a: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6644132" y="5219984"/>
            <a:ext cx="2160000" cy="1440000"/>
            <a:chOff x="870548" y="3022388"/>
            <a:chExt cx="2160000" cy="1440000"/>
          </a:xfrm>
        </p:grpSpPr>
        <p:sp>
          <p:nvSpPr>
            <p:cNvPr id="104" name="Oval 103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70918"/>
              </p:ext>
            </p:extLst>
          </p:nvPr>
        </p:nvGraphicFramePr>
        <p:xfrm>
          <a:off x="0" y="-1689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 cm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rectangular floor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 x 7m</a:t>
                      </a:r>
                      <a:r>
                        <a:rPr lang="en-GB" b="0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being tiled with square tiles measuring 20cm.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tiles will be needed?</a:t>
                      </a:r>
                    </a:p>
                    <a:p>
                      <a:pPr algn="ctr"/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875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tiles come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boxes of 100 priced £25.25 each. How many boxes will be needed?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£227.25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height?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area?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42cm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area?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52cm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height? 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area?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27 cm</a:t>
                      </a:r>
                      <a:r>
                        <a:rPr lang="en-GB" b="1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Circumference? </a:t>
                      </a:r>
                      <a:r>
                        <a:rPr lang="en-GB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6215282" y="2861633"/>
            <a:ext cx="2776097" cy="1601269"/>
            <a:chOff x="3213858" y="5090154"/>
            <a:chExt cx="2776097" cy="1601269"/>
          </a:xfrm>
        </p:grpSpPr>
        <p:grpSp>
          <p:nvGrpSpPr>
            <p:cNvPr id="10" name="Group 9"/>
            <p:cNvGrpSpPr/>
            <p:nvPr/>
          </p:nvGrpSpPr>
          <p:grpSpPr>
            <a:xfrm>
              <a:off x="3629216" y="5117910"/>
              <a:ext cx="2360739" cy="1268436"/>
              <a:chOff x="-29776" y="0"/>
              <a:chExt cx="1838891" cy="765514"/>
            </a:xfrm>
          </p:grpSpPr>
          <p:sp>
            <p:nvSpPr>
              <p:cNvPr id="11" name="Parallelogram 10"/>
              <p:cNvSpPr/>
              <p:nvPr/>
            </p:nvSpPr>
            <p:spPr>
              <a:xfrm>
                <a:off x="9525" y="0"/>
                <a:ext cx="1799590" cy="719455"/>
              </a:xfrm>
              <a:prstGeom prst="parallelogram">
                <a:avLst>
                  <a:gd name="adj" fmla="val 5139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-29776" y="765514"/>
                <a:ext cx="137406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47700" y="0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3670278" y="6322091"/>
              <a:ext cx="17229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6.5 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95933" y="5501998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3569908" y="5090154"/>
              <a:ext cx="619877" cy="12086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213858" y="5366561"/>
              <a:ext cx="861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9442" y="4917673"/>
            <a:ext cx="2696412" cy="1698369"/>
            <a:chOff x="6348581" y="4995080"/>
            <a:chExt cx="2696412" cy="1698369"/>
          </a:xfrm>
        </p:grpSpPr>
        <p:grpSp>
          <p:nvGrpSpPr>
            <p:cNvPr id="15" name="Group 14"/>
            <p:cNvGrpSpPr/>
            <p:nvPr/>
          </p:nvGrpSpPr>
          <p:grpSpPr>
            <a:xfrm>
              <a:off x="6848993" y="5008728"/>
              <a:ext cx="2196000" cy="1350330"/>
              <a:chOff x="193680" y="-41188"/>
              <a:chExt cx="1710567" cy="814939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193680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829256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348581" y="4995080"/>
              <a:ext cx="2632711" cy="1698369"/>
              <a:chOff x="6334933" y="5008728"/>
              <a:chExt cx="2632711" cy="1698369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893184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93184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337054" y="5620464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34933" y="5212991"/>
                <a:ext cx="1002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Area </a:t>
                </a:r>
              </a:p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18 cm²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0860" y="2815600"/>
            <a:ext cx="2118571" cy="1655864"/>
            <a:chOff x="736978" y="5144746"/>
            <a:chExt cx="2118571" cy="1655864"/>
          </a:xfrm>
        </p:grpSpPr>
        <p:grpSp>
          <p:nvGrpSpPr>
            <p:cNvPr id="36" name="Group 35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47" name="Parallelogram 46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905688" y="5583886"/>
              <a:ext cx="1868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Area = 24 cm²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4729" y="6431278"/>
              <a:ext cx="2040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40 mm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8493" y="2696549"/>
            <a:ext cx="2494472" cy="1787228"/>
            <a:chOff x="6263656" y="4906221"/>
            <a:chExt cx="2494472" cy="1787228"/>
          </a:xfrm>
        </p:grpSpPr>
        <p:grpSp>
          <p:nvGrpSpPr>
            <p:cNvPr id="51" name="Group 50"/>
            <p:cNvGrpSpPr/>
            <p:nvPr/>
          </p:nvGrpSpPr>
          <p:grpSpPr>
            <a:xfrm>
              <a:off x="6562128" y="5008728"/>
              <a:ext cx="2196000" cy="1350330"/>
              <a:chOff x="-29776" y="-41188"/>
              <a:chExt cx="1710567" cy="814939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-29776" y="773751"/>
                <a:ext cx="17105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47700" y="-41188"/>
                <a:ext cx="0" cy="7604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6263656" y="4906221"/>
              <a:ext cx="2484559" cy="1787228"/>
              <a:chOff x="6250008" y="4919869"/>
              <a:chExt cx="2484559" cy="1787228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660107" y="6337765"/>
                <a:ext cx="207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12 cm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54787" y="5614948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7 cm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250008" y="5366561"/>
                <a:ext cx="8614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9 cm</a:t>
                </a:r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 rot="5400000">
            <a:off x="4062385" y="4837944"/>
            <a:ext cx="1968723" cy="1815814"/>
            <a:chOff x="616452" y="393301"/>
            <a:chExt cx="2849690" cy="176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081792" y="393301"/>
              <a:ext cx="1841046" cy="1764000"/>
              <a:chOff x="1177325" y="360326"/>
              <a:chExt cx="1841046" cy="1764000"/>
            </a:xfrm>
          </p:grpSpPr>
          <p:sp>
            <p:nvSpPr>
              <p:cNvPr id="132" name="Trapezoid 131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3" name="Straight Arrow Connector 132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16200000" flipH="1">
                <a:off x="701687" y="1320694"/>
                <a:ext cx="95127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1199562" y="1356571"/>
              <a:ext cx="1651886" cy="35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377469" y="1055723"/>
              <a:ext cx="1012567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3.6 cm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2469355" y="1072443"/>
              <a:ext cx="1458974" cy="53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8.4 cm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4829" y="783771"/>
            <a:ext cx="2266667" cy="1413042"/>
            <a:chOff x="292796" y="4529650"/>
            <a:chExt cx="2562753" cy="2574547"/>
          </a:xfrm>
        </p:grpSpPr>
        <p:grpSp>
          <p:nvGrpSpPr>
            <p:cNvPr id="69" name="Group 68"/>
            <p:cNvGrpSpPr/>
            <p:nvPr/>
          </p:nvGrpSpPr>
          <p:grpSpPr>
            <a:xfrm>
              <a:off x="736978" y="5144746"/>
              <a:ext cx="2100636" cy="1309841"/>
              <a:chOff x="-51038" y="-10499"/>
              <a:chExt cx="1636284" cy="790503"/>
            </a:xfrm>
          </p:grpSpPr>
          <p:sp>
            <p:nvSpPr>
              <p:cNvPr id="83" name="Parallelogram 82"/>
              <p:cNvSpPr/>
              <p:nvPr/>
            </p:nvSpPr>
            <p:spPr>
              <a:xfrm>
                <a:off x="9526" y="0"/>
                <a:ext cx="1575720" cy="719455"/>
              </a:xfrm>
              <a:prstGeom prst="parallelogram">
                <a:avLst>
                  <a:gd name="adj" fmla="val 102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V="1">
                <a:off x="-29776" y="780004"/>
                <a:ext cx="161502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-51038" y="-10499"/>
                <a:ext cx="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 rot="16200000">
              <a:off x="-696695" y="5519141"/>
              <a:ext cx="2396557" cy="41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 2.5 cm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4729" y="6431278"/>
              <a:ext cx="2040820" cy="67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40 mm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3937" y="490153"/>
            <a:ext cx="1901696" cy="686856"/>
            <a:chOff x="6533130" y="4906221"/>
            <a:chExt cx="2215085" cy="1503571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7454717" y="5008728"/>
              <a:ext cx="0" cy="12600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6533130" y="4906221"/>
              <a:ext cx="2215085" cy="1503571"/>
              <a:chOff x="6519482" y="4919869"/>
              <a:chExt cx="2215085" cy="1503571"/>
            </a:xfrm>
          </p:grpSpPr>
          <p:sp>
            <p:nvSpPr>
              <p:cNvPr id="96" name="Isosceles Triangle 95"/>
              <p:cNvSpPr/>
              <p:nvPr/>
            </p:nvSpPr>
            <p:spPr>
              <a:xfrm>
                <a:off x="6660107" y="5008728"/>
                <a:ext cx="2074460" cy="1301299"/>
              </a:xfrm>
              <a:prstGeom prst="triangle">
                <a:avLst>
                  <a:gd name="adj" fmla="val 3750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>
              <a:xfrm flipH="1">
                <a:off x="6519482" y="4919869"/>
                <a:ext cx="871435" cy="139015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7346064" y="5614949"/>
                <a:ext cx="1245429" cy="80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20 mm</a:t>
                </a: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6644132" y="5219984"/>
            <a:ext cx="2160000" cy="1440000"/>
            <a:chOff x="870548" y="3022388"/>
            <a:chExt cx="2160000" cy="1440000"/>
          </a:xfrm>
        </p:grpSpPr>
        <p:sp>
          <p:nvSpPr>
            <p:cNvPr id="104" name="Oval 103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50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360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1689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Simplify these ratios</a:t>
                      </a:r>
                    </a:p>
                    <a:p>
                      <a:pPr algn="ctr"/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 : 10   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25 : 10  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12 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: 40  </a:t>
                      </a:r>
                    </a:p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 : 30 : 18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White</a:t>
                      </a:r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red roses are in the ratio 4:5</a:t>
                      </a:r>
                    </a:p>
                    <a:p>
                      <a:pPr algn="ctr"/>
                      <a:r>
                        <a:rPr lang="en-GB" sz="20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fraction are red?</a:t>
                      </a:r>
                    </a:p>
                    <a:p>
                      <a:pPr algn="ctr"/>
                      <a:endParaRPr lang="en-GB" sz="20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these equivalent ratios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: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 : …..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…… :  210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   :  …….</a:t>
                      </a:r>
                      <a:endParaRPr lang="en-GB" sz="20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2421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these ratios in the form 1:n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4:11    </a:t>
                      </a:r>
                      <a:endParaRPr lang="en-GB" sz="2800" kern="1200" baseline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2:7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</a:tabLst>
                        <a:defRPr/>
                      </a:pPr>
                      <a:r>
                        <a:rPr lang="en-GB" sz="2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0.5 : 3    </a:t>
                      </a:r>
                      <a:endParaRPr lang="en-GB" sz="280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£32 in the ratio 3 :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Share £2.45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ratio 3 :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31689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bars of chocolate cost £2.40.</a:t>
                      </a: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do 9 bars cost?   </a:t>
                      </a:r>
                      <a:endParaRPr lang="en-GB" sz="28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tabLst>
                          <a:tab pos="273050" algn="l"/>
                        </a:tabLst>
                      </a:pP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g soap costs £1.33</a:t>
                      </a:r>
                      <a:endParaRPr lang="en-GB" sz="2000" b="1" kern="1200" baseline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40g soap costs  96p</a:t>
                      </a: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endParaRPr lang="en-GB" sz="2000" b="1" kern="1200" baseline="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soap is best value for money?</a:t>
                      </a:r>
                    </a:p>
                    <a:p>
                      <a:pPr marL="0" indent="0" algn="l">
                        <a:tabLst>
                          <a:tab pos="273050" algn="l"/>
                        </a:tabLst>
                      </a:pPr>
                      <a:endParaRPr lang="en-GB" sz="2000" b="1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£ 1 =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$ 1.20</a:t>
                      </a:r>
                    </a:p>
                    <a:p>
                      <a:pPr>
                        <a:tabLst>
                          <a:tab pos="273050" algn="l"/>
                        </a:tabLst>
                      </a:pPr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Paul buys a hat for $8.40. </a:t>
                      </a:r>
                    </a:p>
                    <a:p>
                      <a:pPr algn="ctr">
                        <a:tabLst>
                          <a:tab pos="273050" algn="l"/>
                        </a:tabLst>
                      </a:pP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much is this in £ ?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034566"/>
                  </p:ext>
                </p:extLst>
              </p:nvPr>
            </p:nvGraphicFramePr>
            <p:xfrm>
              <a:off x="0" y="0"/>
              <a:ext cx="9144000" cy="690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 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</a:t>
                          </a:r>
                          <a:r>
                            <a:rPr lang="en-GB" sz="20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red roses are in the ratio 4:5</a:t>
                          </a:r>
                        </a:p>
                        <a:p>
                          <a:pPr algn="ctr"/>
                          <a:r>
                            <a:rPr lang="en-GB" sz="20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fraction are red?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sz="2000" b="1" i="1" kern="1200" baseline="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: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</a:t>
                          </a: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:  210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…</a:t>
                          </a:r>
                          <a:r>
                            <a:rPr lang="en-GB" sz="2000" b="1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7/3…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these ratios in the form 1:n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4:11   </a:t>
                          </a:r>
                          <a:r>
                            <a:rPr lang="en-GB" sz="2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: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2:7     </a:t>
                          </a:r>
                          <a:r>
                            <a:rPr lang="en-GB" sz="2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1: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2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3050" algn="l"/>
                            </a:tabLst>
                            <a:defRPr/>
                          </a:pPr>
                          <a:r>
                            <a:rPr lang="en-GB" sz="2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0.5 : 3    </a:t>
                          </a:r>
                          <a:r>
                            <a:rPr lang="en-GB" sz="2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 :6</a:t>
                          </a:r>
                          <a:endParaRPr lang="en-GB" sz="2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12:20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£1.05 : £1.40</a:t>
                          </a:r>
                          <a:endParaRPr lang="en-GB" sz="2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9 bars cost?    </a:t>
                          </a:r>
                          <a:r>
                            <a:rPr lang="en-GB" sz="2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£ 4.32</a:t>
                          </a:r>
                          <a:endParaRPr lang="en-GB" sz="2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 soap costs £1.33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10g   19 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 soap costs  96p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10g   24p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Which soap is best value for money?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70g is best buy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£ 1 =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$ 1.20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Paul buys a hat for $8.40. How much is this in £ ?</a:t>
                          </a: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£7</a:t>
                          </a:r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0034566"/>
                  </p:ext>
                </p:extLst>
              </p:nvPr>
            </p:nvGraphicFramePr>
            <p:xfrm>
              <a:off x="0" y="0"/>
              <a:ext cx="9144000" cy="6906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Simplify these ratios</a:t>
                          </a:r>
                        </a:p>
                        <a:p>
                          <a:pPr algn="ctr"/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 : 10 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25 : 10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5:2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12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3:4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32 : 40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4:5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12 : 30 : 18 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2:5:3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333" r="-100625" b="-2029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these equivalent ratios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 : 7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9 : 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21</a:t>
                          </a:r>
                          <a:endParaRPr lang="en-GB" sz="2000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90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:  210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   :  …</a:t>
                          </a:r>
                          <a:r>
                            <a:rPr lang="en-GB" sz="2000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7/3…</a:t>
                          </a: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334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8958" r="-200625" b="-981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£32 in the ratio 3 : 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12:20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Share £2.45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ratio 3:4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£1.05 : £1.40</a:t>
                          </a:r>
                          <a:endParaRPr lang="en-GB" sz="28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bars of chocolate cost £2.40.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How much do 9 bars cost?    </a:t>
                          </a:r>
                          <a:r>
                            <a:rPr lang="en-GB" sz="2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£ 4.32</a:t>
                          </a:r>
                          <a:endParaRPr lang="en-GB" sz="28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g soap costs £1.33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10g   19 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40g soap costs  96p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10g   24p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Which soap is best value for money?</a:t>
                          </a:r>
                        </a:p>
                        <a:p>
                          <a:pPr marL="0" indent="0" algn="l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70g is best buy</a:t>
                          </a:r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  £ 1 =</a:t>
                          </a: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$ 1.20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200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Paul buys a hat for $8.40. How much is this in £ ?</a:t>
                          </a:r>
                        </a:p>
                        <a:p>
                          <a:pPr algn="ctr">
                            <a:tabLst>
                              <a:tab pos="273050" algn="l"/>
                            </a:tabLst>
                          </a:pPr>
                          <a:r>
                            <a:rPr lang="en-GB" sz="20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£7</a:t>
                          </a:r>
                          <a:endParaRPr lang="en-GB" sz="20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72000" marR="72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8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223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0.23,0.37,0.51,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1.09, 0.92, 0.75,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-13, -9, -5,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-21, -23.5, -26,…… , ……</a:t>
                      </a:r>
                    </a:p>
                    <a:p>
                      <a:endParaRPr lang="en-GB" dirty="0"/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Complete the sequence</a:t>
                      </a:r>
                    </a:p>
                    <a:p>
                      <a:pPr marL="355600" indent="-355600">
                        <a:buAutoNum type="alphaLcParenR"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rule?</a:t>
                      </a:r>
                    </a:p>
                    <a:p>
                      <a:pPr marL="355600" indent="-355600">
                        <a:buAutoNum type="alphaLcParenR"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50,  500, …… , ……</a:t>
                      </a:r>
                    </a:p>
                    <a:p>
                      <a:pPr marL="0" indent="0">
                        <a:buNone/>
                      </a:pPr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243, 81, 9, …… , ……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Find the first 4 terms in the sequence using the rule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GB" sz="24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3n - 2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2n + 2.5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first 4 terms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 the sequence using the rule</a:t>
                      </a:r>
                    </a:p>
                    <a:p>
                      <a:endParaRPr lang="en-GB" sz="18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n</a:t>
                      </a:r>
                      <a:r>
                        <a:rPr lang="en-GB" sz="2200" b="1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2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+ 1</a:t>
                      </a:r>
                      <a:endParaRPr lang="en-GB" sz="2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1, 9, 17, 25, 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 -5, -1, 3, …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 your rule to find the 20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in the sequence.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Will the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number 98 be in the sequence</a:t>
                      </a:r>
                    </a:p>
                    <a:p>
                      <a:endParaRPr lang="en-GB" sz="20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2400" b="1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T(n) = 3n + 1</a:t>
                      </a:r>
                      <a:endParaRPr lang="en-GB" sz="24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817815"/>
                  </p:ext>
                </p:extLst>
              </p:nvPr>
            </p:nvGraphicFramePr>
            <p:xfrm>
              <a:off x="0" y="1"/>
              <a:ext cx="9144000" cy="6892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68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0.23,0.37,0.51,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0.65,0.79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+0.14</a:t>
                          </a:r>
                          <a:endParaRPr lang="en-GB" sz="18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1.09,0.92,0.75,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0.58,0.41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-0.17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+4</a:t>
                          </a:r>
                          <a:endParaRPr lang="en-GB" sz="18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-23.5, -26,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-28.5,-31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-2.5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5,  50,  500,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5000,50000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10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243, 81, 9,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</a:t>
                          </a:r>
                        </a:p>
                        <a:p>
                          <a:pPr algn="ctr"/>
                          <a:r>
                            <a:rPr lang="en-GB" sz="1800" kern="120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÷ 3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776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– 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-2, 1, 4, 7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+ 2.5</a:t>
                          </a: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2.5, 4.5,6.5,8.5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2,5,10,17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11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</a:t>
                          </a: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153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- 13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 the</a:t>
                          </a:r>
                          <a:r>
                            <a:rPr lang="en-GB" sz="20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number 98 be in the sequence</a:t>
                          </a:r>
                        </a:p>
                        <a:p>
                          <a:pPr algn="ctr"/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+ 1</a:t>
                          </a:r>
                        </a:p>
                        <a:p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3n + 1=98</a:t>
                          </a:r>
                          <a:endParaRPr lang="en-GB" sz="18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 =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1" i="0" kern="1200" baseline="0" dirty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𝟗𝟕</m:t>
                                  </m:r>
                                </m:num>
                                <m:den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not whole number NO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97,100,103</a:t>
                          </a:r>
                          <a:endParaRPr lang="en-GB" sz="18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817815"/>
                  </p:ext>
                </p:extLst>
              </p:nvPr>
            </p:nvGraphicFramePr>
            <p:xfrm>
              <a:off x="0" y="1"/>
              <a:ext cx="9144000" cy="68925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0.23,0.37,0.51,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0.65,0.79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+0.14</a:t>
                          </a:r>
                          <a:endParaRPr lang="en-GB" sz="1800" b="0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1.09,0.92,0.75,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0.58,0.41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-0.17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-13, -9, -5, 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-1,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+4</a:t>
                          </a:r>
                          <a:endParaRPr lang="en-GB" sz="18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-21, -23.5, -26,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-28.5,-31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-2.5</a:t>
                          </a: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sequence</a:t>
                          </a:r>
                        </a:p>
                        <a:p>
                          <a:pPr marL="355600" indent="-355600">
                            <a:buAutoNum type="alphaLcParenR"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rule?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5,  50,  500,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5000,50000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10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sz="18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243, 81, 9, </a:t>
                          </a:r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3, 1</a:t>
                          </a:r>
                        </a:p>
                        <a:p>
                          <a:pPr algn="ctr"/>
                          <a:r>
                            <a:rPr lang="en-GB" sz="1800" kern="120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÷ 3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Find the first 4 terms in the sequence using the rule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en-GB" sz="24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3n – 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-2, 1, 4, 7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2n + 2.5</a:t>
                          </a: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2.5, 4.5,6.5,8.5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first 4 terms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 the sequence using the rule</a:t>
                          </a:r>
                        </a:p>
                        <a:p>
                          <a:endParaRPr lang="en-GB" sz="18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T(n) = n</a:t>
                          </a:r>
                          <a:r>
                            <a:rPr lang="en-GB" sz="2200" b="1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22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+ 1</a:t>
                          </a:r>
                        </a:p>
                        <a:p>
                          <a:pPr algn="ctr"/>
                          <a:r>
                            <a:rPr lang="en-GB" sz="22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2,5,10,17</a:t>
                          </a:r>
                          <a:endParaRPr lang="en-GB" sz="22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600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4119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 9, 17, 25,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8n - 7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</a:t>
                          </a: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153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-9, -5, -1, 3, …</a:t>
                          </a:r>
                        </a:p>
                        <a:p>
                          <a:r>
                            <a:rPr lang="en-GB" sz="18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4n </a:t>
                          </a:r>
                          <a:r>
                            <a:rPr lang="en-GB" sz="18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- 13 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Use your rule to find the 20</a:t>
                          </a:r>
                          <a:r>
                            <a:rPr lang="en-GB" sz="1800" kern="1200" baseline="300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in the sequence. </a:t>
                          </a:r>
                          <a:r>
                            <a:rPr lang="en-GB" sz="24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67</a:t>
                          </a:r>
                          <a:endParaRPr lang="en-GB" sz="24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88636" r="-625" b="-5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417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52061"/>
              </p:ext>
            </p:extLst>
          </p:nvPr>
        </p:nvGraphicFramePr>
        <p:xfrm>
          <a:off x="12434" y="-28448"/>
          <a:ext cx="9144000" cy="688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0403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die is thrown.</a:t>
                      </a: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6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6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an odd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7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prime number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6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getting a square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are 30 students on a trip. 18 are boys. 10 of the girls wear glasses. 15 wear glasses altogether.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frequency tree to show this information. Find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P( boy wearing glasses)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Two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coins are thrown. Complete the tree diagram showing the outcomes.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H</a:t>
                      </a:r>
                    </a:p>
                    <a:p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140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die is thrown 600 times. a) What is the relative frequency of throwing a 2.</a:t>
                      </a:r>
                    </a:p>
                    <a:p>
                      <a:r>
                        <a:rPr lang="en-GB" sz="1800" b="0" i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                     b) Is the die fair? Why?</a:t>
                      </a:r>
                    </a:p>
                    <a:p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4422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8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probabilities</a:t>
                      </a:r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picking a coloured counter from a bag are below. Fill in the missing probability.</a:t>
                      </a:r>
                    </a:p>
                    <a:p>
                      <a:endParaRPr lang="en-GB" sz="17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7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normal die is thrown and a coin is tossed. List all the outcomes in a sample space diagram.</a:t>
                      </a:r>
                    </a:p>
                    <a:p>
                      <a:pPr algn="ctr"/>
                      <a:endParaRPr lang="en-GB" sz="170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7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probability of getting a head and an even number?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165225"/>
                  </p:ext>
                </p:extLst>
              </p:nvPr>
            </p:nvGraphicFramePr>
            <p:xfrm>
              <a:off x="703855" y="5213446"/>
              <a:ext cx="5157471" cy="12905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6265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4269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165225"/>
                  </p:ext>
                </p:extLst>
              </p:nvPr>
            </p:nvGraphicFramePr>
            <p:xfrm>
              <a:off x="703855" y="5213446"/>
              <a:ext cx="5157471" cy="12905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6265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2597" t="-95413" r="-99351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6596743" y="1267097"/>
            <a:ext cx="627017" cy="40494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2869" y="1698171"/>
            <a:ext cx="640080" cy="2743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06640" y="1018903"/>
            <a:ext cx="627017" cy="2481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32766" y="1267097"/>
            <a:ext cx="600891" cy="209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06640" y="1698171"/>
            <a:ext cx="627017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2766" y="1972491"/>
            <a:ext cx="600891" cy="156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24473"/>
              </p:ext>
            </p:extLst>
          </p:nvPr>
        </p:nvGraphicFramePr>
        <p:xfrm>
          <a:off x="1375795" y="3027043"/>
          <a:ext cx="7001299" cy="89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955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44590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843784"/>
                  </p:ext>
                </p:extLst>
              </p:nvPr>
            </p:nvGraphicFramePr>
            <p:xfrm>
              <a:off x="53378" y="-1"/>
              <a:ext cx="9144000" cy="6895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695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die is thrown.</a:t>
                          </a:r>
                        </a:p>
                        <a:p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of: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6 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𝟔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0" kern="1200" baseline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odd number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7  </a:t>
                          </a:r>
                          <a:r>
                            <a:rPr lang="en-GB" sz="16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prime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getting a square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16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600" b="1" i="1" kern="1200" baseline="0" dirty="0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16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</a:t>
                          </a:r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 30 students on a trip. 18 are boys. 10 of the girls wear glasses. 15 wear </a:t>
                          </a:r>
                          <a:r>
                            <a:rPr lang="en-GB" sz="105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glasses altogether. Draw </a:t>
                          </a:r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frequency tree to show this information. Find </a:t>
                          </a:r>
                        </a:p>
                        <a:p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P( boy wearing glasses</a:t>
                          </a:r>
                          <a:r>
                            <a:rPr lang="en-GB" sz="105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sz="11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Two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coins are thrown. Complete the tree diagram showing the outcomes.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           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75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die is thrown 600 times.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relative frequency of throwing a 2.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𝟏𝟏𝟎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18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</m:den>
                              </m:f>
                            </m:oMath>
                          </a14:m>
                          <a:endParaRPr lang="en-GB" sz="18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sz="18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Is the die fair? Why</a:t>
                          </a:r>
                          <a:r>
                            <a:rPr lang="en-GB" sz="18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?   No because you would expect 100 of each score , these scores have a wide range.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0249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probabilities</a:t>
                          </a:r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normal die is thrown and a coin is tossed. List all the outcomes in a sample space diagram.</a:t>
                          </a:r>
                        </a:p>
                        <a:p>
                          <a:pPr algn="ctr"/>
                          <a:r>
                            <a:rPr lang="en-GB" sz="16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H1 H2 H3 H4 H5 H6</a:t>
                          </a:r>
                        </a:p>
                        <a:p>
                          <a:pPr algn="ctr"/>
                          <a:r>
                            <a:rPr lang="en-GB" sz="1600" b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T1 T2 T3 T4 T5 T6</a:t>
                          </a:r>
                        </a:p>
                        <a:p>
                          <a:pPr algn="ctr"/>
                          <a:r>
                            <a:rPr lang="en-GB" sz="14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getting a head and an even number?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800" b="1" i="1" kern="1200" baseline="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en-GB" sz="1800" b="1" kern="1200" baseline="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843784"/>
                  </p:ext>
                </p:extLst>
              </p:nvPr>
            </p:nvGraphicFramePr>
            <p:xfrm>
              <a:off x="53378" y="-1"/>
              <a:ext cx="9144000" cy="68954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717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08" t="-673" r="-200625" b="-154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50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</a:t>
                          </a:r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are 30 students on a trip. 18 are boys. 10 of the girls wear glasses. 15 wear </a:t>
                          </a:r>
                          <a:r>
                            <a:rPr lang="en-GB" sz="105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glasses altogether. Draw </a:t>
                          </a:r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frequency tree to show this information. Find </a:t>
                          </a:r>
                        </a:p>
                        <a:p>
                          <a:r>
                            <a:rPr lang="en-GB" sz="105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P( boy wearing glasses</a:t>
                          </a:r>
                          <a:r>
                            <a:rPr lang="en-GB" sz="105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GB" sz="11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Two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coins are thrown. Complete the tree diagram showing the outcomes.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           H</a:t>
                          </a:r>
                        </a:p>
                        <a:p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                     T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375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33" t="-127557" r="-139" b="-957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0408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probabilities</a:t>
                          </a:r>
                          <a:r>
                            <a:rPr lang="en-GB" sz="17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of picking a coloured counter from a bag are below. Fill in the missing probability.</a:t>
                          </a:r>
                        </a:p>
                        <a:p>
                          <a:endParaRPr lang="en-GB" sz="1700" kern="1200" baseline="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39104" r="-417" b="-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9" name="Picture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0" y="0"/>
            <a:ext cx="774716" cy="736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272099"/>
                  </p:ext>
                </p:extLst>
              </p:nvPr>
            </p:nvGraphicFramePr>
            <p:xfrm>
              <a:off x="703855" y="5522658"/>
              <a:ext cx="5157471" cy="1250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58623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3932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272099"/>
                  </p:ext>
                </p:extLst>
              </p:nvPr>
            </p:nvGraphicFramePr>
            <p:xfrm>
              <a:off x="703855" y="5522658"/>
              <a:ext cx="5157471" cy="12502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7937">
                      <a:extLst>
                        <a:ext uri="{9D8B030D-6E8A-4147-A177-3AD203B41FA5}">
                          <a16:colId xmlns:a16="http://schemas.microsoft.com/office/drawing/2014/main" val="171201721"/>
                        </a:ext>
                      </a:extLst>
                    </a:gridCol>
                    <a:gridCol w="771590">
                      <a:extLst>
                        <a:ext uri="{9D8B030D-6E8A-4147-A177-3AD203B41FA5}">
                          <a16:colId xmlns:a16="http://schemas.microsoft.com/office/drawing/2014/main" val="2889725083"/>
                        </a:ext>
                      </a:extLst>
                    </a:gridCol>
                    <a:gridCol w="893421">
                      <a:extLst>
                        <a:ext uri="{9D8B030D-6E8A-4147-A177-3AD203B41FA5}">
                          <a16:colId xmlns:a16="http://schemas.microsoft.com/office/drawing/2014/main" val="1799552210"/>
                        </a:ext>
                      </a:extLst>
                    </a:gridCol>
                    <a:gridCol w="934030">
                      <a:extLst>
                        <a:ext uri="{9D8B030D-6E8A-4147-A177-3AD203B41FA5}">
                          <a16:colId xmlns:a16="http://schemas.microsoft.com/office/drawing/2014/main" val="1845923487"/>
                        </a:ext>
                      </a:extLst>
                    </a:gridCol>
                    <a:gridCol w="920493">
                      <a:extLst>
                        <a:ext uri="{9D8B030D-6E8A-4147-A177-3AD203B41FA5}">
                          <a16:colId xmlns:a16="http://schemas.microsoft.com/office/drawing/2014/main" val="3188512774"/>
                        </a:ext>
                      </a:extLst>
                    </a:gridCol>
                  </a:tblGrid>
                  <a:tr h="58623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Colour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Red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Blue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Yellow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Green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8299394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8%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52597" t="-89091" r="-9935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>
                              <a:latin typeface="Comic Sans MS" panose="030F0702030302020204" pitchFamily="66" charset="0"/>
                            </a:rPr>
                            <a:t>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4999520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6596743" y="1267097"/>
            <a:ext cx="627017" cy="40494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2869" y="1698171"/>
            <a:ext cx="640080" cy="2743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06640" y="1018903"/>
            <a:ext cx="627017" cy="24819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32766" y="1267097"/>
            <a:ext cx="600891" cy="209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06640" y="1698171"/>
            <a:ext cx="627017" cy="27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2766" y="1972491"/>
            <a:ext cx="600891" cy="156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74704"/>
              </p:ext>
            </p:extLst>
          </p:nvPr>
        </p:nvGraphicFramePr>
        <p:xfrm>
          <a:off x="3569279" y="4012118"/>
          <a:ext cx="5628099" cy="77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25">
                  <a:extLst>
                    <a:ext uri="{9D8B030D-6E8A-4147-A177-3AD203B41FA5}">
                      <a16:colId xmlns:a16="http://schemas.microsoft.com/office/drawing/2014/main" val="3434853992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2380749499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4118804677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2005312290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2111351749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4087414039"/>
                    </a:ext>
                  </a:extLst>
                </a:gridCol>
                <a:gridCol w="708279">
                  <a:extLst>
                    <a:ext uri="{9D8B030D-6E8A-4147-A177-3AD203B41FA5}">
                      <a16:colId xmlns:a16="http://schemas.microsoft.com/office/drawing/2014/main" val="1454157552"/>
                    </a:ext>
                  </a:extLst>
                </a:gridCol>
              </a:tblGrid>
              <a:tr h="31122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365476"/>
                  </a:ext>
                </a:extLst>
              </a:tr>
              <a:tr h="411543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714223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495819" y="799083"/>
            <a:ext cx="2588117" cy="1798176"/>
            <a:chOff x="3320690" y="942798"/>
            <a:chExt cx="2588117" cy="1874281"/>
          </a:xfrm>
        </p:grpSpPr>
        <p:grpSp>
          <p:nvGrpSpPr>
            <p:cNvPr id="25" name="Group 24"/>
            <p:cNvGrpSpPr/>
            <p:nvPr/>
          </p:nvGrpSpPr>
          <p:grpSpPr>
            <a:xfrm>
              <a:off x="3320690" y="942798"/>
              <a:ext cx="2588117" cy="1874281"/>
              <a:chOff x="3320690" y="942798"/>
              <a:chExt cx="2588117" cy="187428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320690" y="964768"/>
                <a:ext cx="2588117" cy="1825494"/>
                <a:chOff x="3320690" y="964768"/>
                <a:chExt cx="2588117" cy="1825494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320690" y="1700729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89286" y="1243301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89286" y="2159562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343441" y="964768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343441" y="1523219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335874" y="2435932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352822" y="1919768"/>
                  <a:ext cx="555985" cy="35433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9" name="Straight Connector 48"/>
                <p:cNvCxnSpPr>
                  <a:endCxn id="42" idx="3"/>
                </p:cNvCxnSpPr>
                <p:nvPr/>
              </p:nvCxnSpPr>
              <p:spPr>
                <a:xfrm flipV="1">
                  <a:off x="3787341" y="1545741"/>
                  <a:ext cx="483367" cy="216482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4710653" y="1141933"/>
                  <a:ext cx="625221" cy="191397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stCxn id="44" idx="1"/>
                </p:cNvCxnSpPr>
                <p:nvPr/>
              </p:nvCxnSpPr>
              <p:spPr>
                <a:xfrm flipH="1" flipV="1">
                  <a:off x="3798490" y="2017450"/>
                  <a:ext cx="472218" cy="194002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4718220" y="2096933"/>
                  <a:ext cx="625221" cy="191397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endCxn id="46" idx="2"/>
                </p:cNvCxnSpPr>
                <p:nvPr/>
              </p:nvCxnSpPr>
              <p:spPr>
                <a:xfrm>
                  <a:off x="4701748" y="1520445"/>
                  <a:ext cx="641693" cy="179939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4" idx="5"/>
                  <a:endCxn id="47" idx="2"/>
                </p:cNvCxnSpPr>
                <p:nvPr/>
              </p:nvCxnSpPr>
              <p:spPr>
                <a:xfrm>
                  <a:off x="4663849" y="2462002"/>
                  <a:ext cx="672025" cy="151095"/>
                </a:xfrm>
                <a:prstGeom prst="line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3320690" y="1695331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30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87369" y="1219225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18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78910" y="2144560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12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49609" y="942798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0266" y="1515718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13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40741" y="1941104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1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0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1853" y="2447747"/>
                <a:ext cx="5559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20295623">
              <a:off x="3590293" y="1394006"/>
              <a:ext cx="7996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boys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534959">
              <a:off x="4618316" y="981083"/>
              <a:ext cx="79962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0501845">
              <a:off x="4557987" y="1937523"/>
              <a:ext cx="9081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glasses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317992">
              <a:off x="3569644" y="2022876"/>
              <a:ext cx="7996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girls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776175">
              <a:off x="4382644" y="1571102"/>
              <a:ext cx="11518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No 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776175">
              <a:off x="4430268" y="2494808"/>
              <a:ext cx="115189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No glasses</a:t>
              </a:r>
              <a:endParaRPr lang="en-GB" sz="13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068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d8f82cecab30e0d7a59f92c30e35122e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1adc5f142140e8b844ae831ed2425da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7CCF4-4583-4396-BBFB-74393FB32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c2b899c-feaf-4902-9f78-83816e525775"/>
    <ds:schemaRef ds:uri="ea71102e-c2e2-43df-a20f-703c85d4b7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1406</Words>
  <Application>Microsoft Office PowerPoint</Application>
  <PresentationFormat>On-screen Show (4:3)</PresentationFormat>
  <Paragraphs>363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148</cp:revision>
  <cp:lastPrinted>2018-12-19T17:34:19Z</cp:lastPrinted>
  <dcterms:created xsi:type="dcterms:W3CDTF">2018-05-22T09:25:02Z</dcterms:created>
  <dcterms:modified xsi:type="dcterms:W3CDTF">2018-12-20T20:42:36Z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