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69" r:id="rId7"/>
    <p:sldId id="270" r:id="rId8"/>
    <p:sldId id="256" r:id="rId9"/>
    <p:sldId id="268" r:id="rId10"/>
    <p:sldId id="274" r:id="rId11"/>
    <p:sldId id="275" r:id="rId12"/>
    <p:sldId id="271" r:id="rId13"/>
    <p:sldId id="27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4F570-7393-F923-9F1C-821D5B769C00}" v="6" dt="2019-11-08T16:17:16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dhill, Tim" userId="S::tim.gledhill@lythamhigh.lancs.sch.uk::8e1c3978-56b4-4476-a005-36295247416b" providerId="AD" clId="Web-{F1F4F570-7393-F923-9F1C-821D5B769C00}"/>
    <pc:docChg chg="addSld delSld sldOrd">
      <pc:chgData name="Gledhill, Tim" userId="S::tim.gledhill@lythamhigh.lancs.sch.uk::8e1c3978-56b4-4476-a005-36295247416b" providerId="AD" clId="Web-{F1F4F570-7393-F923-9F1C-821D5B769C00}" dt="2019-11-08T16:17:16.009" v="5"/>
      <pc:docMkLst>
        <pc:docMk/>
      </pc:docMkLst>
      <pc:sldChg chg="add del">
        <pc:chgData name="Gledhill, Tim" userId="S::tim.gledhill@lythamhigh.lancs.sch.uk::8e1c3978-56b4-4476-a005-36295247416b" providerId="AD" clId="Web-{F1F4F570-7393-F923-9F1C-821D5B769C00}" dt="2019-11-08T16:17:10.462" v="3"/>
        <pc:sldMkLst>
          <pc:docMk/>
          <pc:sldMk cId="3734115556" sldId="261"/>
        </pc:sldMkLst>
      </pc:sldChg>
      <pc:sldChg chg="ord">
        <pc:chgData name="Gledhill, Tim" userId="S::tim.gledhill@lythamhigh.lancs.sch.uk::8e1c3978-56b4-4476-a005-36295247416b" providerId="AD" clId="Web-{F1F4F570-7393-F923-9F1C-821D5B769C00}" dt="2019-11-08T16:17:16.009" v="4"/>
        <pc:sldMkLst>
          <pc:docMk/>
          <pc:sldMk cId="3754988847" sldId="271"/>
        </pc:sldMkLst>
      </pc:sldChg>
      <pc:sldChg chg="ord">
        <pc:chgData name="Gledhill, Tim" userId="S::tim.gledhill@lythamhigh.lancs.sch.uk::8e1c3978-56b4-4476-a005-36295247416b" providerId="AD" clId="Web-{F1F4F570-7393-F923-9F1C-821D5B769C00}" dt="2019-11-08T16:17:16.009" v="5"/>
        <pc:sldMkLst>
          <pc:docMk/>
          <pc:sldMk cId="115471562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1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8 </a:t>
            </a:r>
            <a:r>
              <a:rPr lang="en-GB" sz="4000" dirty="0" err="1">
                <a:latin typeface="Comic Sans MS" panose="030F0702030302020204" pitchFamily="66" charset="0"/>
              </a:rPr>
              <a:t>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092097"/>
                  </p:ext>
                </p:extLst>
              </p:nvPr>
            </p:nvGraphicFramePr>
            <p:xfrm>
              <a:off x="0" y="1"/>
              <a:ext cx="9144001" cy="6885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9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correct sign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&lt;     &gt;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5.8     6.3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ctr">
                            <a:buAutoNum type="arabicPlain" startAt="2"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-3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1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0.45      0.41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addition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pyramid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out: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4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 +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-9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494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temperature in Moscow falls by 11 degrees.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new temperature?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difference in temperatures?</a:t>
                          </a:r>
                        </a:p>
                        <a:p>
                          <a:pPr algn="l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correct 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9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97.4 x 23.9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48.6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32.6 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2.33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19.86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092097"/>
                  </p:ext>
                </p:extLst>
              </p:nvPr>
            </p:nvGraphicFramePr>
            <p:xfrm>
              <a:off x="0" y="1"/>
              <a:ext cx="9144001" cy="6885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6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correct sign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&lt;     &gt;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5.8     6.3</a:t>
                          </a:r>
                        </a:p>
                        <a:p>
                          <a:pPr algn="ctr"/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ctr">
                            <a:buAutoNum type="arabicPlain" startAt="2"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-3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1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0.45      0.41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addition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pyramid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 +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4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 +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-9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494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temperature in Moscow falls by 11 degrees.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new temperature?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difference in temperatures?</a:t>
                          </a:r>
                        </a:p>
                        <a:p>
                          <a:pPr algn="l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correct 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9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97.4 x 23.9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211813" r="-100208" b="-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211813" r="-417" b="-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6149" y="3272588"/>
          <a:ext cx="2711116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483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13483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4 - 5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9 - 4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-8 - 2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5 - 9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3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0925" y="3356327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646963"/>
                  </p:ext>
                </p:extLst>
              </p:nvPr>
            </p:nvGraphicFramePr>
            <p:xfrm>
              <a:off x="0" y="1"/>
              <a:ext cx="9144001" cy="6885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9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correct sign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&lt;     &gt;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5.8  </a:t>
                          </a: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&lt;</a:t>
                          </a: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6.3</a:t>
                          </a:r>
                        </a:p>
                        <a:p>
                          <a:pPr algn="ctr"/>
                          <a:endParaRPr lang="en-GB" sz="11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&gt;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-3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1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0.45  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&gt;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0.41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addition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pyramid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9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out: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 = </a:t>
                          </a:r>
                          <a:r>
                            <a:rPr lang="en-GB" sz="22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4 =</a:t>
                          </a:r>
                          <a:r>
                            <a:rPr lang="en-GB" sz="22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- 7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 +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= </a:t>
                          </a:r>
                          <a:r>
                            <a:rPr lang="en-GB" sz="22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-8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-9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 = </a:t>
                          </a:r>
                          <a:r>
                            <a:rPr lang="en-GB" sz="22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-6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= </a:t>
                          </a:r>
                          <a:r>
                            <a:rPr lang="en-GB" sz="22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-8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494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temperature in Moscow falls by 11 degrees.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new temperature?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-20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difference in temperatures?</a:t>
                          </a: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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correct 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9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97.4 x 23.9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100 x 20 = 2000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48.6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50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2 = 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32.6 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2.33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19.86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2 = 60</a:t>
                          </a:r>
                        </a:p>
                        <a:p>
                          <a:pPr algn="ctr"/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60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 =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646963"/>
                  </p:ext>
                </p:extLst>
              </p:nvPr>
            </p:nvGraphicFramePr>
            <p:xfrm>
              <a:off x="0" y="1"/>
              <a:ext cx="9144001" cy="6885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6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Use the correct sign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&lt;     &gt;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5.8 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&lt;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6.3</a:t>
                          </a:r>
                        </a:p>
                        <a:p>
                          <a:pPr algn="ctr"/>
                          <a:endParaRPr lang="en-GB" sz="11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&gt;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-3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1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0.45  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&gt;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0.41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addition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pyramid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Work out: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 = </a:t>
                          </a:r>
                          <a:r>
                            <a:rPr lang="en-GB" sz="22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 +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4 =</a:t>
                          </a:r>
                          <a:r>
                            <a:rPr lang="en-GB" sz="22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- 7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 +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= </a:t>
                          </a:r>
                          <a:r>
                            <a:rPr lang="en-GB" sz="22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-8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-9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3 = </a:t>
                          </a:r>
                          <a:r>
                            <a:rPr lang="en-GB" sz="22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-6</a:t>
                          </a: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+</a:t>
                          </a:r>
                          <a:r>
                            <a:rPr lang="en-GB" sz="22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</a:t>
                          </a:r>
                          <a:r>
                            <a:rPr lang="en-GB" sz="2200" b="1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10 = </a:t>
                          </a:r>
                          <a:r>
                            <a:rPr lang="en-GB" sz="22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-8</a:t>
                          </a: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494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temperature in Moscow falls by 11 degrees.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new temperature?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-20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difference in temperatures?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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correct sign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194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the solution to 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97.4 x 23.9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100 x 20 = 2000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211813" r="-100208" b="-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211813" r="-417" b="-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00925" y="721893"/>
          <a:ext cx="2711116" cy="15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56">
                  <a:extLst>
                    <a:ext uri="{9D8B030D-6E8A-4147-A177-3AD203B41FA5}">
                      <a16:colId xmlns:a16="http://schemas.microsoft.com/office/drawing/2014/main" val="459097370"/>
                    </a:ext>
                  </a:extLst>
                </a:gridCol>
                <a:gridCol w="219996">
                  <a:extLst>
                    <a:ext uri="{9D8B030D-6E8A-4147-A177-3AD203B41FA5}">
                      <a16:colId xmlns:a16="http://schemas.microsoft.com/office/drawing/2014/main" val="715737591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325878684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196691764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3981732216"/>
                    </a:ext>
                  </a:extLst>
                </a:gridCol>
                <a:gridCol w="451854">
                  <a:extLst>
                    <a:ext uri="{9D8B030D-6E8A-4147-A177-3AD203B41FA5}">
                      <a16:colId xmlns:a16="http://schemas.microsoft.com/office/drawing/2014/main" val="754680619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428068259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125007288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824595337"/>
                    </a:ext>
                  </a:extLst>
                </a:gridCol>
                <a:gridCol w="225926">
                  <a:extLst>
                    <a:ext uri="{9D8B030D-6E8A-4147-A177-3AD203B41FA5}">
                      <a16:colId xmlns:a16="http://schemas.microsoft.com/office/drawing/2014/main" val="2062822981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5443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5195"/>
                  </a:ext>
                </a:extLst>
              </a:tr>
              <a:tr h="43911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34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6149" y="3272588"/>
          <a:ext cx="2767852" cy="12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785">
                  <a:extLst>
                    <a:ext uri="{9D8B030D-6E8A-4147-A177-3AD203B41FA5}">
                      <a16:colId xmlns:a16="http://schemas.microsoft.com/office/drawing/2014/main" val="879967420"/>
                    </a:ext>
                  </a:extLst>
                </a:gridCol>
                <a:gridCol w="494282">
                  <a:extLst>
                    <a:ext uri="{9D8B030D-6E8A-4147-A177-3AD203B41FA5}">
                      <a16:colId xmlns:a16="http://schemas.microsoft.com/office/drawing/2014/main" val="3357533389"/>
                    </a:ext>
                  </a:extLst>
                </a:gridCol>
                <a:gridCol w="1136785">
                  <a:extLst>
                    <a:ext uri="{9D8B030D-6E8A-4147-A177-3AD203B41FA5}">
                      <a16:colId xmlns:a16="http://schemas.microsoft.com/office/drawing/2014/main" val="1991711398"/>
                    </a:ext>
                  </a:extLst>
                </a:gridCol>
              </a:tblGrid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-7 + 5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&lt;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4 - 5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791734"/>
                  </a:ext>
                </a:extLst>
              </a:tr>
              <a:tr h="150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99906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9 - 4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=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-3 + 8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30922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13301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-8 - 2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 &lt;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5 - 9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47939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3"/>
          <a:srcRect l="21978" t="4207" r="27551" b="83221"/>
          <a:stretch/>
        </p:blipFill>
        <p:spPr bwMode="auto">
          <a:xfrm>
            <a:off x="6768591" y="2592473"/>
            <a:ext cx="1926232" cy="50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8669" y="1231324"/>
            <a:ext cx="9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0320" y="1231324"/>
            <a:ext cx="9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8622" y="708104"/>
            <a:ext cx="9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16971" y="3397523"/>
          <a:ext cx="27111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28">
                  <a:extLst>
                    <a:ext uri="{9D8B030D-6E8A-4147-A177-3AD203B41FA5}">
                      <a16:colId xmlns:a16="http://schemas.microsoft.com/office/drawing/2014/main" val="1704049628"/>
                    </a:ext>
                  </a:extLst>
                </a:gridCol>
                <a:gridCol w="1443788">
                  <a:extLst>
                    <a:ext uri="{9D8B030D-6E8A-4147-A177-3AD203B41FA5}">
                      <a16:colId xmlns:a16="http://schemas.microsoft.com/office/drawing/2014/main" val="160842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14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Blackpool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Moscow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-9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C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8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4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323148"/>
                  </p:ext>
                </p:extLst>
              </p:nvPr>
            </p:nvGraphicFramePr>
            <p:xfrm>
              <a:off x="0" y="0"/>
              <a:ext cx="9144001" cy="6933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78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9a 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3b x 6 x b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-4c x 5c x -3c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3r + 2r - r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7t + 5g – 2g - 4t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5y - 2d - 4d – 6y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expressions for:</a:t>
                          </a:r>
                        </a:p>
                        <a:p>
                          <a:pPr algn="ctr"/>
                          <a:endParaRPr lang="en-GB" sz="1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more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less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lots of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2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multiplied</a:t>
                          </a:r>
                          <a:r>
                            <a:rPr lang="en-GB" sz="22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by itself</a:t>
                          </a:r>
                          <a:endParaRPr lang="en-GB" sz="22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48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George has  </a:t>
                          </a:r>
                          <a:r>
                            <a:rPr lang="en-GB" sz="20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</a:t>
                          </a: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sweets.</a:t>
                          </a: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Bobby has 2 less sweets than George.  </a:t>
                          </a: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Chloe has half as many sweets than George.  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1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pPr algn="ctr"/>
                          <a:endParaRPr lang="en-GB" sz="14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4r + 5(r</a:t>
                          </a:r>
                          <a:r>
                            <a:rPr lang="en-GB" sz="24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8)</a:t>
                          </a:r>
                        </a:p>
                        <a:p>
                          <a:pPr algn="ctr"/>
                          <a:endParaRPr lang="en-GB" sz="1200" b="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4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6g(3g + 1) – 8g</a:t>
                          </a:r>
                        </a:p>
                        <a:p>
                          <a:pPr algn="ctr"/>
                          <a:endParaRPr lang="en-GB" sz="1200" b="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3(4d + 2) - 9</a:t>
                          </a:r>
                          <a:endParaRPr lang="en-GB" sz="2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6r + 18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4e² - 3e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9h + 12j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3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4 </m:t>
                                    </m:r>
                                  </m:sup>
                                </m:sSup>
                                <m:r>
                                  <a:rPr lang="en-GB" sz="23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8 </m:t>
                                    </m:r>
                                  </m:sup>
                                </m:sSup>
                                <m:r>
                                  <a:rPr lang="en-GB" sz="23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−3 </m:t>
                                    </m:r>
                                  </m:sup>
                                </m:sSup>
                                <m:r>
                                  <a:rPr lang="en-GB" sz="23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3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323148"/>
                  </p:ext>
                </p:extLst>
              </p:nvPr>
            </p:nvGraphicFramePr>
            <p:xfrm>
              <a:off x="0" y="0"/>
              <a:ext cx="9144001" cy="69337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6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9a 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3b x 6 x b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-4c x 5c x -3c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3r + 2r - r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7t + 5g – 2g - 4t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5y - 2d - 4d – 6y</a:t>
                          </a: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expressions for:</a:t>
                          </a:r>
                        </a:p>
                        <a:p>
                          <a:pPr algn="ctr"/>
                          <a:endParaRPr lang="en-GB" sz="1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more than </a:t>
                          </a:r>
                          <a:r>
                            <a:rPr lang="en-GB" sz="22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less than </a:t>
                          </a:r>
                          <a:r>
                            <a:rPr lang="en-GB" sz="22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lots of </a:t>
                          </a:r>
                          <a:r>
                            <a:rPr lang="en-GB" sz="22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sz="22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22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multiplied</a:t>
                          </a:r>
                          <a:r>
                            <a:rPr lang="en-GB" sz="22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by itself</a:t>
                          </a:r>
                          <a:endParaRPr lang="en-GB" sz="22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George has  </a:t>
                          </a:r>
                          <a:r>
                            <a:rPr lang="en-GB" sz="20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sweets.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Bobby has 2 less sweets than George.  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Chloe has half as many sweets than George.  </a:t>
                          </a: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1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pPr algn="ctr"/>
                          <a:endParaRPr lang="en-GB" sz="14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4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4r + 5(r</a:t>
                          </a:r>
                          <a:r>
                            <a:rPr lang="en-GB" sz="24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8)</a:t>
                          </a:r>
                        </a:p>
                        <a:p>
                          <a:pPr algn="ctr"/>
                          <a:endParaRPr lang="en-GB" sz="1200" b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4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6g(3g + 1) – 8g</a:t>
                          </a:r>
                        </a:p>
                        <a:p>
                          <a:pPr algn="ctr"/>
                          <a:endParaRPr lang="en-GB" sz="1200" b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3(4d + 2) - 9</a:t>
                          </a:r>
                          <a:endParaRPr lang="en-GB" sz="22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6r + 18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4e² - 3e</a:t>
                          </a:r>
                        </a:p>
                        <a:p>
                          <a:pPr algn="ctr"/>
                          <a:endParaRPr lang="en-GB" sz="1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9h + 12j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99217" r="-417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717231"/>
                  </p:ext>
                </p:extLst>
              </p:nvPr>
            </p:nvGraphicFramePr>
            <p:xfrm>
              <a:off x="0" y="0"/>
              <a:ext cx="9144001" cy="6883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06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9a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18a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3b x 6 x b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18b²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-4c x 5c x -3c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60c³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3r + 2r – r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4r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5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7t + 5g – 2g - 4t</a:t>
                          </a:r>
                          <a:r>
                            <a:rPr lang="en-GB" sz="15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3t + 3g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5y - 2d - 4d – 6y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-y – 6d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expressions for:</a:t>
                          </a:r>
                        </a:p>
                        <a:p>
                          <a:pPr algn="ctr"/>
                          <a:endParaRPr lang="en-GB" sz="1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more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 + 4</a:t>
                          </a:r>
                          <a:endParaRPr lang="en-GB" sz="22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less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 - 3</a:t>
                          </a:r>
                          <a:endParaRPr lang="en-GB" sz="22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lots of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5x</a:t>
                          </a:r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5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multiplied</a:t>
                          </a:r>
                          <a:r>
                            <a:rPr lang="en-GB" sz="15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by itself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x²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82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George has  </a:t>
                          </a:r>
                          <a:r>
                            <a:rPr lang="en-GB" sz="17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</a:t>
                          </a:r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sweets.</a:t>
                          </a: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Bobby has 2 less sweets than George.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 -</a:t>
                          </a:r>
                          <a:r>
                            <a:rPr lang="en-GB" sz="17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2</a:t>
                          </a:r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Chloe has half as many sweets than George.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4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– b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10x² + 35x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32y – 24y²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14e² + 35e – 14ef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74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pPr algn="ctr"/>
                          <a:endParaRPr lang="en-GB" sz="11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4r + 5(r</a:t>
                          </a:r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8) </a:t>
                          </a:r>
                          <a:r>
                            <a:rPr lang="en-GB" sz="20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9r - 40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6g(3g + 1) – 8g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18g² - 2g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3(4d + 2) - 9</a:t>
                          </a:r>
                          <a:endParaRPr lang="en-GB" sz="20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12d –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6r + 18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6(r + 3)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4e² - 3e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e(4e – 3)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9h + 12j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3(3h + 4j)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3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4 </m:t>
                                  </m:r>
                                </m:sup>
                              </m:sSup>
                              <m:r>
                                <a:rPr lang="en-GB" sz="23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3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3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8 </m:t>
                                  </m:r>
                                </m:sup>
                              </m:sSup>
                              <m:r>
                                <a:rPr lang="en-GB" sz="23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3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3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2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−3 </m:t>
                                  </m:r>
                                </m:sup>
                              </m:sSup>
                              <m:r>
                                <a:rPr lang="en-GB" sz="23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3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3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3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3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717231"/>
                  </p:ext>
                </p:extLst>
              </p:nvPr>
            </p:nvGraphicFramePr>
            <p:xfrm>
              <a:off x="0" y="0"/>
              <a:ext cx="9144001" cy="6883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06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9a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18a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3b x 6 x b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18b²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-4c x 5c x -3c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60c³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3r + 2r – r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4r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5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7t + 5g – 2g - 4t</a:t>
                          </a:r>
                          <a:r>
                            <a:rPr lang="en-GB" sz="15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3t + 3g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5y - 2d - 4d – 6y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-y – 6d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expressions for:</a:t>
                          </a:r>
                        </a:p>
                        <a:p>
                          <a:pPr algn="ctr"/>
                          <a:endParaRPr lang="en-GB" sz="1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more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 + 4</a:t>
                          </a:r>
                          <a:endParaRPr lang="en-GB" sz="22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less than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 - 3</a:t>
                          </a:r>
                          <a:endParaRPr lang="en-GB" sz="22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 lots of </a:t>
                          </a:r>
                          <a:r>
                            <a:rPr lang="en-GB" sz="22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5x</a:t>
                          </a:r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5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multiplied</a:t>
                          </a:r>
                          <a:r>
                            <a:rPr lang="en-GB" sz="15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by itself </a:t>
                          </a:r>
                          <a:r>
                            <a:rPr lang="en-GB" sz="22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x²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407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3182" r="-200625" b="-94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– b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10x² + 35x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32y – 24y²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14e² + 35e – 14ef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74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Expand and simplify</a:t>
                          </a:r>
                        </a:p>
                        <a:p>
                          <a:pPr algn="ctr"/>
                          <a:endParaRPr lang="en-GB" sz="11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4r + 5(r</a:t>
                          </a:r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– 8) </a:t>
                          </a:r>
                          <a:r>
                            <a:rPr lang="en-GB" sz="20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9r - 40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6g(3g + 1) – 8g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18g² - 2g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3(4d + 2) - 9</a:t>
                          </a:r>
                          <a:endParaRPr lang="en-GB" sz="20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12d –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6r + 18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6(r + 3)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4e² - 3e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e(4e – 3)</a:t>
                          </a:r>
                        </a:p>
                        <a:p>
                          <a:pPr algn="ctr"/>
                          <a:endParaRPr lang="en-GB" sz="1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9h + 12j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4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3(3h + 4j)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205094" r="-417" b="-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955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52440"/>
              </p:ext>
            </p:extLst>
          </p:nvPr>
        </p:nvGraphicFramePr>
        <p:xfrm>
          <a:off x="5115" y="10236"/>
          <a:ext cx="9144000" cy="70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4 numbers is 10. Find the missing number. 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6, 12, 14, 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rugby team played 6 games. Here are the number of points scored: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24, 8, 18, 6, 12, 19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the mean and median score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rugby team played 1 more game. The mean score for all 7 games is now 16. How many points did they score in the 7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game?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number of goals scored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and mode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and mode</a:t>
                      </a:r>
                      <a:endParaRPr lang="en-GB" sz="15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Calculator allowed</a:t>
                      </a:r>
                      <a:endParaRPr lang="en-GB" sz="15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an estimate for the mean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Calculator allowed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an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estimate for </a:t>
                      </a:r>
                      <a:r>
                        <a:rPr lang="en-GB" b="0" baseline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</a:t>
                      </a:r>
                      <a:endParaRPr lang="en-GB" sz="18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Calculator allowed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modal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3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0249" y="5133635"/>
          <a:ext cx="254366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20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  <a:gridCol w="483476">
                  <a:extLst>
                    <a:ext uri="{9D8B030D-6E8A-4147-A177-3AD203B41FA5}">
                      <a16:colId xmlns:a16="http://schemas.microsoft.com/office/drawing/2014/main" val="1182049655"/>
                    </a:ext>
                  </a:extLst>
                </a:gridCol>
              </a:tblGrid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 ≤ t &lt;10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≤ t &lt;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≤ t &lt;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 ≤ t &lt;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49329" y="2809164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Sweets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0249" y="2827163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373750" y="2783814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6373750" y="4835024"/>
          <a:ext cx="254366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498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683173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  <a:gridCol w="361997">
                  <a:extLst>
                    <a:ext uri="{9D8B030D-6E8A-4147-A177-3AD203B41FA5}">
                      <a16:colId xmlns:a16="http://schemas.microsoft.com/office/drawing/2014/main" val="1182049655"/>
                    </a:ext>
                  </a:extLst>
                </a:gridCol>
              </a:tblGrid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 ≤ w &lt;65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65 ≤ w &lt;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70 ≤ w &lt;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 ≤ w &lt;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5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15" y="10236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4 numbers is 40. Find the missing number. 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6, 12, 14, 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rugby team played 6 games. Here are the number of points scored: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24, 8, 18, 6, 12, 19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 14.5 (87/6)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15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score for all 7 games is now 16. How many points did they score in the 7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game?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 x 7 = 112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112 – 87 = 25 points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21/20 = 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58/10 = 5.8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= 5</a:t>
                      </a:r>
                      <a:endParaRPr lang="en-GB" sz="15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147/58 = 2.5(1dp)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= 4</a:t>
                      </a:r>
                      <a:endParaRPr lang="en-GB" sz="15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385/23 = 16.7 (1dp)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1510/22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68.6 (1dp)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Modal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65 ≤ w &lt; 70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3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59572"/>
              </p:ext>
            </p:extLst>
          </p:nvPr>
        </p:nvGraphicFramePr>
        <p:xfrm>
          <a:off x="420247" y="5133635"/>
          <a:ext cx="268356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53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669701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  <a:gridCol w="605307">
                  <a:extLst>
                    <a:ext uri="{9D8B030D-6E8A-4147-A177-3AD203B41FA5}">
                      <a16:colId xmlns:a16="http://schemas.microsoft.com/office/drawing/2014/main" val="1182049655"/>
                    </a:ext>
                  </a:extLst>
                </a:gridCol>
              </a:tblGrid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 ≤ t &lt;10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≤ t &lt;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≤ t &lt; 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 ≤ t &lt;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49329" y="2809164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Sweets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0249" y="2827163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373750" y="2783814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14916"/>
              </p:ext>
            </p:extLst>
          </p:nvPr>
        </p:nvGraphicFramePr>
        <p:xfrm>
          <a:off x="5688361" y="4816168"/>
          <a:ext cx="334172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28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669690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  <a:gridCol w="821506">
                  <a:extLst>
                    <a:ext uri="{9D8B030D-6E8A-4147-A177-3AD203B41FA5}">
                      <a16:colId xmlns:a16="http://schemas.microsoft.com/office/drawing/2014/main" val="1182049655"/>
                    </a:ext>
                  </a:extLst>
                </a:gridCol>
              </a:tblGrid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 ≤ w &lt;65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704768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65 ≤ w &lt;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94963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70 ≤ w &lt;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 ≤ w &lt;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232.5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9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713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multiples of 3.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lphaLcParenR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5 multiples of 6.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multiples of 9.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LCM of 6 and 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+ 4 x 5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18 - 12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÷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1, 2, 3, 4, 5, 6, 7, 8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of these numbers are: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Prime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Square</a:t>
                      </a:r>
                    </a:p>
                    <a:p>
                      <a:pPr algn="ctr"/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lphaLcParenR"/>
                      </a:pPr>
                      <a:r>
                        <a:rPr lang="en-GB" sz="2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</a:t>
                      </a:r>
                      <a:r>
                        <a:rPr lang="en-GB" sz="2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12.</a:t>
                      </a:r>
                    </a:p>
                    <a:p>
                      <a:pPr marL="457200" indent="-457200" algn="l">
                        <a:buFont typeface="+mj-lt"/>
                        <a:buAutoNum type="alphaLcParenR"/>
                      </a:pPr>
                      <a:r>
                        <a:rPr lang="en-GB" sz="2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16.</a:t>
                      </a:r>
                    </a:p>
                    <a:p>
                      <a:pPr marL="457200" indent="-457200" algn="l">
                        <a:buFont typeface="+mj-lt"/>
                        <a:buAutoNum type="alphaLcParenR"/>
                      </a:pPr>
                      <a:r>
                        <a:rPr lang="en-GB" sz="2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HCF of 12 and 16.</a:t>
                      </a:r>
                      <a:endParaRPr lang="en-GB" sz="2200" b="1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(4 + 2)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  <a:p>
                      <a:pPr algn="ctr"/>
                      <a:endParaRPr lang="en-GB" sz="2200" b="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÷ 5 + 2 x 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28 as a product of its prime factors. 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Venn Diagram to show all the factors of 16 and 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HCF and LCM of 16 and 24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98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713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8636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multiples of 3.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3  6  9  12  15</a:t>
                      </a:r>
                      <a:endParaRPr lang="en-GB" sz="22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lphaLcParenR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first 5 multiples of 6.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6  12  18  24  30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the first 5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multiples of 9.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9  18  27  36  45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LCM of 6 and 9.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</a:t>
                      </a: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+ 4 x 5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3 + 20 = 23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18 - 12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÷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18 -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4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57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1, 2, 3, 4, 5, 6, 7, 8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of these numbers are: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Even: 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2, 4, 6, 8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Prime 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2, 3, 5, 7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Square  </a:t>
                      </a:r>
                      <a:r>
                        <a:rPr lang="en-GB" sz="22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1,  4</a:t>
                      </a:r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 List all the factors</a:t>
                      </a:r>
                      <a:r>
                        <a:rPr lang="en-GB" sz="1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12.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1, 12, 2 6, 3, 4</a:t>
                      </a:r>
                    </a:p>
                    <a:p>
                      <a:pPr marL="342900" indent="-342900" algn="l">
                        <a:buFont typeface="+mj-lt"/>
                        <a:buAutoNum type="alphaLcParenR" startAt="2"/>
                      </a:pPr>
                      <a:r>
                        <a:rPr lang="en-GB" sz="1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 all the factors of 16.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1, 16, 2, 8, 4</a:t>
                      </a:r>
                    </a:p>
                    <a:p>
                      <a:pPr marL="342900" indent="-342900" algn="l">
                        <a:buFont typeface="+mj-lt"/>
                        <a:buAutoNum type="alphaLcParenR" startAt="3"/>
                      </a:pPr>
                      <a:r>
                        <a:rPr lang="en-GB" sz="1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HCF of 12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6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and 16</a:t>
                      </a:r>
                      <a:r>
                        <a:rPr lang="en-GB" sz="1600" b="0" u="none" baseline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      </a:t>
                      </a:r>
                      <a:r>
                        <a:rPr lang="en-GB" sz="20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</a:t>
                      </a:r>
                      <a:endParaRPr lang="en-GB" sz="2000" b="1" u="sng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(4 + 2)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6² = 36</a:t>
                      </a:r>
                    </a:p>
                    <a:p>
                      <a:pPr algn="ctr"/>
                      <a:endParaRPr lang="en-GB" sz="2200" b="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200" b="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÷ 5 + 2 x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5 + 16 =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4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28 as a product of its prime factors. </a:t>
                      </a:r>
                    </a:p>
                    <a:p>
                      <a:pPr algn="ctr"/>
                      <a:endParaRPr lang="en-GB" sz="2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 = 2 x 2 x 7</a:t>
                      </a:r>
                    </a:p>
                    <a:p>
                      <a:pPr algn="ctr"/>
                      <a:endParaRPr lang="en-GB" sz="22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Venn Diagram to show all the factors of 16 and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</a:t>
                      </a:r>
                      <a:r>
                        <a:rPr lang="en-GB" sz="1800" b="0" baseline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HCF of 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 and 24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HCF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8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556000" y="5702300"/>
            <a:ext cx="1397000" cy="977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54500" y="5702300"/>
            <a:ext cx="1397000" cy="977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82963" y="55003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2250" y="55176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400" y="595879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9750" y="58977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1, 2, 4, 8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0774" y="5866211"/>
            <a:ext cx="80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3, 6, </a:t>
            </a:r>
          </a:p>
          <a:p>
            <a:r>
              <a:rPr lang="en-GB" dirty="0">
                <a:solidFill>
                  <a:srgbClr val="FF0000"/>
                </a:solidFill>
              </a:rPr>
              <a:t>12, 24</a:t>
            </a:r>
          </a:p>
        </p:txBody>
      </p:sp>
    </p:spTree>
    <p:extLst>
      <p:ext uri="{BB962C8B-B14F-4D97-AF65-F5344CB8AC3E}">
        <p14:creationId xmlns:p14="http://schemas.microsoft.com/office/powerpoint/2010/main" val="1154715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EED7B-D765-4A19-840D-44EB6EC3F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5D29D4-069E-4785-B24F-36A9C82CEC5E}">
  <ds:schemaRefs>
    <ds:schemaRef ds:uri="http://purl.org/dc/terms/"/>
    <ds:schemaRef ds:uri="ea71102e-c2e2-43df-a20f-703c85d4b77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75DBC-9693-46D1-BAD0-35656C95B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9411</TotalTime>
  <Words>1640</Words>
  <Application>Microsoft Office PowerPoint</Application>
  <PresentationFormat>On-screen Show (4:3)</PresentationFormat>
  <Paragraphs>496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Johnson, Alisha</cp:lastModifiedBy>
  <cp:revision>76</cp:revision>
  <cp:lastPrinted>2018-06-18T15:30:13Z</cp:lastPrinted>
  <dcterms:created xsi:type="dcterms:W3CDTF">2018-05-22T09:25:02Z</dcterms:created>
  <dcterms:modified xsi:type="dcterms:W3CDTF">2020-02-14T10:53:35Z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