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69" r:id="rId7"/>
    <p:sldId id="270" r:id="rId8"/>
    <p:sldId id="256" r:id="rId9"/>
    <p:sldId id="268" r:id="rId10"/>
    <p:sldId id="274" r:id="rId11"/>
    <p:sldId id="275" r:id="rId12"/>
    <p:sldId id="271" r:id="rId13"/>
    <p:sldId id="272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4782F-F852-B3C4-BAF3-B233F8555C16}" v="336" dt="2019-10-16T14:47:12.458"/>
    <p1510:client id="{9F5734E8-BC7C-DB92-E887-4FCC8181276B}" v="9" dt="2019-10-16T14:47:58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dhill, Tim" userId="S::tim.gledhill@lythamhigh.lancs.sch.uk::8e1c3978-56b4-4476-a005-36295247416b" providerId="AD" clId="Web-{12C4782F-F852-B3C4-BAF3-B233F8555C16}"/>
    <pc:docChg chg="modSld">
      <pc:chgData name="Gledhill, Tim" userId="S::tim.gledhill@lythamhigh.lancs.sch.uk::8e1c3978-56b4-4476-a005-36295247416b" providerId="AD" clId="Web-{12C4782F-F852-B3C4-BAF3-B233F8555C16}" dt="2019-10-16T14:46:13.223" v="305"/>
      <pc:docMkLst>
        <pc:docMk/>
      </pc:docMkLst>
      <pc:sldChg chg="modSp">
        <pc:chgData name="Gledhill, Tim" userId="S::tim.gledhill@lythamhigh.lancs.sch.uk::8e1c3978-56b4-4476-a005-36295247416b" providerId="AD" clId="Web-{12C4782F-F852-B3C4-BAF3-B233F8555C16}" dt="2019-10-16T14:46:13.223" v="305"/>
        <pc:sldMkLst>
          <pc:docMk/>
          <pc:sldMk cId="3754988847" sldId="271"/>
        </pc:sldMkLst>
        <pc:graphicFrameChg chg="mod modGraphic">
          <ac:chgData name="Gledhill, Tim" userId="S::tim.gledhill@lythamhigh.lancs.sch.uk::8e1c3978-56b4-4476-a005-36295247416b" providerId="AD" clId="Web-{12C4782F-F852-B3C4-BAF3-B233F8555C16}" dt="2019-10-16T14:46:13.223" v="305"/>
          <ac:graphicFrameMkLst>
            <pc:docMk/>
            <pc:sldMk cId="3754988847" sldId="271"/>
            <ac:graphicFrameMk id="4" creationId="{00000000-0000-0000-0000-000000000000}"/>
          </ac:graphicFrameMkLst>
        </pc:graphicFrameChg>
      </pc:sldChg>
    </pc:docChg>
  </pc:docChgLst>
  <pc:docChgLst>
    <pc:chgData name="Gledhill, Tim" userId="S::tim.gledhill@lythamhigh.lancs.sch.uk::8e1c3978-56b4-4476-a005-36295247416b" providerId="AD" clId="Web-{9F5734E8-BC7C-DB92-E887-4FCC8181276B}"/>
    <pc:docChg chg="modSld">
      <pc:chgData name="Gledhill, Tim" userId="S::tim.gledhill@lythamhigh.lancs.sch.uk::8e1c3978-56b4-4476-a005-36295247416b" providerId="AD" clId="Web-{9F5734E8-BC7C-DB92-E887-4FCC8181276B}" dt="2019-10-16T14:47:35.825" v="1"/>
      <pc:docMkLst>
        <pc:docMk/>
      </pc:docMkLst>
      <pc:sldChg chg="modSp">
        <pc:chgData name="Gledhill, Tim" userId="S::tim.gledhill@lythamhigh.lancs.sch.uk::8e1c3978-56b4-4476-a005-36295247416b" providerId="AD" clId="Web-{9F5734E8-BC7C-DB92-E887-4FCC8181276B}" dt="2019-10-16T14:47:35.825" v="1"/>
        <pc:sldMkLst>
          <pc:docMk/>
          <pc:sldMk cId="3754988847" sldId="271"/>
        </pc:sldMkLst>
        <pc:graphicFrameChg chg="mod modGraphic">
          <ac:chgData name="Gledhill, Tim" userId="S::tim.gledhill@lythamhigh.lancs.sch.uk::8e1c3978-56b4-4476-a005-36295247416b" providerId="AD" clId="Web-{9F5734E8-BC7C-DB92-E887-4FCC8181276B}" dt="2019-10-16T14:47:35.825" v="1"/>
          <ac:graphicFrameMkLst>
            <pc:docMk/>
            <pc:sldMk cId="3754988847" sldId="271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Test 1 Revision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>
                <a:latin typeface="Comic Sans MS" panose="030F0702030302020204" pitchFamily="66" charset="0"/>
              </a:rPr>
              <a:t>Year 7 ENHANCED</a:t>
            </a: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3893"/>
              </p:ext>
            </p:extLst>
          </p:nvPr>
        </p:nvGraphicFramePr>
        <p:xfrm>
          <a:off x="0" y="1"/>
          <a:ext cx="9144001" cy="466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5.8     6.3</a:t>
                      </a:r>
                    </a:p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ctr">
                        <a:buAutoNum type="arabicPlain" startAt="2"/>
                      </a:pPr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0.45      0.41</a:t>
                      </a:r>
                    </a:p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</a:t>
                      </a: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+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l"/>
                      <a:endParaRPr lang="en-GB" sz="18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mic Sans MS" panose="030F0702030302020204" pitchFamily="66" charset="0"/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376149" y="3272588"/>
          <a:ext cx="2711116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83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84150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13483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+ 8 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00925" y="3356327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274488"/>
              </p:ext>
            </p:extLst>
          </p:nvPr>
        </p:nvGraphicFramePr>
        <p:xfrm>
          <a:off x="0" y="1"/>
          <a:ext cx="9144001" cy="466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</a:t>
                      </a:r>
                      <a:r>
                        <a:rPr lang="en-GB" sz="20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&lt;</a:t>
                      </a:r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6.3</a:t>
                      </a:r>
                    </a:p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&gt;</a:t>
                      </a:r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</a:t>
                      </a:r>
                      <a:r>
                        <a:rPr lang="en-GB" sz="20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&gt;</a:t>
                      </a:r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0.41</a:t>
                      </a:r>
                    </a:p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 = 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</a:t>
                      </a: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4 =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- 7</a:t>
                      </a:r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+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= 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-8</a:t>
                      </a:r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 = 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-6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GB" sz="22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= 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-8</a:t>
                      </a:r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-20</a:t>
                      </a:r>
                      <a:endParaRPr lang="en-GB" b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1800" b="0" baseline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r>
                        <a:rPr lang="en-GB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en-GB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</a:t>
                      </a:r>
                      <a:endParaRPr lang="en-GB" b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1800" b="0" baseline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mic Sans MS" panose="030F0702030302020204" pitchFamily="66" charset="0"/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376149" y="3272588"/>
          <a:ext cx="2767852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785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94282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36785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+ 8 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&lt;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48669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0320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18622" y="70810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416971" y="3397523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4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97154"/>
              </p:ext>
            </p:extLst>
          </p:nvPr>
        </p:nvGraphicFramePr>
        <p:xfrm>
          <a:off x="0" y="0"/>
          <a:ext cx="9144001" cy="697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9311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9a </a:t>
                      </a:r>
                    </a:p>
                    <a:p>
                      <a:pPr algn="ctr"/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3b x 6 x b</a:t>
                      </a:r>
                    </a:p>
                    <a:p>
                      <a:pPr algn="ctr"/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-4c x 5c x -3c</a:t>
                      </a:r>
                    </a:p>
                    <a:p>
                      <a:pPr algn="ctr"/>
                      <a:endParaRPr lang="en-GB" sz="2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3r + 2r - r</a:t>
                      </a:r>
                    </a:p>
                    <a:p>
                      <a:pPr algn="ctr"/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7t + 5g – 2g - 4t</a:t>
                      </a:r>
                    </a:p>
                    <a:p>
                      <a:pPr algn="ctr"/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5y - 2d - 4d – 6y</a:t>
                      </a:r>
                    </a:p>
                    <a:p>
                      <a:pPr algn="ctr"/>
                      <a:endParaRPr lang="en-GB" sz="2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expressions for:</a:t>
                      </a:r>
                    </a:p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more than </a:t>
                      </a:r>
                      <a:r>
                        <a:rPr lang="en-GB" sz="22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less than </a:t>
                      </a:r>
                      <a:r>
                        <a:rPr lang="en-GB" sz="22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lots of </a:t>
                      </a:r>
                      <a:r>
                        <a:rPr lang="en-GB" sz="22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200" b="0" i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200" b="0" i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multiplied</a:t>
                      </a:r>
                      <a:r>
                        <a:rPr lang="en-GB" sz="2200" b="0" i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by itself</a:t>
                      </a:r>
                      <a:endParaRPr lang="en-GB" sz="2200" b="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94659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Bobby has 2 less sweets than George.  </a:t>
                      </a:r>
                    </a:p>
                    <a:p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Chloe has half as many sweets than George.  </a:t>
                      </a:r>
                      <a:endParaRPr lang="en-GB" sz="20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  b  = 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5a -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4b + 7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3a²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Expand</a:t>
                      </a:r>
                    </a:p>
                    <a:p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5x(2x + 7)</a:t>
                      </a:r>
                    </a:p>
                    <a:p>
                      <a:pPr algn="ctr"/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8y(4 – 3y)</a:t>
                      </a:r>
                    </a:p>
                    <a:p>
                      <a:pPr algn="ctr"/>
                      <a:endParaRPr lang="en-GB" sz="1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7e(2e + 5 – 2f)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70232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Expand and simplify</a:t>
                      </a:r>
                    </a:p>
                    <a:p>
                      <a:pPr algn="ctr"/>
                      <a:endParaRPr lang="en-GB" sz="1400" b="0" kern="120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400" b="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4r + 5(r</a:t>
                      </a:r>
                      <a:r>
                        <a:rPr lang="en-GB" sz="2400" b="0" kern="1200" baseline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– 8)</a:t>
                      </a:r>
                    </a:p>
                    <a:p>
                      <a:pPr algn="ctr"/>
                      <a:endParaRPr lang="en-GB" sz="1200" b="0" kern="1200" baseline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400" b="0" kern="1200" baseline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6g(3g + 1) – 8g</a:t>
                      </a:r>
                    </a:p>
                    <a:p>
                      <a:pPr algn="ctr"/>
                      <a:endParaRPr lang="en-GB" sz="1200" b="0" kern="1200" baseline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200" b="0" kern="1200" baseline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3(4d + 2) + 6(8d – 3)</a:t>
                      </a:r>
                      <a:endParaRPr lang="en-GB" sz="2200" b="0" kern="120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300" b="0" kern="120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4108539"/>
                  </p:ext>
                </p:extLst>
              </p:nvPr>
            </p:nvGraphicFramePr>
            <p:xfrm>
              <a:off x="0" y="0"/>
              <a:ext cx="9144001" cy="68832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00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9a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18a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6 x b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18b²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-4c x 5c x -3c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60c³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– r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5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7t + 5g – 2g - 4t</a:t>
                          </a:r>
                          <a:r>
                            <a:rPr lang="en-GB" sz="15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3t + 3g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5y - 2d - 4d – 6y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-y – 6d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itself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3826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1700" b="1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170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170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Bobby has 2 less sweets than George.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700" kern="120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</a:t>
                          </a:r>
                          <a:r>
                            <a:rPr lang="en-GB" sz="1700" kern="1200" baseline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2</a:t>
                          </a:r>
                          <a:endParaRPr lang="en-GB" sz="170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Chloe has half as many sweets than George.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GB" sz="16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kern="120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600" b="0" baseline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5a – b </a:t>
                          </a:r>
                          <a:r>
                            <a:rPr lang="en-GB" sz="24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+ 7 </a:t>
                          </a:r>
                          <a:r>
                            <a:rPr lang="en-GB" sz="24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-1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3a² </a:t>
                          </a:r>
                          <a:r>
                            <a:rPr lang="en-GB" sz="24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Expand</a:t>
                          </a:r>
                        </a:p>
                        <a:p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5x(2x + 7)</a:t>
                          </a: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10x² + 35x</a:t>
                          </a:r>
                          <a:endParaRPr lang="en-GB" sz="20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8y(4 – 3y)</a:t>
                          </a: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32y – 24y²</a:t>
                          </a:r>
                          <a:endParaRPr lang="en-GB" sz="20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7e(2e + 5 – 2f)</a:t>
                          </a: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14e² + 35e – 14ef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74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1100" b="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000" b="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4r + 5(r</a:t>
                          </a:r>
                          <a:r>
                            <a:rPr lang="en-GB" sz="2000" b="0" kern="1200" baseline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– 8) </a:t>
                          </a:r>
                          <a:r>
                            <a:rPr lang="en-GB" sz="2000" b="0" kern="1200" baseline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9r - 40</a:t>
                          </a:r>
                        </a:p>
                        <a:p>
                          <a:pPr algn="ctr"/>
                          <a:r>
                            <a:rPr lang="en-GB" sz="2000" b="0" kern="1200" baseline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6g(3g + 1) – 8g</a:t>
                          </a:r>
                        </a:p>
                        <a:p>
                          <a:pPr algn="ctr"/>
                          <a:r>
                            <a:rPr lang="en-GB" sz="2000" b="0" kern="1200" baseline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18g² - 2g</a:t>
                          </a:r>
                        </a:p>
                        <a:p>
                          <a:pPr algn="ctr"/>
                          <a:r>
                            <a:rPr lang="en-GB" sz="2000" b="0" kern="1200" baseline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3(4d + 2) + 6(8d – 3)</a:t>
                          </a:r>
                          <a:endParaRPr lang="en-GB" sz="2000" b="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60d – 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baseline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300" b="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4108539"/>
                  </p:ext>
                </p:extLst>
              </p:nvPr>
            </p:nvGraphicFramePr>
            <p:xfrm>
              <a:off x="0" y="0"/>
              <a:ext cx="9144001" cy="68832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00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9a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18a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6 x b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18b²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-4c x 5c x -3c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60c³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– r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5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7t + 5g – 2g - 4t</a:t>
                          </a:r>
                          <a:r>
                            <a:rPr lang="en-GB" sz="15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3t + 3g</a:t>
                          </a:r>
                        </a:p>
                        <a:p>
                          <a:pPr algn="ctr"/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5y - 2d - 4d – 6y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-y – 6d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itself </a:t>
                          </a:r>
                          <a:r>
                            <a:rPr lang="en-GB" sz="22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407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93182" r="-200625" b="-946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5a – b </a:t>
                          </a:r>
                          <a:r>
                            <a:rPr lang="en-GB" sz="24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+ 7 </a:t>
                          </a:r>
                          <a:r>
                            <a:rPr lang="en-GB" sz="24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-1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3a² </a:t>
                          </a:r>
                          <a:r>
                            <a:rPr lang="en-GB" sz="24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Expand</a:t>
                          </a:r>
                        </a:p>
                        <a:p>
                          <a:endParaRPr lang="en-GB" sz="12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5x(2x + 7)</a:t>
                          </a: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10x² + 35x</a:t>
                          </a:r>
                          <a:endParaRPr lang="en-GB" sz="20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8y(4 – 3y)</a:t>
                          </a: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32y – 24y²</a:t>
                          </a:r>
                          <a:endParaRPr lang="en-GB" sz="2000" b="0" baseline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7e(2e + 5 – 2f)</a:t>
                          </a:r>
                        </a:p>
                        <a:p>
                          <a:pPr algn="ctr"/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14e² + 35e – 14ef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74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1100" b="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000" b="0" kern="120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4r + 5(r</a:t>
                          </a:r>
                          <a:r>
                            <a:rPr lang="en-GB" sz="2000" b="0" kern="1200" baseline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– 8) </a:t>
                          </a:r>
                          <a:r>
                            <a:rPr lang="en-GB" sz="2000" b="0" kern="1200" baseline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9r - 40</a:t>
                          </a:r>
                        </a:p>
                        <a:p>
                          <a:pPr algn="ctr"/>
                          <a:r>
                            <a:rPr lang="en-GB" sz="2000" b="0" kern="1200" baseline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6g(3g + 1) – 8g</a:t>
                          </a:r>
                        </a:p>
                        <a:p>
                          <a:pPr algn="ctr"/>
                          <a:r>
                            <a:rPr lang="en-GB" sz="2000" b="0" kern="1200" baseline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18g² - 2g</a:t>
                          </a:r>
                        </a:p>
                        <a:p>
                          <a:pPr algn="ctr"/>
                          <a:r>
                            <a:rPr lang="en-GB" sz="2000" b="0" kern="1200" baseline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3(4d + 2) + 6(8d – 3)</a:t>
                          </a:r>
                          <a:endParaRPr lang="en-GB" sz="2000" b="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baseline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60d – 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baseline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300" b="0" kern="120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9955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39283"/>
              </p:ext>
            </p:extLst>
          </p:nvPr>
        </p:nvGraphicFramePr>
        <p:xfrm>
          <a:off x="5115" y="10236"/>
          <a:ext cx="9144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mean of 4 numbers is 10. Find the missing number. </a:t>
                      </a:r>
                    </a:p>
                    <a:p>
                      <a:pPr algn="ctr"/>
                      <a:endParaRPr lang="en-GB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6, 12, 14, </a:t>
                      </a:r>
                      <a:r>
                        <a:rPr lang="en-GB" sz="20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rugby team played 6 games. Here are the number of points scored:</a:t>
                      </a:r>
                    </a:p>
                    <a:p>
                      <a:pPr algn="ctr"/>
                      <a:endParaRPr lang="en-GB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24, 8, 18, 6, 12, 19</a:t>
                      </a:r>
                    </a:p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 the mean and median score</a:t>
                      </a:r>
                      <a:endParaRPr lang="en-GB" b="1" baseline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rugby team played 1 more game. The mean score for all 7 games is now 16. How many points did they score in the 7</a:t>
                      </a:r>
                      <a:r>
                        <a:rPr lang="en-GB" b="0" baseline="30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game?</a:t>
                      </a:r>
                      <a:endParaRPr lang="en-GB" b="1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5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mean number of goals scored</a:t>
                      </a:r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5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mean and mode</a:t>
                      </a:r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5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mean and mode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Calculator allowed</a:t>
                      </a:r>
                      <a:endParaRPr lang="en-GB" sz="1500" b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</a:tbl>
          </a:graphicData>
        </a:graphic>
      </p:graphicFrame>
      <p:sp>
        <p:nvSpPr>
          <p:cNvPr id="3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49329" y="2809164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0249" y="2827163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r>
                        <a:rPr lang="en-GB" sz="16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38628"/>
              </p:ext>
            </p:extLst>
          </p:nvPr>
        </p:nvGraphicFramePr>
        <p:xfrm>
          <a:off x="6299222" y="2809163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93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90466"/>
              </p:ext>
            </p:extLst>
          </p:nvPr>
        </p:nvGraphicFramePr>
        <p:xfrm>
          <a:off x="5115" y="10236"/>
          <a:ext cx="9144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mean of 4 numbers is 40. Find the missing number. </a:t>
                      </a:r>
                    </a:p>
                    <a:p>
                      <a:pPr algn="ctr"/>
                      <a:endParaRPr lang="en-GB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6, 12, 14, </a:t>
                      </a:r>
                      <a:r>
                        <a:rPr lang="en-GB" sz="2000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rugby team played 6 games. Here are the number of points scored:</a:t>
                      </a:r>
                    </a:p>
                    <a:p>
                      <a:pPr algn="ctr"/>
                      <a:endParaRPr lang="en-GB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24, 8, 18, 6, 12, 19</a:t>
                      </a:r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mean  14.5 (87/6)</a:t>
                      </a:r>
                    </a:p>
                    <a:p>
                      <a:pPr algn="ctr"/>
                      <a:r>
                        <a:rPr lang="en-GB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median 15</a:t>
                      </a:r>
                    </a:p>
                    <a:p>
                      <a:pPr algn="ctr"/>
                      <a:endParaRPr lang="en-GB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mean score for all 7 games is now 16. How many points did they score in the 7</a:t>
                      </a:r>
                      <a:r>
                        <a:rPr lang="en-GB" b="0" baseline="30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game?</a:t>
                      </a:r>
                    </a:p>
                    <a:p>
                      <a:pPr algn="ctr"/>
                      <a:r>
                        <a:rPr lang="en-GB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16 x 7 = 112</a:t>
                      </a:r>
                    </a:p>
                    <a:p>
                      <a:pPr algn="ctr"/>
                      <a:r>
                        <a:rPr lang="en-GB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112 – 87 = 25 points</a:t>
                      </a:r>
                      <a:endParaRPr lang="en-GB" b="1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21/20 = 1.05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Mean = 58/10 = 5.8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Mode = 5</a:t>
                      </a:r>
                      <a:endParaRPr lang="en-GB" sz="1500" b="1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Mean = 147/58 = 2.5(1dp)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Mode = 4</a:t>
                      </a:r>
                      <a:endParaRPr lang="en-GB" sz="1500" b="1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</a:tbl>
          </a:graphicData>
        </a:graphic>
      </p:graphicFrame>
      <p:sp>
        <p:nvSpPr>
          <p:cNvPr id="3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49329" y="2809164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0249" y="2827163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r>
                        <a:rPr lang="en-GB" sz="1600" b="1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6373750" y="2783814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59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30703"/>
              </p:ext>
            </p:extLst>
          </p:nvPr>
        </p:nvGraphicFramePr>
        <p:xfrm>
          <a:off x="0" y="0"/>
          <a:ext cx="9144000" cy="713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List the first 5 multiples of 3.</a:t>
                      </a:r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/>
                        </a:rPr>
                        <a:t>List</a:t>
                      </a: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 the first 5 multiples of 6.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List the first 5 multiples of 9.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What is the LCM of 6 and 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/>
                        </a:rPr>
                        <a:t>3 + 5 x 4</a:t>
                      </a:r>
                    </a:p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/>
                        </a:rPr>
                        <a:t>20  - 15</a:t>
                      </a: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 ÷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 1, 2, 3, 4, 5, 6, 7, 8</a:t>
                      </a: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</a:t>
                      </a:r>
                    </a:p>
                    <a:p>
                      <a:pPr algn="ctr"/>
                      <a:endParaRPr lang="en-GB" sz="2200" b="0" i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>
                          <a:solidFill>
                            <a:schemeClr val="tx1"/>
                          </a:solidFill>
                          <a:latin typeface="Comic Sans MS"/>
                        </a:rPr>
                        <a:t>List all the factors</a:t>
                      </a:r>
                      <a:r>
                        <a:rPr lang="en-GB" sz="2200" b="0" u="none" baseline="0">
                          <a:solidFill>
                            <a:schemeClr val="tx1"/>
                          </a:solidFill>
                          <a:latin typeface="Comic Sans MS"/>
                        </a:rPr>
                        <a:t> of 16.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>
                          <a:solidFill>
                            <a:schemeClr val="tx1"/>
                          </a:solidFill>
                          <a:latin typeface="Comic Sans MS"/>
                        </a:rPr>
                        <a:t>List all the factors of 24.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>
                          <a:solidFill>
                            <a:schemeClr val="tx1"/>
                          </a:solidFill>
                          <a:latin typeface="Comic Sans MS"/>
                        </a:rPr>
                        <a:t>What is the HCF of 16 and 24</a:t>
                      </a:r>
                      <a:endParaRPr lang="en-GB" sz="2200" b="1" u="sng" baseline="0">
                        <a:solidFill>
                          <a:schemeClr val="tx1"/>
                        </a:solidFill>
                        <a:latin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/>
                        </a:rPr>
                        <a:t>(6 + 2)</a:t>
                      </a:r>
                      <a:r>
                        <a:rPr lang="en-GB" sz="2200" b="0" baseline="30000">
                          <a:solidFill>
                            <a:schemeClr val="tx1"/>
                          </a:solidFill>
                          <a:latin typeface="Comic Sans MS"/>
                        </a:rPr>
                        <a:t>2</a:t>
                      </a:r>
                    </a:p>
                    <a:p>
                      <a:pPr algn="ctr"/>
                      <a:endParaRPr lang="en-GB" sz="2200" b="0" baseline="300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  <a:p>
                      <a:pPr algn="ctr"/>
                      <a:endParaRPr lang="en-GB" sz="2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Draw a Venn Diagram to show all the factors of 16 and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HCF and LCM of 16 and 24</a:t>
                      </a:r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98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713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3  6  9  12  15</a:t>
                      </a:r>
                      <a:endParaRPr lang="en-GB" sz="2200" b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6  12  18  24  30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multiples of 9.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9  18  27  36  45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  </a:t>
                      </a:r>
                      <a:r>
                        <a:rPr lang="en-GB" sz="18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3 + 20 = 23</a:t>
                      </a:r>
                    </a:p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18 -</a:t>
                      </a:r>
                      <a:r>
                        <a:rPr lang="en-GB" sz="22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Even:  </a:t>
                      </a:r>
                      <a:r>
                        <a:rPr lang="en-GB" sz="22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2, 4, 6, 8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  </a:t>
                      </a:r>
                      <a:r>
                        <a:rPr lang="en-GB" sz="22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2, 3, 5, 7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  </a:t>
                      </a:r>
                      <a:r>
                        <a:rPr lang="en-GB" sz="22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1,  4</a:t>
                      </a:r>
                      <a:endParaRPr lang="en-GB" sz="2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i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 List all the factors</a:t>
                      </a:r>
                      <a:r>
                        <a:rPr lang="en-GB" sz="1600" b="0" u="none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1, 12, 2 6, 3, 4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2"/>
                      </a:pPr>
                      <a:r>
                        <a:rPr lang="en-GB" sz="1600" b="0" u="none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1, 16, 2, 8, 4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3"/>
                      </a:pPr>
                      <a:r>
                        <a:rPr lang="en-GB" sz="1600" b="0" u="none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and 16.       </a:t>
                      </a:r>
                      <a:r>
                        <a:rPr lang="en-GB" sz="2000" b="0" u="none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</a:t>
                      </a:r>
                      <a:endParaRPr lang="en-GB" sz="2000" b="1" u="sng" baseline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6² = 36</a:t>
                      </a:r>
                    </a:p>
                    <a:p>
                      <a:pPr algn="ctr"/>
                      <a:endParaRPr lang="en-GB" sz="2200" b="0" baseline="300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baseline="300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5 + 16 =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28 = 2 x 2 x 7</a:t>
                      </a:r>
                    </a:p>
                    <a:p>
                      <a:pPr algn="ctr"/>
                      <a:endParaRPr lang="en-GB" sz="2200" b="0" baseline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Draw a Venn Diagram to show all the factors of 16 and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800" b="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HCF of 16 and 24</a:t>
                      </a:r>
                      <a:r>
                        <a:rPr lang="en-GB" sz="18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HCF</a:t>
                      </a:r>
                      <a:r>
                        <a:rPr lang="en-GB" sz="1800" b="0" baseline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8</a:t>
                      </a:r>
                      <a:endParaRPr lang="en-GB" sz="1800" b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556000" y="5702300"/>
            <a:ext cx="1397000" cy="977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254500" y="5702300"/>
            <a:ext cx="1397000" cy="977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82963" y="550037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2250" y="55176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8400" y="5958796"/>
            <a:ext cx="46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9750" y="5897792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1, 2, 4, 8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0774" y="5866211"/>
            <a:ext cx="80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3, 6, </a:t>
            </a:r>
          </a:p>
          <a:p>
            <a:r>
              <a:rPr lang="en-GB">
                <a:solidFill>
                  <a:srgbClr val="FF0000"/>
                </a:solidFill>
              </a:rPr>
              <a:t>12, 24</a:t>
            </a:r>
          </a:p>
        </p:txBody>
      </p:sp>
    </p:spTree>
    <p:extLst>
      <p:ext uri="{BB962C8B-B14F-4D97-AF65-F5344CB8AC3E}">
        <p14:creationId xmlns:p14="http://schemas.microsoft.com/office/powerpoint/2010/main" val="1154715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4d12bf0026f5a4d4561462065b1cc8bf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3bd9924c8b87e7b7864af9259b41ae6d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C75DBC-9693-46D1-BAD0-35656C95BE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5D29D4-069E-4785-B24F-36A9C82CEC5E}">
  <ds:schemaRefs>
    <ds:schemaRef ds:uri="ac2b899c-feaf-4902-9f78-83816e525775"/>
    <ds:schemaRef ds:uri="ea71102e-c2e2-43df-a20f-703c85d4b77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4D5DF9-83C8-4239-80C4-2BE258918F8E}">
  <ds:schemaRefs>
    <ds:schemaRef ds:uri="ac2b899c-feaf-4902-9f78-83816e525775"/>
    <ds:schemaRef ds:uri="ea71102e-c2e2-43df-a20f-703c85d4b7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Ion Boardroom</vt:lpstr>
      <vt:lpstr>Test 1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revision>1</cp:revision>
  <cp:lastPrinted>2018-06-18T15:30:13Z</cp:lastPrinted>
  <dcterms:created xsi:type="dcterms:W3CDTF">2018-05-22T09:25:02Z</dcterms:created>
  <dcterms:modified xsi:type="dcterms:W3CDTF">2019-10-16T14:48:25Z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