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1" r:id="rId6"/>
    <p:sldId id="270" r:id="rId7"/>
    <p:sldId id="272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3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4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3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8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Test </a:t>
            </a:r>
            <a:r>
              <a:rPr lang="en-GB" dirty="0" smtClean="0">
                <a:latin typeface="Comic Sans MS" panose="030F0702030302020204" pitchFamily="66" charset="0"/>
              </a:rPr>
              <a:t>5 </a:t>
            </a:r>
            <a:r>
              <a:rPr lang="en-GB" dirty="0" smtClean="0">
                <a:latin typeface="Comic Sans MS" panose="030F0702030302020204" pitchFamily="66" charset="0"/>
              </a:rPr>
              <a:t>Revision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YEAR </a:t>
            </a:r>
            <a:r>
              <a:rPr lang="en-GB" sz="4000" dirty="0" smtClean="0">
                <a:latin typeface="Comic Sans MS" panose="030F0702030302020204" pitchFamily="66" charset="0"/>
              </a:rPr>
              <a:t>11 Core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3497855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eqArr>
                                  </m:e>
                                </m:d>
                                <m: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l">
                            <a:buNone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Calculate:</a:t>
                          </a:r>
                        </a:p>
                        <a:p>
                          <a:pPr marL="0" indent="0" algn="ctr">
                            <a:buNone/>
                          </a:pP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+ b</a:t>
                          </a:r>
                        </a:p>
                        <a:p>
                          <a:pPr marL="0" indent="0" algn="ctr">
                            <a:buNone/>
                          </a:pPr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buNone/>
                          </a:pP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– b</a:t>
                          </a:r>
                        </a:p>
                        <a:p>
                          <a:pPr marL="0" indent="0" algn="ctr">
                            <a:buNone/>
                          </a:pPr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buNone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2a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e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eqArr>
                                  </m:e>
                                </m:d>
                                <m: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l">
                            <a:buNone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Draw:</a:t>
                          </a:r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buNone/>
                          </a:pP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</a:t>
                          </a:r>
                        </a:p>
                        <a:p>
                          <a:pPr marL="0" indent="0" algn="ctr">
                            <a:buNone/>
                          </a:pPr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buNone/>
                          </a:pP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GB" sz="1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eqArr>
                                  </m:e>
                                </m:d>
                                <m: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a:rPr lang="en-GB" sz="16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d>
                                  <m:d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GB" sz="1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l">
                            <a:buNone/>
                          </a:pPr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Calculate:</a:t>
                          </a:r>
                        </a:p>
                        <a:p>
                          <a:pPr marL="0" indent="0" algn="ctr">
                            <a:buNone/>
                          </a:pPr>
                          <a:r>
                            <a:rPr lang="en-GB" sz="16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+ b</a:t>
                          </a:r>
                        </a:p>
                        <a:p>
                          <a:pPr marL="0" indent="0" algn="ctr">
                            <a:buNone/>
                          </a:pPr>
                          <a:endParaRPr lang="en-GB" sz="16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buNone/>
                          </a:pPr>
                          <a:r>
                            <a:rPr lang="en-GB" sz="16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– b</a:t>
                          </a:r>
                        </a:p>
                        <a:p>
                          <a:pPr marL="0" indent="0" algn="ctr">
                            <a:buNone/>
                          </a:pPr>
                          <a:endParaRPr lang="en-GB" sz="16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buNone/>
                          </a:pPr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3a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Enlarge scale factor 2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Describe these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transformations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that map 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 red triangle 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onto the blue triangle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Reflect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in the mirror line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3497855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533" r="-200625" b="-2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917" t="-533" r="-100625" b="-2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533" r="-625" b="-2008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Enlarge scale factor 2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Describe these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transformations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that map 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 red triangle </a:t>
                          </a:r>
                        </a:p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onto the blue triangle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Reflect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in the mirror line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SMARTInkShape-2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609812" y="2731755"/>
            <a:ext cx="2542821" cy="1731063"/>
            <a:chOff x="609812" y="2731755"/>
            <a:chExt cx="2542821" cy="173106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r="47757" b="47626"/>
            <a:stretch/>
          </p:blipFill>
          <p:spPr>
            <a:xfrm>
              <a:off x="609812" y="2731755"/>
              <a:ext cx="2542821" cy="1731063"/>
            </a:xfrm>
            <a:prstGeom prst="rect">
              <a:avLst/>
            </a:prstGeom>
          </p:spPr>
        </p:pic>
        <p:sp>
          <p:nvSpPr>
            <p:cNvPr id="5" name="Isosceles Triangle 4"/>
            <p:cNvSpPr/>
            <p:nvPr/>
          </p:nvSpPr>
          <p:spPr>
            <a:xfrm rot="10800000" flipH="1" flipV="1">
              <a:off x="1105469" y="3208325"/>
              <a:ext cx="1502079" cy="777922"/>
            </a:xfrm>
            <a:prstGeom prst="triangle">
              <a:avLst>
                <a:gd name="adj" fmla="val 2546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8589" y="4935701"/>
            <a:ext cx="2715837" cy="1867707"/>
            <a:chOff x="3425656" y="2622002"/>
            <a:chExt cx="2715837" cy="1867707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3"/>
            <a:srcRect l="8670" t="24708" r="7914"/>
            <a:stretch/>
          </p:blipFill>
          <p:spPr>
            <a:xfrm>
              <a:off x="3425656" y="2729551"/>
              <a:ext cx="2715837" cy="1664622"/>
            </a:xfrm>
            <a:prstGeom prst="rect">
              <a:avLst/>
            </a:prstGeom>
          </p:spPr>
        </p:pic>
        <p:cxnSp>
          <p:nvCxnSpPr>
            <p:cNvPr id="64" name="Straight Connector 63"/>
            <p:cNvCxnSpPr/>
            <p:nvPr/>
          </p:nvCxnSpPr>
          <p:spPr>
            <a:xfrm>
              <a:off x="4769927" y="2622002"/>
              <a:ext cx="0" cy="18677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ight Triangle 64"/>
            <p:cNvSpPr/>
            <p:nvPr/>
          </p:nvSpPr>
          <p:spPr>
            <a:xfrm>
              <a:off x="5042949" y="3289108"/>
              <a:ext cx="1008000" cy="505397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326777" y="2353043"/>
            <a:ext cx="2715837" cy="1850467"/>
            <a:chOff x="6313129" y="2325747"/>
            <a:chExt cx="2715837" cy="1850467"/>
          </a:xfrm>
        </p:grpSpPr>
        <p:grpSp>
          <p:nvGrpSpPr>
            <p:cNvPr id="66" name="Group 65"/>
            <p:cNvGrpSpPr/>
            <p:nvPr/>
          </p:nvGrpSpPr>
          <p:grpSpPr>
            <a:xfrm>
              <a:off x="6313129" y="2325747"/>
              <a:ext cx="2715837" cy="1850467"/>
              <a:chOff x="3412008" y="2214963"/>
              <a:chExt cx="2715837" cy="1850467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8670" t="2667" r="7914" b="13635"/>
              <a:stretch/>
            </p:blipFill>
            <p:spPr>
              <a:xfrm>
                <a:off x="3412008" y="2214963"/>
                <a:ext cx="2715837" cy="1850467"/>
              </a:xfrm>
              <a:prstGeom prst="rect">
                <a:avLst/>
              </a:prstGeom>
            </p:spPr>
          </p:pic>
          <p:cxnSp>
            <p:nvCxnSpPr>
              <p:cNvPr id="68" name="Straight Connector 67"/>
              <p:cNvCxnSpPr>
                <a:endCxn id="67" idx="2"/>
              </p:cNvCxnSpPr>
              <p:nvPr/>
            </p:nvCxnSpPr>
            <p:spPr>
              <a:xfrm>
                <a:off x="4769927" y="2253509"/>
                <a:ext cx="0" cy="18119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Right Triangle 68"/>
              <p:cNvSpPr/>
              <p:nvPr/>
            </p:nvSpPr>
            <p:spPr>
              <a:xfrm>
                <a:off x="4783574" y="2512985"/>
                <a:ext cx="780348" cy="505397"/>
              </a:xfrm>
              <a:prstGeom prst="rtTriangl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>
              <a:off x="6313129" y="3388056"/>
              <a:ext cx="271583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ight Triangle 73"/>
            <p:cNvSpPr/>
            <p:nvPr/>
          </p:nvSpPr>
          <p:spPr>
            <a:xfrm flipH="1">
              <a:off x="6381368" y="2616945"/>
              <a:ext cx="780348" cy="505397"/>
            </a:xfrm>
            <a:prstGeom prst="rtTriangl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313129" y="4651508"/>
            <a:ext cx="2729485" cy="2204098"/>
            <a:chOff x="6313129" y="2273563"/>
            <a:chExt cx="2729485" cy="2204098"/>
          </a:xfrm>
        </p:grpSpPr>
        <p:grpSp>
          <p:nvGrpSpPr>
            <p:cNvPr id="77" name="Group 76"/>
            <p:cNvGrpSpPr/>
            <p:nvPr/>
          </p:nvGrpSpPr>
          <p:grpSpPr>
            <a:xfrm>
              <a:off x="6313129" y="2273563"/>
              <a:ext cx="2715837" cy="2204098"/>
              <a:chOff x="3412008" y="2162779"/>
              <a:chExt cx="2715837" cy="2204098"/>
            </a:xfrm>
          </p:grpSpPr>
          <p:pic>
            <p:nvPicPr>
              <p:cNvPr id="80" name="Picture 79"/>
              <p:cNvPicPr>
                <a:picLocks noChangeAspect="1"/>
              </p:cNvPicPr>
              <p:nvPr/>
            </p:nvPicPr>
            <p:blipFill rotWithShape="1">
              <a:blip r:embed="rId3"/>
              <a:srcRect l="8670" t="2667" r="7914"/>
              <a:stretch/>
            </p:blipFill>
            <p:spPr>
              <a:xfrm>
                <a:off x="3412008" y="2214963"/>
                <a:ext cx="2715837" cy="2151914"/>
              </a:xfrm>
              <a:prstGeom prst="rect">
                <a:avLst/>
              </a:prstGeom>
            </p:spPr>
          </p:pic>
          <p:cxnSp>
            <p:nvCxnSpPr>
              <p:cNvPr id="81" name="Straight Connector 80"/>
              <p:cNvCxnSpPr/>
              <p:nvPr/>
            </p:nvCxnSpPr>
            <p:spPr>
              <a:xfrm>
                <a:off x="3440309" y="2162779"/>
                <a:ext cx="0" cy="21133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ight Triangle 81"/>
              <p:cNvSpPr/>
              <p:nvPr/>
            </p:nvSpPr>
            <p:spPr>
              <a:xfrm>
                <a:off x="3985748" y="2459958"/>
                <a:ext cx="1820403" cy="1067743"/>
              </a:xfrm>
              <a:prstGeom prst="rtTriangl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8" name="Straight Connector 77"/>
            <p:cNvCxnSpPr/>
            <p:nvPr/>
          </p:nvCxnSpPr>
          <p:spPr>
            <a:xfrm flipV="1">
              <a:off x="6326777" y="4382125"/>
              <a:ext cx="271583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ight Triangle 78"/>
            <p:cNvSpPr/>
            <p:nvPr/>
          </p:nvSpPr>
          <p:spPr>
            <a:xfrm rot="5400000" flipH="1">
              <a:off x="6897911" y="3374742"/>
              <a:ext cx="523043" cy="1050525"/>
            </a:xfrm>
            <a:prstGeom prst="rtTriangl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376581" y="4651508"/>
            <a:ext cx="2715837" cy="2151914"/>
            <a:chOff x="6313129" y="2325747"/>
            <a:chExt cx="2715837" cy="2151914"/>
          </a:xfrm>
        </p:grpSpPr>
        <p:grpSp>
          <p:nvGrpSpPr>
            <p:cNvPr id="85" name="Group 84"/>
            <p:cNvGrpSpPr/>
            <p:nvPr/>
          </p:nvGrpSpPr>
          <p:grpSpPr>
            <a:xfrm>
              <a:off x="6313129" y="2325747"/>
              <a:ext cx="2715837" cy="2151914"/>
              <a:chOff x="3412008" y="2214963"/>
              <a:chExt cx="2715837" cy="2151914"/>
            </a:xfrm>
          </p:grpSpPr>
          <p:pic>
            <p:nvPicPr>
              <p:cNvPr id="88" name="Picture 87"/>
              <p:cNvPicPr>
                <a:picLocks noChangeAspect="1"/>
              </p:cNvPicPr>
              <p:nvPr/>
            </p:nvPicPr>
            <p:blipFill rotWithShape="1">
              <a:blip r:embed="rId3"/>
              <a:srcRect l="8670" t="2667" r="7914"/>
              <a:stretch/>
            </p:blipFill>
            <p:spPr>
              <a:xfrm>
                <a:off x="3412008" y="2214963"/>
                <a:ext cx="2715837" cy="2151914"/>
              </a:xfrm>
              <a:prstGeom prst="rect">
                <a:avLst/>
              </a:prstGeom>
            </p:spPr>
          </p:pic>
          <p:cxnSp>
            <p:nvCxnSpPr>
              <p:cNvPr id="89" name="Straight Connector 88"/>
              <p:cNvCxnSpPr/>
              <p:nvPr/>
            </p:nvCxnSpPr>
            <p:spPr>
              <a:xfrm>
                <a:off x="4769927" y="2253509"/>
                <a:ext cx="0" cy="21133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Right Triangle 89"/>
              <p:cNvSpPr/>
              <p:nvPr/>
            </p:nvSpPr>
            <p:spPr>
              <a:xfrm>
                <a:off x="5274815" y="3281844"/>
                <a:ext cx="780348" cy="505397"/>
              </a:xfrm>
              <a:prstGeom prst="rtTriangl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86" name="Straight Connector 85"/>
            <p:cNvCxnSpPr>
              <a:stCxn id="88" idx="1"/>
            </p:cNvCxnSpPr>
            <p:nvPr/>
          </p:nvCxnSpPr>
          <p:spPr>
            <a:xfrm flipV="1">
              <a:off x="6313129" y="3372596"/>
              <a:ext cx="271583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ight Triangle 86"/>
            <p:cNvSpPr/>
            <p:nvPr/>
          </p:nvSpPr>
          <p:spPr>
            <a:xfrm>
              <a:off x="6610883" y="2894187"/>
              <a:ext cx="780348" cy="505397"/>
            </a:xfrm>
            <a:prstGeom prst="rtTriangl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64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453685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down the integer solutions for</a:t>
                          </a:r>
                        </a:p>
                        <a:p>
                          <a:pPr algn="ctr"/>
                          <a:endParaRPr lang="en-GB" sz="2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−3&lt;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sz="2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down the integer solutions for</a:t>
                          </a:r>
                        </a:p>
                        <a:p>
                          <a:pPr algn="ctr"/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en-GB" sz="20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down the integer solutions for</a:t>
                          </a:r>
                        </a:p>
                        <a:p>
                          <a:pPr algn="ctr"/>
                          <a:endParaRPr lang="en-GB" sz="20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Display this inequality on a number line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0" marR="0" marT="36000" marB="3600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Display this inequality on a number line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&gt;1</m:t>
                                </m:r>
                              </m:oMath>
                            </m:oMathPara>
                          </a14:m>
                          <a:endParaRPr lang="en-GB" sz="2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0" marR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Display this inequality on a number line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0" marR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tabLst>
                              <a:tab pos="273050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Solve</a:t>
                          </a:r>
                        </a:p>
                        <a:p>
                          <a:pPr marL="0" indent="0" algn="ctr">
                            <a:tabLst>
                              <a:tab pos="273050" algn="l"/>
                            </a:tabLst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+1≤13</m:t>
                                </m:r>
                              </m:oMath>
                            </m:oMathPara>
                          </a14:m>
                          <a:endParaRPr lang="en-GB" sz="2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tabLst>
                              <a:tab pos="273050" algn="l"/>
                            </a:tabLst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indent="0" algn="ctr">
                            <a:tabLst>
                              <a:tab pos="273050" algn="l"/>
                            </a:tabLst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tabLst>
                              <a:tab pos="273050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Solve</a:t>
                          </a:r>
                        </a:p>
                        <a:p>
                          <a:pPr marL="0" indent="0" algn="ctr">
                            <a:tabLst>
                              <a:tab pos="273050" algn="l"/>
                            </a:tabLst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+5≤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indent="0" algn="ctr">
                            <a:tabLst>
                              <a:tab pos="273050" algn="l"/>
                            </a:tabLst>
                          </a:pPr>
                          <a:endParaRPr lang="en-GB" sz="20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tabLst>
                              <a:tab pos="273050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Solve</a:t>
                          </a:r>
                        </a:p>
                        <a:p>
                          <a:pPr marL="0" indent="0" algn="ctr">
                            <a:tabLst>
                              <a:tab pos="273050" algn="l"/>
                            </a:tabLst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d>
                                  <m:d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2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>
                            <a:tabLst>
                              <a:tab pos="273050" algn="l"/>
                            </a:tabLst>
                          </a:pPr>
                          <a:endParaRPr lang="en-GB" sz="20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453685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1333" r="-200625" b="-2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down the integer solutions for</a:t>
                          </a:r>
                        </a:p>
                        <a:p>
                          <a:pPr algn="ctr"/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en-GB" sz="20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down the integer solutions for</a:t>
                          </a:r>
                        </a:p>
                        <a:p>
                          <a:pPr algn="ctr"/>
                          <a:endParaRPr lang="en-GB" sz="20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36000" marB="3600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101333" r="-200625" b="-1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917" t="-101333" r="-100625" b="-1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101333" r="-625" b="-1008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201333" r="-200625" b="-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917" t="-201333" r="-100625" b="-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201333" r="-625" b="-8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390" y="1049028"/>
            <a:ext cx="2647950" cy="10477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7180" y="1091891"/>
            <a:ext cx="2362200" cy="9620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289" y="3429000"/>
            <a:ext cx="2371725" cy="8763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4502" y="3429000"/>
            <a:ext cx="2371725" cy="876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2417" y="3429000"/>
            <a:ext cx="23717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1533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this triangle</a:t>
                      </a:r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this triangle</a:t>
                      </a:r>
                    </a:p>
                    <a:p>
                      <a:pPr algn="ctr"/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this triangle</a:t>
                      </a:r>
                    </a:p>
                    <a:p>
                      <a:pPr algn="ctr"/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</a:t>
                      </a:r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Bisect an angle</a:t>
                      </a:r>
                      <a:endParaRPr lang="en-GB" sz="20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Bisect a line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Construct an equilateral triangle of side 6 cm</a:t>
                      </a:r>
                      <a:endParaRPr lang="en-GB" sz="20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</a:t>
                      </a:r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the locus of the points 2 cm from the line.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the locus of the points 2 cm from the point.</a:t>
                      </a:r>
                    </a:p>
                    <a:p>
                      <a:pPr algn="ctr"/>
                      <a:endParaRPr lang="en-GB" sz="18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Construct the locus of the points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the same distance from both points.</a:t>
                      </a: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3" name="Freeform 2"/>
          <p:cNvSpPr/>
          <p:nvPr/>
        </p:nvSpPr>
        <p:spPr>
          <a:xfrm>
            <a:off x="736979" y="2934269"/>
            <a:ext cx="1637731" cy="1473958"/>
          </a:xfrm>
          <a:custGeom>
            <a:avLst/>
            <a:gdLst>
              <a:gd name="connsiteX0" fmla="*/ 1610436 w 1637731"/>
              <a:gd name="connsiteY0" fmla="*/ 0 h 1473958"/>
              <a:gd name="connsiteX1" fmla="*/ 0 w 1637731"/>
              <a:gd name="connsiteY1" fmla="*/ 668740 h 1473958"/>
              <a:gd name="connsiteX2" fmla="*/ 1637731 w 1637731"/>
              <a:gd name="connsiteY2" fmla="*/ 1473958 h 147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7731" h="1473958">
                <a:moveTo>
                  <a:pt x="1610436" y="0"/>
                </a:moveTo>
                <a:lnTo>
                  <a:pt x="0" y="668740"/>
                </a:lnTo>
                <a:lnTo>
                  <a:pt x="1637731" y="1473958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71750" y="2866030"/>
            <a:ext cx="900752" cy="15421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3944204" y="416257"/>
            <a:ext cx="1708245" cy="1398895"/>
          </a:xfrm>
          <a:prstGeom prst="triangle">
            <a:avLst>
              <a:gd name="adj" fmla="val 7853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6741994" y="1050878"/>
            <a:ext cx="2117678" cy="764274"/>
          </a:xfrm>
          <a:prstGeom prst="triangle">
            <a:avLst>
              <a:gd name="adj" fmla="val 4916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411709" y="682387"/>
            <a:ext cx="2659038" cy="1502097"/>
            <a:chOff x="411709" y="682387"/>
            <a:chExt cx="2659038" cy="1502097"/>
          </a:xfrm>
        </p:grpSpPr>
        <p:sp>
          <p:nvSpPr>
            <p:cNvPr id="7" name="Isosceles Triangle 6"/>
            <p:cNvSpPr/>
            <p:nvPr/>
          </p:nvSpPr>
          <p:spPr>
            <a:xfrm>
              <a:off x="873457" y="682387"/>
              <a:ext cx="2197290" cy="1132765"/>
            </a:xfrm>
            <a:prstGeom prst="triangle">
              <a:avLst>
                <a:gd name="adj" fmla="val 230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73457" y="1815152"/>
              <a:ext cx="2197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5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709" y="954080"/>
              <a:ext cx="871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3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92662" y="931038"/>
              <a:ext cx="871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4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948757" y="1786593"/>
            <a:ext cx="170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6</a:t>
            </a:r>
            <a:r>
              <a:rPr lang="en-GB" dirty="0" smtClean="0">
                <a:latin typeface="Comic Sans MS" panose="030F0702030302020204" pitchFamily="66" charset="0"/>
              </a:rPr>
              <a:t>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45342" y="1500412"/>
            <a:ext cx="87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0</a:t>
            </a:r>
            <a:r>
              <a:rPr lang="en-GB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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1" y="1486764"/>
            <a:ext cx="87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8</a:t>
            </a:r>
            <a:r>
              <a:rPr lang="en-GB" dirty="0" smtClean="0">
                <a:latin typeface="Comic Sans MS" panose="030F0702030302020204" pitchFamily="66" charset="0"/>
              </a:rPr>
              <a:t>0</a:t>
            </a:r>
            <a:r>
              <a:rPr lang="en-GB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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13726" y="1501254"/>
            <a:ext cx="709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3</a:t>
            </a:r>
            <a:r>
              <a:rPr lang="en-GB" dirty="0" smtClean="0">
                <a:latin typeface="Comic Sans MS" panose="030F0702030302020204" pitchFamily="66" charset="0"/>
              </a:rPr>
              <a:t>0</a:t>
            </a:r>
            <a:r>
              <a:rPr lang="en-GB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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5671" y="1157533"/>
            <a:ext cx="82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5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1992" y="1767174"/>
            <a:ext cx="2117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7 cm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7118443" y="3290165"/>
            <a:ext cx="1364775" cy="941168"/>
          </a:xfrm>
          <a:prstGeom prst="triangle">
            <a:avLst>
              <a:gd name="adj" fmla="val 4916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1213512" y="6044526"/>
            <a:ext cx="15171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776718" y="601723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058172" y="601950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8397928" y="602177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3028276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Make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the subject</a:t>
                          </a: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Make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the subject</a:t>
                          </a: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−5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kern="1200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omic Sans MS" panose="030F0702030302020204" pitchFamily="66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num>
                                  <m:den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Make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the subject</a:t>
                          </a: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=5,  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y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Find the value</a:t>
                          </a:r>
                          <a:r>
                            <a:rPr lang="en-GB" sz="20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of:</a:t>
                          </a: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- 2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y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000" b="0" kern="1200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omic Sans MS" panose="030F0702030302020204" pitchFamily="66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</m:num>
                                  <m:den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 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y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Find the value</a:t>
                          </a:r>
                          <a:r>
                            <a:rPr lang="en-GB" sz="20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of:</a:t>
                          </a: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−  3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−7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 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y</m:t>
                                </m:r>
                                <m:r>
                                  <a:rPr lang="en-GB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Find the value</a:t>
                          </a:r>
                          <a:r>
                            <a:rPr lang="en-GB" sz="20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of:</a:t>
                          </a: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tabLst>
                              <a:tab pos="490538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𝑣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𝑢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𝑎𝑡</m:t>
                                </m:r>
                              </m:oMath>
                            </m:oMathPara>
                          </a14:m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Find the value</a:t>
                          </a:r>
                          <a:r>
                            <a:rPr lang="en-GB" sz="20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of v.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𝑢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=0.5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𝑡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GB" sz="20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20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GB" sz="20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sz="2000" b="0" i="1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𝑎𝑠</m:t>
                                </m:r>
                              </m:oMath>
                            </m:oMathPara>
                          </a14:m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Find the value</a:t>
                          </a:r>
                          <a:r>
                            <a:rPr lang="en-GB" sz="20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of v,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𝑢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=0.25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𝑠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en-GB" sz="20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GB" sz="2000" b="0" i="1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b="0" i="1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𝑢𝑡</m:t>
                                </m:r>
                                <m:r>
                                  <a:rPr lang="en-GB" sz="2000" b="0" i="1" baseline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GB" sz="20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baseline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baseline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baseline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20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2000" b="0" i="1" baseline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2000" b="0" i="1" baseline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</m:e>
                                      <m:sup>
                                        <m:r>
                                          <a:rPr lang="en-GB" sz="2000" b="0" i="1" baseline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oMath>
                            </m:oMathPara>
                          </a14:m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Find the value</a:t>
                          </a:r>
                          <a:r>
                            <a:rPr lang="en-GB" sz="20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of 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𝑢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90538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𝑡</m:t>
                                </m:r>
                                <m:r>
                                  <a:rPr lang="en-GB" sz="20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20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3028276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1333" r="-200625" b="-2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917" t="-1333" r="-100625" b="-2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1333" r="-625" b="-2008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101333" r="-200625" b="-1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917" t="-101333" r="-100625" b="-100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101333" r="-625" b="-1008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201333" r="-200625" b="-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917" t="-201333" r="-100625" b="-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201333" r="-625" b="-8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45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6" ma:contentTypeDescription="Create a new document." ma:contentTypeScope="" ma:versionID="88fde7423ac08938a1c085a98614b51b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62704073f24bc44542466daeb99ccc4e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C64E76-327B-416E-B78E-7163AD6894E0}">
  <ds:schemaRefs>
    <ds:schemaRef ds:uri="http://purl.org/dc/terms/"/>
    <ds:schemaRef ds:uri="ea71102e-c2e2-43df-a20f-703c85d4b778"/>
    <ds:schemaRef ds:uri="http://schemas.microsoft.com/office/2006/documentManagement/types"/>
    <ds:schemaRef ds:uri="ac2b899c-feaf-4902-9f78-83816e52577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31E9DB-5CFB-428C-A37B-40D2710EABAB}"/>
</file>

<file path=customXml/itemProps3.xml><?xml version="1.0" encoding="utf-8"?>
<ds:datastoreItem xmlns:ds="http://schemas.openxmlformats.org/officeDocument/2006/customXml" ds:itemID="{EF447F52-25D1-4C10-BACD-A993D5FBF6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1317</TotalTime>
  <Words>300</Words>
  <Application>Microsoft Office PowerPoint</Application>
  <PresentationFormat>On-screen Show (4:3)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Century Gothic</vt:lpstr>
      <vt:lpstr>Comic Sans MS</vt:lpstr>
      <vt:lpstr>Symbol</vt:lpstr>
      <vt:lpstr>Times New Roman</vt:lpstr>
      <vt:lpstr>Wingdings 3</vt:lpstr>
      <vt:lpstr>Office Theme</vt:lpstr>
      <vt:lpstr>Ion Boardroom</vt:lpstr>
      <vt:lpstr>Test 5 Revision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Gilroy</dc:creator>
  <cp:lastModifiedBy>Gilroy, Alison</cp:lastModifiedBy>
  <cp:revision>75</cp:revision>
  <dcterms:created xsi:type="dcterms:W3CDTF">2018-05-22T09:25:02Z</dcterms:created>
  <dcterms:modified xsi:type="dcterms:W3CDTF">2018-12-12T20:34:06Z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