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61" r:id="rId6"/>
    <p:sldId id="270" r:id="rId7"/>
    <p:sldId id="272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8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4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5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1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7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95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30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7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45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37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58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8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2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02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4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6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Test 5 Revision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 fontScale="92500"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YEAR 11 Foundation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7326306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Reflect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in the mirror line</a:t>
                          </a: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en-US" sz="18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Rotate 90</a:t>
                          </a:r>
                          <a:r>
                            <a:rPr lang="en-US" altLang="en-US" sz="18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ahoma" panose="020B0604030504040204" pitchFamily="34" charset="0"/>
                            </a:rPr>
                            <a:t>° clockwise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Show how this trapezium tessellates</a:t>
                          </a:r>
                        </a:p>
                        <a:p>
                          <a:pPr algn="ctr"/>
                          <a:endParaRPr lang="en-GB" sz="18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Describe in words the translation given by this vector</a:t>
                          </a: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b="0" i="1" baseline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GB" b="0" i="1" baseline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GB" b="0" i="1" baseline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     −3</m:t>
                                          </m:r>
                                        </m:e>
                                        <m:e/>
                                      </m:mr>
                                      <m:mr>
                                        <m:e>
                                          <m:r>
                                            <a:rPr lang="en-GB" b="0" i="1" baseline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       4</m:t>
                                          </m:r>
                                        </m:e>
                                        <m:e/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Enlarge scale factor 2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Describe the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three transformations below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that map 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 red triangle 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onto the blue triangle</a:t>
                          </a:r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7326306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Reflect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in the mirror line</a:t>
                          </a: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en-US" sz="18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Rotate 90</a:t>
                          </a:r>
                          <a:r>
                            <a:rPr lang="en-US" altLang="en-US" sz="18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ahoma" panose="020B0604030504040204" pitchFamily="34" charset="0"/>
                            </a:rPr>
                            <a:t>° clockwise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Show how this trapezium tessellates</a:t>
                          </a:r>
                        </a:p>
                        <a:p>
                          <a:pPr algn="ctr"/>
                          <a:endParaRPr lang="en-GB" sz="18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101600" r="-200625" b="-100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Enlarge scale factor 2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Describe the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three transformations below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that map 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 red triangle 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onto the blue triangle</a:t>
                          </a:r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SMARTInkShape-2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3447134" y="2674771"/>
            <a:ext cx="2542821" cy="1731063"/>
            <a:chOff x="609812" y="2731755"/>
            <a:chExt cx="2542821" cy="173106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r="47757" b="47626"/>
            <a:stretch/>
          </p:blipFill>
          <p:spPr>
            <a:xfrm>
              <a:off x="609812" y="2731755"/>
              <a:ext cx="2542821" cy="1731063"/>
            </a:xfrm>
            <a:prstGeom prst="rect">
              <a:avLst/>
            </a:prstGeom>
          </p:spPr>
        </p:pic>
        <p:sp>
          <p:nvSpPr>
            <p:cNvPr id="5" name="Isosceles Triangle 4"/>
            <p:cNvSpPr/>
            <p:nvPr/>
          </p:nvSpPr>
          <p:spPr>
            <a:xfrm rot="10800000" flipH="1" flipV="1">
              <a:off x="1105469" y="3208325"/>
              <a:ext cx="1502079" cy="777922"/>
            </a:xfrm>
            <a:prstGeom prst="triangle">
              <a:avLst>
                <a:gd name="adj" fmla="val 25468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98589" y="401764"/>
            <a:ext cx="2715837" cy="1867707"/>
            <a:chOff x="3425656" y="2622002"/>
            <a:chExt cx="2715837" cy="1867707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3"/>
            <a:srcRect l="8670" t="24708" r="7914"/>
            <a:stretch/>
          </p:blipFill>
          <p:spPr>
            <a:xfrm>
              <a:off x="3425656" y="2729551"/>
              <a:ext cx="2715837" cy="1664622"/>
            </a:xfrm>
            <a:prstGeom prst="rect">
              <a:avLst/>
            </a:prstGeom>
          </p:spPr>
        </p:pic>
        <p:cxnSp>
          <p:nvCxnSpPr>
            <p:cNvPr id="64" name="Straight Connector 63"/>
            <p:cNvCxnSpPr/>
            <p:nvPr/>
          </p:nvCxnSpPr>
          <p:spPr>
            <a:xfrm>
              <a:off x="4769927" y="2622002"/>
              <a:ext cx="0" cy="186770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ight Triangle 64"/>
            <p:cNvSpPr/>
            <p:nvPr/>
          </p:nvSpPr>
          <p:spPr>
            <a:xfrm>
              <a:off x="5042949" y="3289108"/>
              <a:ext cx="1008000" cy="505397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90668" y="4800111"/>
            <a:ext cx="2715837" cy="1850467"/>
            <a:chOff x="6313129" y="2325747"/>
            <a:chExt cx="2715837" cy="1850467"/>
          </a:xfrm>
        </p:grpSpPr>
        <p:grpSp>
          <p:nvGrpSpPr>
            <p:cNvPr id="66" name="Group 65"/>
            <p:cNvGrpSpPr/>
            <p:nvPr/>
          </p:nvGrpSpPr>
          <p:grpSpPr>
            <a:xfrm>
              <a:off x="6313129" y="2325747"/>
              <a:ext cx="2715837" cy="1850467"/>
              <a:chOff x="3412008" y="2214963"/>
              <a:chExt cx="2715837" cy="1850467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8670" t="2667" r="7914" b="13635"/>
              <a:stretch/>
            </p:blipFill>
            <p:spPr>
              <a:xfrm>
                <a:off x="3412008" y="2214963"/>
                <a:ext cx="2715837" cy="1850467"/>
              </a:xfrm>
              <a:prstGeom prst="rect">
                <a:avLst/>
              </a:prstGeom>
            </p:spPr>
          </p:pic>
          <p:cxnSp>
            <p:nvCxnSpPr>
              <p:cNvPr id="68" name="Straight Connector 67"/>
              <p:cNvCxnSpPr>
                <a:endCxn id="67" idx="2"/>
              </p:cNvCxnSpPr>
              <p:nvPr/>
            </p:nvCxnSpPr>
            <p:spPr>
              <a:xfrm>
                <a:off x="4769927" y="2253509"/>
                <a:ext cx="0" cy="181192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Right Triangle 68"/>
              <p:cNvSpPr/>
              <p:nvPr/>
            </p:nvSpPr>
            <p:spPr>
              <a:xfrm>
                <a:off x="4783574" y="2512985"/>
                <a:ext cx="780348" cy="505397"/>
              </a:xfrm>
              <a:prstGeom prst="rtTriangl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71" name="Straight Connector 70"/>
            <p:cNvCxnSpPr/>
            <p:nvPr/>
          </p:nvCxnSpPr>
          <p:spPr>
            <a:xfrm>
              <a:off x="6313129" y="3388056"/>
              <a:ext cx="271583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ight Triangle 73"/>
            <p:cNvSpPr/>
            <p:nvPr/>
          </p:nvSpPr>
          <p:spPr>
            <a:xfrm flipH="1">
              <a:off x="6381368" y="2616945"/>
              <a:ext cx="780348" cy="505397"/>
            </a:xfrm>
            <a:prstGeom prst="rtTriangl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313129" y="4651508"/>
            <a:ext cx="2729485" cy="2204098"/>
            <a:chOff x="6313129" y="2273563"/>
            <a:chExt cx="2729485" cy="2204098"/>
          </a:xfrm>
        </p:grpSpPr>
        <p:grpSp>
          <p:nvGrpSpPr>
            <p:cNvPr id="77" name="Group 76"/>
            <p:cNvGrpSpPr/>
            <p:nvPr/>
          </p:nvGrpSpPr>
          <p:grpSpPr>
            <a:xfrm>
              <a:off x="6313129" y="2273563"/>
              <a:ext cx="2715837" cy="2204098"/>
              <a:chOff x="3412008" y="2162779"/>
              <a:chExt cx="2715837" cy="2204098"/>
            </a:xfrm>
          </p:grpSpPr>
          <p:pic>
            <p:nvPicPr>
              <p:cNvPr id="80" name="Picture 79"/>
              <p:cNvPicPr>
                <a:picLocks noChangeAspect="1"/>
              </p:cNvPicPr>
              <p:nvPr/>
            </p:nvPicPr>
            <p:blipFill rotWithShape="1">
              <a:blip r:embed="rId3"/>
              <a:srcRect l="8670" t="2667" r="7914"/>
              <a:stretch/>
            </p:blipFill>
            <p:spPr>
              <a:xfrm>
                <a:off x="3412008" y="2214963"/>
                <a:ext cx="2715837" cy="2151914"/>
              </a:xfrm>
              <a:prstGeom prst="rect">
                <a:avLst/>
              </a:prstGeom>
            </p:spPr>
          </p:pic>
          <p:cxnSp>
            <p:nvCxnSpPr>
              <p:cNvPr id="81" name="Straight Connector 80"/>
              <p:cNvCxnSpPr/>
              <p:nvPr/>
            </p:nvCxnSpPr>
            <p:spPr>
              <a:xfrm>
                <a:off x="3440309" y="2162779"/>
                <a:ext cx="0" cy="211336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Right Triangle 81"/>
              <p:cNvSpPr/>
              <p:nvPr/>
            </p:nvSpPr>
            <p:spPr>
              <a:xfrm>
                <a:off x="3985748" y="2459958"/>
                <a:ext cx="1820403" cy="1067743"/>
              </a:xfrm>
              <a:prstGeom prst="rtTriangl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78" name="Straight Connector 77"/>
            <p:cNvCxnSpPr/>
            <p:nvPr/>
          </p:nvCxnSpPr>
          <p:spPr>
            <a:xfrm flipV="1">
              <a:off x="6326777" y="4382125"/>
              <a:ext cx="271583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ight Triangle 78"/>
            <p:cNvSpPr/>
            <p:nvPr/>
          </p:nvSpPr>
          <p:spPr>
            <a:xfrm rot="5400000" flipH="1">
              <a:off x="6897911" y="3374742"/>
              <a:ext cx="523043" cy="1050525"/>
            </a:xfrm>
            <a:prstGeom prst="rtTriangl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352874" y="4651508"/>
            <a:ext cx="2715837" cy="2151914"/>
            <a:chOff x="6313129" y="2325747"/>
            <a:chExt cx="2715837" cy="2151914"/>
          </a:xfrm>
        </p:grpSpPr>
        <p:grpSp>
          <p:nvGrpSpPr>
            <p:cNvPr id="85" name="Group 84"/>
            <p:cNvGrpSpPr/>
            <p:nvPr/>
          </p:nvGrpSpPr>
          <p:grpSpPr>
            <a:xfrm>
              <a:off x="6313129" y="2325747"/>
              <a:ext cx="2715837" cy="2151914"/>
              <a:chOff x="3412008" y="2214963"/>
              <a:chExt cx="2715837" cy="2151914"/>
            </a:xfrm>
          </p:grpSpPr>
          <p:pic>
            <p:nvPicPr>
              <p:cNvPr id="88" name="Picture 87"/>
              <p:cNvPicPr>
                <a:picLocks noChangeAspect="1"/>
              </p:cNvPicPr>
              <p:nvPr/>
            </p:nvPicPr>
            <p:blipFill rotWithShape="1">
              <a:blip r:embed="rId3"/>
              <a:srcRect l="8670" t="2667" r="7914"/>
              <a:stretch/>
            </p:blipFill>
            <p:spPr>
              <a:xfrm>
                <a:off x="3412008" y="2214963"/>
                <a:ext cx="2715837" cy="2151914"/>
              </a:xfrm>
              <a:prstGeom prst="rect">
                <a:avLst/>
              </a:prstGeom>
            </p:spPr>
          </p:pic>
          <p:cxnSp>
            <p:nvCxnSpPr>
              <p:cNvPr id="89" name="Straight Connector 88"/>
              <p:cNvCxnSpPr/>
              <p:nvPr/>
            </p:nvCxnSpPr>
            <p:spPr>
              <a:xfrm>
                <a:off x="4769927" y="2253509"/>
                <a:ext cx="0" cy="211336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Right Triangle 89"/>
              <p:cNvSpPr/>
              <p:nvPr/>
            </p:nvSpPr>
            <p:spPr>
              <a:xfrm>
                <a:off x="5274815" y="3281844"/>
                <a:ext cx="780348" cy="505397"/>
              </a:xfrm>
              <a:prstGeom prst="rtTriangl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86" name="Straight Connector 85"/>
            <p:cNvCxnSpPr>
              <a:stCxn id="88" idx="1"/>
            </p:cNvCxnSpPr>
            <p:nvPr/>
          </p:nvCxnSpPr>
          <p:spPr>
            <a:xfrm flipV="1">
              <a:off x="6313129" y="3372596"/>
              <a:ext cx="271583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ight Triangle 86"/>
            <p:cNvSpPr/>
            <p:nvPr/>
          </p:nvSpPr>
          <p:spPr>
            <a:xfrm>
              <a:off x="6610883" y="2894187"/>
              <a:ext cx="780348" cy="505397"/>
            </a:xfrm>
            <a:prstGeom prst="rtTriangl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829" t="35446" r="72489" b="30089"/>
          <a:stretch/>
        </p:blipFill>
        <p:spPr>
          <a:xfrm>
            <a:off x="3763027" y="370405"/>
            <a:ext cx="2026982" cy="1899066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 rotWithShape="1">
          <a:blip r:embed="rId5"/>
          <a:srcRect l="19685" t="22857" r="42520" b="35001"/>
          <a:stretch/>
        </p:blipFill>
        <p:spPr bwMode="auto">
          <a:xfrm>
            <a:off x="6886869" y="650622"/>
            <a:ext cx="1606475" cy="15064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4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046802"/>
              </p:ext>
            </p:extLst>
          </p:nvPr>
        </p:nvGraphicFramePr>
        <p:xfrm>
          <a:off x="0" y="0"/>
          <a:ext cx="914400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 </a:t>
                      </a: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23 x 34</a:t>
                      </a: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 </a:t>
                      </a: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5.47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x 6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Given that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72 x 43 = 3096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1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(a)  7.2  x  4.3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(b)  0.72 x 430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(c)  3096 ÷ 430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dirty="0" smtClean="0"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dirty="0" smtClean="0">
                          <a:latin typeface="Comic Sans MS" panose="030F0702030302020204" pitchFamily="66" charset="0"/>
                        </a:rPr>
                        <a:t>596 </a:t>
                      </a:r>
                      <a:r>
                        <a:rPr lang="en-US" altLang="en-US" sz="2000" dirty="0" smtClean="0">
                          <a:latin typeface="Comic Sans MS" panose="030F0702030302020204" pitchFamily="66" charset="0"/>
                        </a:rPr>
                        <a:t>÷ 4</a:t>
                      </a: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dirty="0" smtClean="0"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dirty="0" smtClean="0">
                          <a:latin typeface="Comic Sans MS" panose="030F0702030302020204" pitchFamily="66" charset="0"/>
                        </a:rPr>
                        <a:t>45 </a:t>
                      </a:r>
                      <a:r>
                        <a:rPr lang="en-US" altLang="en-US" sz="2000" dirty="0" smtClean="0">
                          <a:latin typeface="Comic Sans MS" panose="030F0702030302020204" pitchFamily="66" charset="0"/>
                        </a:rPr>
                        <a:t>÷</a:t>
                      </a:r>
                      <a:r>
                        <a:rPr lang="en-GB" altLang="en-US" sz="2000" dirty="0" smtClean="0">
                          <a:latin typeface="Comic Sans MS" panose="030F0702030302020204" pitchFamily="66" charset="0"/>
                        </a:rPr>
                        <a:t> 4 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dirty="0" smtClean="0"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dirty="0" smtClean="0">
                          <a:latin typeface="Comic Sans MS" panose="030F0702030302020204" pitchFamily="66" charset="0"/>
                        </a:rPr>
                        <a:t>45.6 </a:t>
                      </a:r>
                      <a:r>
                        <a:rPr lang="en-GB" altLang="en-US" sz="2000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GB" altLang="en-US" sz="2000" dirty="0" smtClean="0">
                          <a:latin typeface="Comic Sans MS" panose="030F0702030302020204" pitchFamily="66" charset="0"/>
                        </a:rPr>
                        <a:t> 3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GB" altLang="en-US" sz="2000" dirty="0" smtClean="0"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endParaRPr lang="en-GB" altLang="en-US" sz="2000" dirty="0" smtClean="0">
                        <a:latin typeface="Comic Sans MS" panose="030F0702030302020204" pitchFamily="66" charset="0"/>
                      </a:endParaRP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GB" altLang="en-US" sz="2000" dirty="0" smtClean="0">
                          <a:latin typeface="Comic Sans MS" panose="030F0702030302020204" pitchFamily="66" charset="0"/>
                        </a:rPr>
                        <a:t>795 </a:t>
                      </a:r>
                      <a:r>
                        <a:rPr lang="en-GB" altLang="en-US" sz="2000" dirty="0" smtClean="0">
                          <a:latin typeface="Comic Sans MS" panose="030F0702030302020204" pitchFamily="66" charset="0"/>
                          <a:cs typeface="Tahoma" panose="020B0604030504040204" pitchFamily="34" charset="0"/>
                        </a:rPr>
                        <a:t>÷ 15</a:t>
                      </a:r>
                      <a:endParaRPr lang="en-GB" altLang="en-US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GB" altLang="en-US" sz="2000" dirty="0" smtClean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A school buys 34 books.</a:t>
                      </a:r>
                      <a:br>
                        <a:rPr lang="en-GB" altLang="en-US" sz="2000" dirty="0" smtClean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</a:br>
                      <a:r>
                        <a:rPr lang="en-GB" altLang="en-US" sz="2000" dirty="0" smtClean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   Each book costs £5.21. </a:t>
                      </a:r>
                    </a:p>
                    <a:p>
                      <a:pPr algn="ctr" eaLnBrk="1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GB" altLang="en-US" sz="2000" dirty="0" smtClean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    Work out the total cost of the 34 books.</a:t>
                      </a:r>
                    </a:p>
                    <a:p>
                      <a:pPr marL="0" indent="0" algn="ctr">
                        <a:tabLst>
                          <a:tab pos="273050" algn="l"/>
                        </a:tabLst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Debbie buys sweets for £1.89,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magazine for £1.65 and a drink  for 87p.</a:t>
                      </a:r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She pays with a £5 note.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How much change will she get?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2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9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15338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19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this triangle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this triangle</a:t>
                      </a:r>
                    </a:p>
                    <a:p>
                      <a:pPr algn="ctr"/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this triangle</a:t>
                      </a:r>
                    </a:p>
                    <a:p>
                      <a:pPr algn="ctr"/>
                      <a:endParaRPr lang="en-GB" sz="20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19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Bisect an angle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Bisect a line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Construct an equilateral triangle of side 6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19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the locus of the points 2 cm from the line.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the locus of the points 2 cm from the point.</a:t>
                      </a:r>
                    </a:p>
                    <a:p>
                      <a:pPr algn="ctr"/>
                      <a:endParaRPr lang="en-GB" sz="18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the locus of the points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the same distance from both points.</a:t>
                      </a: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3" name="Freeform 2"/>
          <p:cNvSpPr/>
          <p:nvPr/>
        </p:nvSpPr>
        <p:spPr>
          <a:xfrm>
            <a:off x="736979" y="2934269"/>
            <a:ext cx="1637731" cy="1473958"/>
          </a:xfrm>
          <a:custGeom>
            <a:avLst/>
            <a:gdLst>
              <a:gd name="connsiteX0" fmla="*/ 1610436 w 1637731"/>
              <a:gd name="connsiteY0" fmla="*/ 0 h 1473958"/>
              <a:gd name="connsiteX1" fmla="*/ 0 w 1637731"/>
              <a:gd name="connsiteY1" fmla="*/ 668740 h 1473958"/>
              <a:gd name="connsiteX2" fmla="*/ 1637731 w 1637731"/>
              <a:gd name="connsiteY2" fmla="*/ 1473958 h 147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7731" h="1473958">
                <a:moveTo>
                  <a:pt x="1610436" y="0"/>
                </a:moveTo>
                <a:lnTo>
                  <a:pt x="0" y="668740"/>
                </a:lnTo>
                <a:lnTo>
                  <a:pt x="1637731" y="1473958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271750" y="2866030"/>
            <a:ext cx="900752" cy="15421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3944204" y="416257"/>
            <a:ext cx="1708245" cy="1398895"/>
          </a:xfrm>
          <a:prstGeom prst="triangle">
            <a:avLst>
              <a:gd name="adj" fmla="val 7853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6741994" y="1050878"/>
            <a:ext cx="2117678" cy="764274"/>
          </a:xfrm>
          <a:prstGeom prst="triangle">
            <a:avLst>
              <a:gd name="adj" fmla="val 49164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411709" y="682387"/>
            <a:ext cx="2659038" cy="1502097"/>
            <a:chOff x="411709" y="682387"/>
            <a:chExt cx="2659038" cy="1502097"/>
          </a:xfrm>
        </p:grpSpPr>
        <p:sp>
          <p:nvSpPr>
            <p:cNvPr id="7" name="Isosceles Triangle 6"/>
            <p:cNvSpPr/>
            <p:nvPr/>
          </p:nvSpPr>
          <p:spPr>
            <a:xfrm>
              <a:off x="873457" y="682387"/>
              <a:ext cx="2197290" cy="1132765"/>
            </a:xfrm>
            <a:prstGeom prst="triangle">
              <a:avLst>
                <a:gd name="adj" fmla="val 230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73457" y="1815152"/>
              <a:ext cx="2197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5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1709" y="954080"/>
              <a:ext cx="871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3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92662" y="931038"/>
              <a:ext cx="871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4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948757" y="1786593"/>
            <a:ext cx="170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6</a:t>
            </a:r>
            <a:r>
              <a:rPr lang="en-GB" dirty="0" smtClean="0">
                <a:latin typeface="Comic Sans MS" panose="030F0702030302020204" pitchFamily="66" charset="0"/>
              </a:rPr>
              <a:t>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45342" y="1500412"/>
            <a:ext cx="87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0</a:t>
            </a:r>
            <a:r>
              <a:rPr lang="en-GB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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1" y="1486764"/>
            <a:ext cx="87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8</a:t>
            </a:r>
            <a:r>
              <a:rPr lang="en-GB" dirty="0" smtClean="0">
                <a:latin typeface="Comic Sans MS" panose="030F0702030302020204" pitchFamily="66" charset="0"/>
              </a:rPr>
              <a:t>0</a:t>
            </a:r>
            <a:r>
              <a:rPr lang="en-GB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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13726" y="1501254"/>
            <a:ext cx="709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3</a:t>
            </a:r>
            <a:r>
              <a:rPr lang="en-GB" dirty="0" smtClean="0">
                <a:latin typeface="Comic Sans MS" panose="030F0702030302020204" pitchFamily="66" charset="0"/>
              </a:rPr>
              <a:t>0</a:t>
            </a:r>
            <a:r>
              <a:rPr lang="en-GB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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5671" y="1157533"/>
            <a:ext cx="82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5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41992" y="1767174"/>
            <a:ext cx="2117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7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7118443" y="3290165"/>
            <a:ext cx="1364775" cy="941168"/>
          </a:xfrm>
          <a:prstGeom prst="triangle">
            <a:avLst>
              <a:gd name="adj" fmla="val 49164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1213512" y="6044526"/>
            <a:ext cx="15171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776718" y="601723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7058172" y="601950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8397928" y="602177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9500164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20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Round 2748 to the nearest 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Round 4.781 to 1 </a:t>
                          </a:r>
                          <a:r>
                            <a:rPr lang="en-GB" sz="2000" b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d.p.</a:t>
                          </a:r>
                          <a:endParaRPr lang="en-GB" sz="20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Round 81.365 to 2 </a:t>
                          </a:r>
                          <a:r>
                            <a:rPr lang="en-GB" sz="2000" b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d.p.</a:t>
                          </a: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20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r>
                            <a:rPr lang="en-GB" sz="20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Round </a:t>
                          </a:r>
                          <a:r>
                            <a:rPr lang="en-GB" sz="20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839 </a:t>
                          </a:r>
                          <a:r>
                            <a:rPr lang="en-GB" sz="20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 1 S.F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endParaRPr lang="en-GB" sz="20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Round 0.0681 to 1 S.F</a:t>
                          </a:r>
                          <a:endParaRPr lang="en-GB" sz="20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Round 8731 to 2 S.F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20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Estimate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3.7  </m:t>
                                  </m:r>
                                  <m:r>
                                    <a:rPr lang="en-GB" sz="2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lang="en-GB" sz="2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  2.9</m:t>
                                  </m:r>
                                </m:num>
                                <m:den>
                                  <m:r>
                                    <a:rPr lang="en-GB" sz="2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6.45</m:t>
                                  </m:r>
                                </m:den>
                              </m:f>
                            </m:oMath>
                          </a14:m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Calculate and write down all of the figures on your calculator display</a:t>
                          </a:r>
                          <a:endParaRPr lang="en-GB" sz="20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eaLnBrk="1" hangingPunct="1">
                            <a:spcBef>
                              <a:spcPct val="10000"/>
                            </a:spcBef>
                            <a:buClrTx/>
                            <a:buSzTx/>
                            <a:buFont typeface="Wingdings" panose="05000000000000000000" pitchFamily="2" charset="2"/>
                            <a:buNone/>
                          </a:pPr>
                          <a:r>
                            <a:rPr lang="en-GB" altLang="en-US" sz="2000" dirty="0" smtClean="0">
                              <a:latin typeface="Comic Sans MS" panose="030F0702030302020204" pitchFamily="66" charset="0"/>
                            </a:rPr>
                            <a:t>The length of a line is 63cm to the nearest cm.</a:t>
                          </a:r>
                        </a:p>
                        <a:p>
                          <a:pPr algn="ctr" eaLnBrk="1" hangingPunct="1">
                            <a:spcBef>
                              <a:spcPct val="10000"/>
                            </a:spcBef>
                            <a:buClrTx/>
                            <a:buSzTx/>
                            <a:buFont typeface="Wingdings" panose="05000000000000000000" pitchFamily="2" charset="2"/>
                            <a:buNone/>
                          </a:pPr>
                          <a:r>
                            <a:rPr lang="en-GB" altLang="en-US" sz="2000" dirty="0" smtClean="0">
                              <a:latin typeface="Comic Sans MS" panose="030F0702030302020204" pitchFamily="66" charset="0"/>
                            </a:rPr>
                            <a:t>     What is the longest possible length of the line?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9500164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20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Round 2748 to the nearest 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Round 4.781 to 1 </a:t>
                          </a:r>
                          <a:r>
                            <a:rPr lang="en-GB" sz="2000" b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d.p.</a:t>
                          </a:r>
                          <a:endParaRPr lang="en-GB" sz="20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Round 81.365 to 2 </a:t>
                          </a:r>
                          <a:r>
                            <a:rPr lang="en-GB" sz="2000" b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d.p.</a:t>
                          </a: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20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r>
                            <a:rPr lang="en-GB" sz="20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Round </a:t>
                          </a:r>
                          <a:r>
                            <a:rPr lang="en-GB" sz="20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839 </a:t>
                          </a:r>
                          <a:r>
                            <a:rPr lang="en-GB" sz="20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 1 S.F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endParaRPr lang="en-GB" sz="20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>
                            <a:tabLst>
                              <a:tab pos="490538" algn="l"/>
                            </a:tabLst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Round 0.0681 to 1 S.F</a:t>
                          </a:r>
                          <a:endParaRPr lang="en-GB" sz="20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Round 8731 to 2 S.F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20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917" t="-200533" r="-200625" b="-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Calculate and write down all of the figures on your calculator display</a:t>
                          </a:r>
                          <a:endParaRPr lang="en-GB" sz="20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eaLnBrk="1" hangingPunct="1">
                            <a:spcBef>
                              <a:spcPct val="10000"/>
                            </a:spcBef>
                            <a:buClrTx/>
                            <a:buSzTx/>
                            <a:buFont typeface="Wingdings" panose="05000000000000000000" pitchFamily="2" charset="2"/>
                            <a:buNone/>
                          </a:pPr>
                          <a:r>
                            <a:rPr lang="en-GB" altLang="en-US" sz="2000" dirty="0" smtClean="0">
                              <a:latin typeface="Comic Sans MS" panose="030F0702030302020204" pitchFamily="66" charset="0"/>
                            </a:rPr>
                            <a:t>The length of a line is 63cm to the nearest cm.</a:t>
                          </a:r>
                        </a:p>
                        <a:p>
                          <a:pPr algn="ctr" eaLnBrk="1" hangingPunct="1">
                            <a:spcBef>
                              <a:spcPct val="10000"/>
                            </a:spcBef>
                            <a:buClrTx/>
                            <a:buSzTx/>
                            <a:buFont typeface="Wingdings" panose="05000000000000000000" pitchFamily="2" charset="2"/>
                            <a:buNone/>
                          </a:pPr>
                          <a:r>
                            <a:rPr lang="en-GB" altLang="en-US" sz="2000" dirty="0" smtClean="0">
                              <a:latin typeface="Comic Sans MS" panose="030F0702030302020204" pitchFamily="66" charset="0"/>
                            </a:rPr>
                            <a:t>     What is the longest possible length of the line?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40194"/>
              </p:ext>
            </p:extLst>
          </p:nvPr>
        </p:nvGraphicFramePr>
        <p:xfrm>
          <a:off x="3835217" y="5889888"/>
          <a:ext cx="1835924" cy="96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736560" imgH="393480" progId="Equation.3">
                  <p:embed/>
                </p:oleObj>
              </mc:Choice>
              <mc:Fallback>
                <p:oleObj name="Equation" r:id="rId4" imgW="736560" imgH="3934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217" y="5889888"/>
                        <a:ext cx="1835924" cy="96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45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6" ma:contentTypeDescription="Create a new document." ma:contentTypeScope="" ma:versionID="88fde7423ac08938a1c085a98614b51b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62704073f24bc44542466daeb99ccc4e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C64E76-327B-416E-B78E-7163AD6894E0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c2b899c-feaf-4902-9f78-83816e525775"/>
    <ds:schemaRef ds:uri="ea71102e-c2e2-43df-a20f-703c85d4b778"/>
  </ds:schemaRefs>
</ds:datastoreItem>
</file>

<file path=customXml/itemProps2.xml><?xml version="1.0" encoding="utf-8"?>
<ds:datastoreItem xmlns:ds="http://schemas.openxmlformats.org/officeDocument/2006/customXml" ds:itemID="{090D37C9-96F8-4502-A90C-08A76C7BAA90}"/>
</file>

<file path=customXml/itemProps3.xml><?xml version="1.0" encoding="utf-8"?>
<ds:datastoreItem xmlns:ds="http://schemas.openxmlformats.org/officeDocument/2006/customXml" ds:itemID="{EF447F52-25D1-4C10-BACD-A993D5FBF6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1353</TotalTime>
  <Words>309</Words>
  <Application>Microsoft Office PowerPoint</Application>
  <PresentationFormat>On-screen Show (4:3)</PresentationFormat>
  <Paragraphs>101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Century Gothic</vt:lpstr>
      <vt:lpstr>Comic Sans MS</vt:lpstr>
      <vt:lpstr>Symbol</vt:lpstr>
      <vt:lpstr>Tahoma</vt:lpstr>
      <vt:lpstr>Times New Roman</vt:lpstr>
      <vt:lpstr>Wingdings</vt:lpstr>
      <vt:lpstr>Wingdings 3</vt:lpstr>
      <vt:lpstr>Office Theme</vt:lpstr>
      <vt:lpstr>Ion Boardroom</vt:lpstr>
      <vt:lpstr>Equation</vt:lpstr>
      <vt:lpstr>Test 5 Revision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Gilroy</dc:creator>
  <cp:lastModifiedBy>Pennington, Joanne</cp:lastModifiedBy>
  <cp:revision>81</cp:revision>
  <dcterms:created xsi:type="dcterms:W3CDTF">2018-05-22T09:25:02Z</dcterms:created>
  <dcterms:modified xsi:type="dcterms:W3CDTF">2018-12-16T11:44:26Z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