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63" r:id="rId7"/>
    <p:sldId id="266" r:id="rId8"/>
    <p:sldId id="256" r:id="rId9"/>
    <p:sldId id="267" r:id="rId10"/>
    <p:sldId id="265" r:id="rId11"/>
    <p:sldId id="268" r:id="rId12"/>
    <p:sldId id="257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roy, Alison" userId="S::alison.gilroy@lythamhigh.lancs.sch.uk::3a08cca3-ffaa-4826-95be-fb2f6ae87b0b" providerId="AD" clId="Web-{9E9D04CE-6FE3-51D7-1254-48AFF0CA8C48}"/>
    <pc:docChg chg="modSld">
      <pc:chgData name="Gilroy, Alison" userId="S::alison.gilroy@lythamhigh.lancs.sch.uk::3a08cca3-ffaa-4826-95be-fb2f6ae87b0b" providerId="AD" clId="Web-{9E9D04CE-6FE3-51D7-1254-48AFF0CA8C48}" dt="2018-11-02T16:16:15.161" v="1"/>
      <pc:docMkLst>
        <pc:docMk/>
      </pc:docMkLst>
      <pc:sldChg chg="modSp">
        <pc:chgData name="Gilroy, Alison" userId="S::alison.gilroy@lythamhigh.lancs.sch.uk::3a08cca3-ffaa-4826-95be-fb2f6ae87b0b" providerId="AD" clId="Web-{9E9D04CE-6FE3-51D7-1254-48AFF0CA8C48}" dt="2018-11-02T16:16:15.161" v="1"/>
        <pc:sldMkLst>
          <pc:docMk/>
          <pc:sldMk cId="3173688185" sldId="269"/>
        </pc:sldMkLst>
        <pc:graphicFrameChg chg="mod modGraphic">
          <ac:chgData name="Gilroy, Alison" userId="S::alison.gilroy@lythamhigh.lancs.sch.uk::3a08cca3-ffaa-4826-95be-fb2f6ae87b0b" providerId="AD" clId="Web-{9E9D04CE-6FE3-51D7-1254-48AFF0CA8C48}" dt="2018-11-02T16:16:15.161" v="1"/>
          <ac:graphicFrameMkLst>
            <pc:docMk/>
            <pc:sldMk cId="3173688185" sldId="269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Test 1 Revision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Year 7 Core</a:t>
            </a: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674727"/>
              </p:ext>
            </p:extLst>
          </p:nvPr>
        </p:nvGraphicFramePr>
        <p:xfrm>
          <a:off x="0" y="1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5.8     6.3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ctr">
                        <a:buAutoNum type="arabicPlain" startAt="2"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-9 - 3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75321"/>
              </p:ext>
            </p:extLst>
          </p:nvPr>
        </p:nvGraphicFramePr>
        <p:xfrm>
          <a:off x="417095" y="4827608"/>
          <a:ext cx="2823413" cy="1494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37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403074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403453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03453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1537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1916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58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5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2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57274"/>
              </p:ext>
            </p:extLst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66698"/>
              </p:ext>
            </p:extLst>
          </p:nvPr>
        </p:nvGraphicFramePr>
        <p:xfrm>
          <a:off x="6376149" y="3272588"/>
          <a:ext cx="2711116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83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84150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13483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87856"/>
              </p:ext>
            </p:extLst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1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42760"/>
              </p:ext>
            </p:extLst>
          </p:nvPr>
        </p:nvGraphicFramePr>
        <p:xfrm>
          <a:off x="0" y="1"/>
          <a:ext cx="9144001" cy="688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</a:t>
                      </a:r>
                      <a:r>
                        <a:rPr lang="en-GB" sz="2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&lt;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6.3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&gt;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– 7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+ 4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+ 6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4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– 3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-12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– 10 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order: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, 1.6, 0.8, 0.2, 0.6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0.2  0.5  0.6  0.8  1.6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b) 0.21 , 0.2, 0.35, 0.27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0.2  0.21  0.27  0.35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Put the following numbers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into ascending order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2, -7, -1 , 5, -4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-7  -4  -1  2  5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-8,  0,  3,  -10,  -2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-10  -8  -2  0 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194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-20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72699"/>
              </p:ext>
            </p:extLst>
          </p:nvPr>
        </p:nvGraphicFramePr>
        <p:xfrm>
          <a:off x="401056" y="4827608"/>
          <a:ext cx="2901701" cy="1596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25">
                  <a:extLst>
                    <a:ext uri="{9D8B030D-6E8A-4147-A177-3AD203B41FA5}">
                      <a16:colId xmlns:a16="http://schemas.microsoft.com/office/drawing/2014/main" val="1206196620"/>
                    </a:ext>
                  </a:extLst>
                </a:gridCol>
                <a:gridCol w="332022">
                  <a:extLst>
                    <a:ext uri="{9D8B030D-6E8A-4147-A177-3AD203B41FA5}">
                      <a16:colId xmlns:a16="http://schemas.microsoft.com/office/drawing/2014/main" val="3480152163"/>
                    </a:ext>
                  </a:extLst>
                </a:gridCol>
                <a:gridCol w="182340">
                  <a:extLst>
                    <a:ext uri="{9D8B030D-6E8A-4147-A177-3AD203B41FA5}">
                      <a16:colId xmlns:a16="http://schemas.microsoft.com/office/drawing/2014/main" val="3078811324"/>
                    </a:ext>
                  </a:extLst>
                </a:gridCol>
                <a:gridCol w="314139">
                  <a:extLst>
                    <a:ext uri="{9D8B030D-6E8A-4147-A177-3AD203B41FA5}">
                      <a16:colId xmlns:a16="http://schemas.microsoft.com/office/drawing/2014/main" val="1207890838"/>
                    </a:ext>
                  </a:extLst>
                </a:gridCol>
                <a:gridCol w="274961">
                  <a:extLst>
                    <a:ext uri="{9D8B030D-6E8A-4147-A177-3AD203B41FA5}">
                      <a16:colId xmlns:a16="http://schemas.microsoft.com/office/drawing/2014/main" val="4173249387"/>
                    </a:ext>
                  </a:extLst>
                </a:gridCol>
                <a:gridCol w="347194">
                  <a:extLst>
                    <a:ext uri="{9D8B030D-6E8A-4147-A177-3AD203B41FA5}">
                      <a16:colId xmlns:a16="http://schemas.microsoft.com/office/drawing/2014/main" val="164380422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3749097470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804255154"/>
                    </a:ext>
                  </a:extLst>
                </a:gridCol>
                <a:gridCol w="414640">
                  <a:extLst>
                    <a:ext uri="{9D8B030D-6E8A-4147-A177-3AD203B41FA5}">
                      <a16:colId xmlns:a16="http://schemas.microsoft.com/office/drawing/2014/main" val="3422837143"/>
                    </a:ext>
                  </a:extLst>
                </a:gridCol>
                <a:gridCol w="207125">
                  <a:extLst>
                    <a:ext uri="{9D8B030D-6E8A-4147-A177-3AD203B41FA5}">
                      <a16:colId xmlns:a16="http://schemas.microsoft.com/office/drawing/2014/main" val="2893215974"/>
                    </a:ext>
                  </a:extLst>
                </a:gridCol>
                <a:gridCol w="207515">
                  <a:extLst>
                    <a:ext uri="{9D8B030D-6E8A-4147-A177-3AD203B41FA5}">
                      <a16:colId xmlns:a16="http://schemas.microsoft.com/office/drawing/2014/main" val="3561408423"/>
                    </a:ext>
                  </a:extLst>
                </a:gridCol>
              </a:tblGrid>
              <a:tr h="43570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46105"/>
                  </a:ext>
                </a:extLst>
              </a:tr>
              <a:tr h="3134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8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14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282442"/>
                  </a:ext>
                </a:extLst>
              </a:tr>
              <a:tr h="398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-7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-3</a:t>
                      </a: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5 </a:t>
                      </a:r>
                      <a:endParaRPr lang="en-GB" sz="2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8464"/>
                  </a:ext>
                </a:extLst>
              </a:tr>
            </a:tbl>
          </a:graphicData>
        </a:graphic>
      </p:graphicFrame>
      <p:sp>
        <p:nvSpPr>
          <p:cNvPr id="3" name="Curved Down Arrow 2"/>
          <p:cNvSpPr/>
          <p:nvPr/>
        </p:nvSpPr>
        <p:spPr>
          <a:xfrm>
            <a:off x="593558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411705" y="5197642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2229852" y="5189768"/>
            <a:ext cx="834189" cy="3529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57274"/>
              </p:ext>
            </p:extLst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92610"/>
              </p:ext>
            </p:extLst>
          </p:nvPr>
        </p:nvGraphicFramePr>
        <p:xfrm>
          <a:off x="6376149" y="3272588"/>
          <a:ext cx="2767852" cy="1226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785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94282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36785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87856"/>
              </p:ext>
            </p:extLst>
          </p:nvPr>
        </p:nvGraphicFramePr>
        <p:xfrm>
          <a:off x="3416971" y="5542694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48669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0320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8622" y="70810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1913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76408"/>
              </p:ext>
            </p:extLst>
          </p:nvPr>
        </p:nvGraphicFramePr>
        <p:xfrm>
          <a:off x="0" y="0"/>
          <a:ext cx="9144001" cy="6881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9311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 + r + r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2t + 4t + 8t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5d - 7d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a 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x 6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 x c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- r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5t - 2t + 4t</a:t>
                      </a:r>
                    </a:p>
                    <a:p>
                      <a:pPr algn="ctr"/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2d - 4d + 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94659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multiplied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by itself</a:t>
                      </a:r>
                      <a:endParaRPr lang="en-GB" sz="2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  b  = 5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+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2a +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 +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7023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Alfie has 8 more sweets than George. 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Jess has four times as many sweets as George.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Chloe has half as many sweets than George.  </a:t>
                      </a:r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Jacob has twice as many sweets as George.  	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Grace has 5 less sweets than George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593615"/>
                  </p:ext>
                </p:extLst>
              </p:nvPr>
            </p:nvGraphicFramePr>
            <p:xfrm>
              <a:off x="0" y="0"/>
              <a:ext cx="9144001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3620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 + r + r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3r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2t + 4t + 8t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14t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5d - 7d 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-2d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2a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x c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c²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5t - 2t + 4t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7t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2d - 4d + d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-d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38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200" b="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3   b  = 5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b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8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2a + b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11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+ a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-8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2200" b="0" baseline="3000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</a:t>
                          </a:r>
                          <a:r>
                            <a:rPr lang="en-GB" sz="2200" b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36</a:t>
                          </a:r>
                          <a:endParaRPr lang="en-GB" sz="2200" b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569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Alfie has 8 more sweets than George.  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+ 8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Jess has four times as many sweets as George.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4g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Bobby has 2 less sweets than George. 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- 2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Chloe has half as many sweets than George. </a:t>
                          </a: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GB" sz="18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800" b="0" baseline="0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Jacob has twice as many sweets as George. </a:t>
                          </a:r>
                        </a:p>
                        <a:p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2g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Grace has 5 less sweets than George.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800" kern="120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593615"/>
                  </p:ext>
                </p:extLst>
              </p:nvPr>
            </p:nvGraphicFramePr>
            <p:xfrm>
              <a:off x="0" y="0"/>
              <a:ext cx="9144001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3620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 + r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r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3r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2t + 4t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8t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14t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5d - 7d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-2d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2a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x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c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c²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– r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5t - 2t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4t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7t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2d - 4d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d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-d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238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itself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3   b  = 5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8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2a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11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b +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</a:t>
                          </a: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-8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2200" b="0" baseline="30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36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569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Alfie has 8 more sweets than George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.  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+ 8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Jess has four times as many sweets as George.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4g 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682" t="-205660" r="-100208" b="-5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20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20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Jacob has twice as many sweets as George.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2g</a:t>
                          </a:r>
                          <a:endParaRPr lang="en-GB" sz="1800" kern="120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Grace has 5 less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sweets than George.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8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- 5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0070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872927"/>
              </p:ext>
            </p:extLst>
          </p:nvPr>
        </p:nvGraphicFramePr>
        <p:xfrm>
          <a:off x="0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4, 7, 8, 3, 8, 6, 7, 5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4, 6, 6, 3, 4, 9, 2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4, 6, 11, 5, 9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a range of 6 and a median of 5.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5118"/>
              </p:ext>
            </p:extLst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6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0" y="2175460"/>
            <a:ext cx="2294023" cy="22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6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6789"/>
              </p:ext>
            </p:extLst>
          </p:nvPr>
        </p:nvGraphicFramePr>
        <p:xfrm>
          <a:off x="0" y="0"/>
          <a:ext cx="9144001" cy="691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178067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 of these numbers: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4, 7, 8, 3, 8, 6, 7, 5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Mode = 7 and 8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median of these numbers: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4, 6, 6, 3, 4, 9, 2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2, 3, 4, 4, 6, 6, 9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Median 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mean of:</a:t>
                      </a:r>
                    </a:p>
                    <a:p>
                      <a:pPr algn="ctr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4, 6, 11, 5, 9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35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Mean = 35 ÷ 5 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i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GB" sz="22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is the mode?</a:t>
                      </a:r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mode?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88154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range of two numbers is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6. </a:t>
                      </a:r>
                    </a:p>
                    <a:p>
                      <a:pPr algn="l"/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two numbers be?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 + 6 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number have a range of 6 and a median of 5.</a:t>
                      </a:r>
                    </a:p>
                    <a:p>
                      <a:pPr algn="ctr"/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could the numbers be?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………</a:t>
                      </a:r>
                    </a:p>
                    <a:p>
                      <a:pPr algn="ctr"/>
                      <a:endParaRPr lang="en-GB" sz="1800" b="0" baseline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+ 6</a:t>
                      </a:r>
                      <a:endParaRPr lang="en-GB" sz="18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three numbers with a mean of 5.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 = 5 + 5 + 5 = 15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………    ………   ………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5118"/>
              </p:ext>
            </p:extLst>
          </p:nvPr>
        </p:nvGraphicFramePr>
        <p:xfrm>
          <a:off x="6313117" y="2333188"/>
          <a:ext cx="25976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2">
                  <a:extLst>
                    <a:ext uri="{9D8B030D-6E8A-4147-A177-3AD203B41FA5}">
                      <a16:colId xmlns:a16="http://schemas.microsoft.com/office/drawing/2014/main" val="1292672943"/>
                    </a:ext>
                  </a:extLst>
                </a:gridCol>
                <a:gridCol w="1298812">
                  <a:extLst>
                    <a:ext uri="{9D8B030D-6E8A-4147-A177-3AD203B41FA5}">
                      <a16:colId xmlns:a16="http://schemas.microsoft.com/office/drawing/2014/main" val="142324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7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49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3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5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30285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505" b="3316"/>
          <a:stretch/>
        </p:blipFill>
        <p:spPr>
          <a:xfrm>
            <a:off x="3551596" y="2175460"/>
            <a:ext cx="2433113" cy="2218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48" t="13090" b="11428"/>
          <a:stretch/>
        </p:blipFill>
        <p:spPr>
          <a:xfrm>
            <a:off x="545430" y="2175460"/>
            <a:ext cx="2294023" cy="2265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2278" y="2333188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win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8152" y="2341054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car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3004" y="2702520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Mode = 4</a:t>
            </a:r>
          </a:p>
        </p:txBody>
      </p:sp>
      <p:sp>
        <p:nvSpPr>
          <p:cNvPr id="9" name="Curved Up Arrow 8"/>
          <p:cNvSpPr/>
          <p:nvPr/>
        </p:nvSpPr>
        <p:spPr>
          <a:xfrm>
            <a:off x="4215418" y="6269221"/>
            <a:ext cx="1105468" cy="3070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5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9516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9.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20.</a:t>
                      </a:r>
                    </a:p>
                    <a:p>
                      <a:pPr algn="ctr"/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</a:t>
                      </a: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and 16.</a:t>
                      </a:r>
                      <a:endParaRPr lang="en-GB" sz="2200" b="1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100 as a product of its prime factors.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92557"/>
              </p:ext>
            </p:extLst>
          </p:nvPr>
        </p:nvGraphicFramePr>
        <p:xfrm>
          <a:off x="0" y="0"/>
          <a:ext cx="9144000" cy="691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386362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3  6  9  12  15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6  12  18  24  30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multiples of 9.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9  18  27  36  45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  </a:t>
                      </a:r>
                      <a:r>
                        <a:rPr lang="en-GB" sz="18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3 + 20 = 23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18 -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157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of the factors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20.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1, 20, 2, 10, 4, 5</a:t>
                      </a:r>
                    </a:p>
                    <a:p>
                      <a:pPr algn="ctr"/>
                      <a:endParaRPr lang="en-GB" sz="2200" b="0" i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 List all the factors</a:t>
                      </a: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1, 12, 2 6, 3, 4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2"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1, 16, 2, 8, 4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3"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600" b="0" u="none" baseline="0" dirty="0">
                          <a:solidFill>
                            <a:schemeClr val="tx1"/>
                          </a:solidFill>
                          <a:latin typeface="Comic Sans MS"/>
                        </a:rPr>
                        <a:t>     and 16.       </a:t>
                      </a:r>
                      <a:r>
                        <a:rPr lang="en-GB" sz="2000" b="0" u="none" baseline="0" dirty="0">
                          <a:solidFill>
                            <a:srgbClr val="FF0000"/>
                          </a:solidFill>
                          <a:latin typeface="Comic Sans MS"/>
                        </a:rPr>
                        <a:t>4 </a:t>
                      </a:r>
                      <a:endParaRPr lang="en-GB" sz="2000" b="1" u="sng" baseline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6² = 36</a:t>
                      </a: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baseline="30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5 + 16 =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1386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Even: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2, 4, 6, 8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2, 3, 5, 7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  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1,  4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28 = 2 x 2 x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100 as a product of its prime factors.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FF0000"/>
                          </a:solidFill>
                          <a:latin typeface="Comic Sans MS"/>
                        </a:rPr>
                        <a:t>100 = 2 x 2 x 5</a:t>
                      </a:r>
                      <a:r>
                        <a:rPr lang="en-GB" sz="2200" b="0" baseline="0" dirty="0">
                          <a:solidFill>
                            <a:srgbClr val="FF0000"/>
                          </a:solidFill>
                          <a:latin typeface="Comic Sans MS"/>
                        </a:rPr>
                        <a:t> x 5</a:t>
                      </a:r>
                      <a:endParaRPr lang="en-GB" sz="2200" b="0" dirty="0">
                        <a:solidFill>
                          <a:srgbClr val="FF0000"/>
                        </a:solidFill>
                        <a:latin typeface="Comic Sans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881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f71fbeda8382f4e1f6cd1813d4e33ec2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8fbf7d902fd22d0fac8acd7e48584d60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3E1A8-4B7C-4001-879F-E90C4A10E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C75DBC-9693-46D1-BAD0-35656C95BE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5D29D4-069E-4785-B24F-36A9C82CEC5E}">
  <ds:schemaRefs>
    <ds:schemaRef ds:uri="http://purl.org/dc/terms/"/>
    <ds:schemaRef ds:uri="ea71102e-c2e2-43df-a20f-703c85d4b77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c2b899c-feaf-4902-9f78-83816e52577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9357</TotalTime>
  <Words>1490</Words>
  <Application>Microsoft Office PowerPoint</Application>
  <PresentationFormat>On-screen Show (4:3)</PresentationFormat>
  <Paragraphs>460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63</cp:revision>
  <cp:lastPrinted>2018-06-18T15:30:13Z</cp:lastPrinted>
  <dcterms:created xsi:type="dcterms:W3CDTF">2018-05-22T09:25:02Z</dcterms:created>
  <dcterms:modified xsi:type="dcterms:W3CDTF">2018-11-02T16:16:20Z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