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7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Gina" userId="S::gina.leake@lythamhigh.lancs.sch.uk::7b23af33-2ab7-45ba-a32a-d2c9a3afae9f" providerId="AD" clId="Web-{4E65C345-D654-2E28-8834-05E93FC933BF}"/>
    <pc:docChg chg="modSld">
      <pc:chgData name="Leake, Gina" userId="S::gina.leake@lythamhigh.lancs.sch.uk::7b23af33-2ab7-45ba-a32a-d2c9a3afae9f" providerId="AD" clId="Web-{4E65C345-D654-2E28-8834-05E93FC933BF}" dt="2018-12-20T17:19:06.319" v="11"/>
      <pc:docMkLst>
        <pc:docMk/>
      </pc:docMkLst>
      <pc:sldChg chg="modSp">
        <pc:chgData name="Leake, Gina" userId="S::gina.leake@lythamhigh.lancs.sch.uk::7b23af33-2ab7-45ba-a32a-d2c9a3afae9f" providerId="AD" clId="Web-{4E65C345-D654-2E28-8834-05E93FC933BF}" dt="2018-12-20T17:18:59.772" v="5"/>
        <pc:sldMkLst>
          <pc:docMk/>
          <pc:sldMk cId="881553233" sldId="272"/>
        </pc:sldMkLst>
        <pc:graphicFrameChg chg="mod modGraphic">
          <ac:chgData name="Leake, Gina" userId="S::gina.leake@lythamhigh.lancs.sch.uk::7b23af33-2ab7-45ba-a32a-d2c9a3afae9f" providerId="AD" clId="Web-{4E65C345-D654-2E28-8834-05E93FC933BF}" dt="2018-12-20T17:18:59.772" v="5"/>
          <ac:graphicFrameMkLst>
            <pc:docMk/>
            <pc:sldMk cId="881553233" sldId="272"/>
            <ac:graphicFrameMk id="43" creationId="{00000000-0000-0000-0000-000000000000}"/>
          </ac:graphicFrameMkLst>
        </pc:graphicFrameChg>
      </pc:sldChg>
      <pc:sldChg chg="modSp">
        <pc:chgData name="Leake, Gina" userId="S::gina.leake@lythamhigh.lancs.sch.uk::7b23af33-2ab7-45ba-a32a-d2c9a3afae9f" providerId="AD" clId="Web-{4E65C345-D654-2E28-8834-05E93FC933BF}" dt="2018-12-20T17:19:06.319" v="11"/>
        <pc:sldMkLst>
          <pc:docMk/>
          <pc:sldMk cId="1955318756" sldId="276"/>
        </pc:sldMkLst>
        <pc:graphicFrameChg chg="mod modGraphic">
          <ac:chgData name="Leake, Gina" userId="S::gina.leake@lythamhigh.lancs.sch.uk::7b23af33-2ab7-45ba-a32a-d2c9a3afae9f" providerId="AD" clId="Web-{4E65C345-D654-2E28-8834-05E93FC933BF}" dt="2018-12-20T17:19:06.319" v="11"/>
          <ac:graphicFrameMkLst>
            <pc:docMk/>
            <pc:sldMk cId="1955318756" sldId="276"/>
            <ac:graphicFrameMk id="18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2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7 enhanced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15909"/>
              </p:ext>
            </p:extLst>
          </p:nvPr>
        </p:nvGraphicFramePr>
        <p:xfrm>
          <a:off x="0" y="1905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rectangle has an area of 12 cm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one side is 25 mm long, what is the perimeter?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248167" y="569058"/>
            <a:ext cx="2817643" cy="1655864"/>
            <a:chOff x="-1275" y="5144746"/>
            <a:chExt cx="2817643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1971817" cy="1286532"/>
              <a:chOff x="32757" y="-10499"/>
              <a:chExt cx="1535941" cy="776436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447448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65937"/>
                <a:ext cx="151467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-1275" y="5526536"/>
              <a:ext cx="92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32mm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4" y="6431278"/>
              <a:ext cx="1670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12.07 cm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7.8 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38360" y="5557647"/>
              <a:ext cx="999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530 cm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6733" y="4865607"/>
            <a:ext cx="2809121" cy="1750435"/>
            <a:chOff x="6235872" y="4943014"/>
            <a:chExt cx="2809121" cy="1750435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235872" y="4943014"/>
              <a:ext cx="2745420" cy="1750435"/>
              <a:chOff x="6222224" y="4956662"/>
              <a:chExt cx="2745420" cy="1750435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22224" y="4956662"/>
                <a:ext cx="1287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900 mm²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Area = 27 cm²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45 mm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06843" y="2696549"/>
            <a:ext cx="2636122" cy="1787228"/>
            <a:chOff x="6122006" y="4906221"/>
            <a:chExt cx="263612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122006" y="4906221"/>
              <a:ext cx="2626209" cy="1787228"/>
              <a:chOff x="6108358" y="4919869"/>
              <a:chExt cx="262620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11.2 cm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1024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87 mm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108358" y="5366561"/>
                <a:ext cx="1003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90 mm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123971" y="4871219"/>
            <a:ext cx="3140293" cy="1815815"/>
            <a:chOff x="-172303" y="-28299"/>
            <a:chExt cx="3140686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4.5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72303" y="815262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 rot="5400000">
            <a:off x="3914326" y="4899064"/>
            <a:ext cx="1957785" cy="1815814"/>
            <a:chOff x="632285" y="393301"/>
            <a:chExt cx="2833857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71411" y="393301"/>
              <a:ext cx="1851427" cy="1764000"/>
              <a:chOff x="1166944" y="360326"/>
              <a:chExt cx="1851427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>
                <a:off x="659885" y="1301879"/>
                <a:ext cx="10141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26555" y="1040910"/>
              <a:ext cx="1146061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3.6 cm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8.4 cm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563553" y="355463"/>
            <a:ext cx="2224046" cy="18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81213"/>
              </p:ext>
            </p:extLst>
          </p:nvPr>
        </p:nvGraphicFramePr>
        <p:xfrm>
          <a:off x="0" y="1905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30.54cm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rectangle has an area of 12 cm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If one side is 25 mm long, what is the perimeter?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14.6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6 cm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48.72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cm²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41.34 m²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 cm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27cm²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94cm²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207876" y="676662"/>
            <a:ext cx="2817643" cy="1655864"/>
            <a:chOff x="-1275" y="5144746"/>
            <a:chExt cx="2817643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1971817" cy="1286532"/>
              <a:chOff x="32757" y="-10499"/>
              <a:chExt cx="1535941" cy="776436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447448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65937"/>
                <a:ext cx="151467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-1275" y="5526536"/>
              <a:ext cx="92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32mm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4" y="6431278"/>
              <a:ext cx="1670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12.07 cm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7.8 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38360" y="5557647"/>
              <a:ext cx="999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530 cm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7349" y="5126615"/>
            <a:ext cx="2809121" cy="1750435"/>
            <a:chOff x="6235872" y="4943014"/>
            <a:chExt cx="2809121" cy="1750435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235872" y="4943014"/>
              <a:ext cx="2745420" cy="1750435"/>
              <a:chOff x="6222224" y="4956662"/>
              <a:chExt cx="2745420" cy="1750435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22224" y="4956662"/>
                <a:ext cx="1287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900 mm²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Area = 27 cm²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45 mm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06843" y="2696549"/>
            <a:ext cx="2636122" cy="1787228"/>
            <a:chOff x="6122006" y="4906221"/>
            <a:chExt cx="263612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122006" y="4906221"/>
              <a:ext cx="2626209" cy="1787228"/>
              <a:chOff x="6108358" y="4919869"/>
              <a:chExt cx="262620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11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.2 </a:t>
                </a:r>
                <a:r>
                  <a:rPr lang="en-GB" dirty="0">
                    <a:latin typeface="Comic Sans MS" panose="030F0702030302020204" pitchFamily="66" charset="0"/>
                  </a:rPr>
                  <a:t>cm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1024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7 </a:t>
                </a:r>
                <a:r>
                  <a:rPr lang="en-GB" dirty="0">
                    <a:latin typeface="Comic Sans MS" panose="030F0702030302020204" pitchFamily="66" charset="0"/>
                  </a:rPr>
                  <a:t>mm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108358" y="5366561"/>
                <a:ext cx="1003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90 mm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123971" y="4871219"/>
            <a:ext cx="3140293" cy="1815815"/>
            <a:chOff x="-172303" y="-28299"/>
            <a:chExt cx="3140686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4.5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72303" y="815262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 rot="5400000">
            <a:off x="3914326" y="4899064"/>
            <a:ext cx="1957785" cy="1815814"/>
            <a:chOff x="632285" y="393301"/>
            <a:chExt cx="2833857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71411" y="393301"/>
              <a:ext cx="1851427" cy="1764000"/>
              <a:chOff x="1166944" y="360326"/>
              <a:chExt cx="1851427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>
                <a:off x="659885" y="1301879"/>
                <a:ext cx="10141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26555" y="1040910"/>
              <a:ext cx="1146061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3.6 cm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8.4 cm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563553" y="410055"/>
            <a:ext cx="2224046" cy="18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64871"/>
              </p:ext>
            </p:extLst>
          </p:nvPr>
        </p:nvGraphicFramePr>
        <p:xfrm>
          <a:off x="0" y="0"/>
          <a:ext cx="9144000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 these ratios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: 10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 : 10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12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: 40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 : 30 : 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White</a:t>
                      </a:r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red roses are in the ratio 4 : 5</a:t>
                      </a:r>
                    </a:p>
                    <a:p>
                      <a:pPr algn="ctr"/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fraction are red?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these equivalent ratios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: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 :  210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  :  ……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Pink paint is made by mixing red and white paint in the ratio 2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need 3.5 litres of pink paint.  How much white and red paint will I need? 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300 pupils in year 7.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130 boys.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ratio of boys : girls?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bars of chocolate cost £2.40.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do 9 bars cost?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£32 in the ratio 3 : 5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£2.45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ratio 3:4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ratio 4:11 in the form 1:n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744980"/>
                  </p:ext>
                </p:extLst>
              </p:nvPr>
            </p:nvGraphicFramePr>
            <p:xfrm>
              <a:off x="0" y="0"/>
              <a:ext cx="9144000" cy="6862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</a:t>
                          </a:r>
                          <a:r>
                            <a:rPr lang="en-GB" sz="20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red roses are in the ratio 4:5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are red?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5/9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: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210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3.5 litres of pink paint.  How much white and red paint will I need? </a:t>
                          </a:r>
                          <a:r>
                            <a:rPr lang="en-GB" sz="20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1.4 : 2.1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 : 17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9 bars cost?</a:t>
                          </a: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£4.32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 : 20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£1.05 : £1.40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ratio 4:11 in the form 1:n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         </a:t>
                          </a:r>
                          <a:r>
                            <a:rPr lang="en-GB" sz="20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20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744980"/>
                  </p:ext>
                </p:extLst>
              </p:nvPr>
            </p:nvGraphicFramePr>
            <p:xfrm>
              <a:off x="0" y="0"/>
              <a:ext cx="9144000" cy="6862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1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red roses are in the ratio 4:5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are red?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5/9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95" r="-625" b="-1922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25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3.5 litres of pink paint.  How much white and red paint will I need?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1.4 : 2.1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 : 17</a:t>
                          </a:r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9 bars cost?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£4.32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 : 20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1.05 : £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1.40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600" r="-625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0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015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0.23, 0.37,0.51,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1.09, 0.92, 0.75,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-13, -9, -5,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-21, -23.5, -26,…… , ……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243, 81, 9, …… , ……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Find the first 4 terms in the sequence using the rule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GB" sz="24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 - 3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0.5n + 2.5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n</a:t>
                      </a:r>
                      <a:r>
                        <a:rPr lang="en-GB" sz="2200" b="1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+ 1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Will the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number 98 be in the sequence?</a:t>
                      </a:r>
                    </a:p>
                    <a:p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Explain.</a:t>
                      </a:r>
                    </a:p>
                    <a:p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24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3n + 1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765414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00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643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0.23, 0.37,0.51,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0.65, 0.79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+ 0.14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1.09, 0.92, 0.75,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0.58,0.41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- 0.17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-1, 3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-23.5, -26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,- 28.5,-31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-2.5</a:t>
                          </a:r>
                        </a:p>
                        <a:p>
                          <a:endParaRPr lang="en-GB" dirty="0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5,  50,  500,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5000, 50000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243, 81, 9,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÷ 3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– 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-3,-1,1,3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0.5n + 2.5</a:t>
                          </a: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2.5, 3,3.5 ,4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  <a:endParaRPr lang="en-GB" sz="2200" b="1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2,5,10,17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</a:p>
                        <a:p>
                          <a:r>
                            <a:rPr lang="en-GB" sz="20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153</a:t>
                          </a:r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-13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</a:p>
                        <a:p>
                          <a:r>
                            <a:rPr lang="en-GB" sz="20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 the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number 98 be in the sequence</a:t>
                          </a:r>
                        </a:p>
                        <a:p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+ 1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3n+1 = 98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𝟗𝟕</m:t>
                                  </m:r>
                                </m:num>
                                <m:den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not whole number  NO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97,100,103</a:t>
                          </a:r>
                          <a:endParaRPr lang="en-GB" sz="1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765414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00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643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0.23, 0.37,0.51,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0.65, 0.79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+ 0.14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1.09, 0.92, 0.75,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0.58,0.41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- 0.17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3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+ 4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-23.5, -26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,- 28.5,-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-2.5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5,  50,  500,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5000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50000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10</a:t>
                          </a: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243, 81, 9,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÷ 3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– 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-3,-1,1,3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0.5n + 2.5</a:t>
                          </a: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2.5</a:t>
                          </a:r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3,3.5 ,4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  <a:endParaRPr lang="en-GB" sz="2200" b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2,5,10,17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 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153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-13 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3200" r="-625" b="-18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97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69456"/>
              </p:ext>
            </p:extLst>
          </p:nvPr>
        </p:nvGraphicFramePr>
        <p:xfrm>
          <a:off x="53378" y="-28448"/>
          <a:ext cx="9144000" cy="6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0403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die is thrown.</a:t>
                      </a: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6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an odd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7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prime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square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pupil is picked at random.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picking: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with a pet cat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and a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no pet cat or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only a dog.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only a cat.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40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die is thrown 600 times and the following scores recorded. Is the die fair ? Why?</a:t>
                      </a:r>
                    </a:p>
                    <a:p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442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probabilities</a:t>
                      </a:r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picking a coloured counter from a bag are below. Fill in the missing probability.</a:t>
                      </a:r>
                    </a:p>
                    <a:p>
                      <a:endParaRPr lang="en-GB" sz="17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normal die is thrown and a coin is tossed. List all the outcomes in a sample space diagram.</a:t>
                      </a:r>
                    </a:p>
                    <a:p>
                      <a:pPr algn="ctr"/>
                      <a:endParaRPr lang="en-GB" sz="17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getting a head and an even number?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02455" y="226486"/>
            <a:ext cx="2634017" cy="1790191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Cat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Dog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84115"/>
              </p:ext>
            </p:extLst>
          </p:nvPr>
        </p:nvGraphicFramePr>
        <p:xfrm>
          <a:off x="1416738" y="2813186"/>
          <a:ext cx="7001299" cy="89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55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039396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50872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039396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2597" t="-71818" r="-993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363780"/>
                  </p:ext>
                </p:extLst>
              </p:nvPr>
            </p:nvGraphicFramePr>
            <p:xfrm>
              <a:off x="0" y="1"/>
              <a:ext cx="9144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714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die is thrown.</a:t>
                          </a:r>
                        </a:p>
                        <a:p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6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an odd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7 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prime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square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pupil is picked at random.</a:t>
                          </a:r>
                        </a:p>
                        <a:p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Someone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with a pet cat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and a pet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2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Someone with no pet cat or pet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Someone 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only a dog.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 Someone 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only a cat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376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die is thrown 600 times and the following scores recorded. Is the die fair ? Why?    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No, you would expect about 100 of each score</a:t>
                          </a: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059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probabilities</a:t>
                          </a:r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normal die is thrown and a coin is tossed. List all the outcomes in a sample space diagram.</a:t>
                          </a:r>
                        </a:p>
                        <a:p>
                          <a:pPr algn="ctr"/>
                          <a:endParaRPr lang="en-GB" sz="12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4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getting a head and an even number</a:t>
                          </a:r>
                          <a:r>
                            <a:rPr lang="en-GB" sz="12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363780"/>
                  </p:ext>
                </p:extLst>
              </p:nvPr>
            </p:nvGraphicFramePr>
            <p:xfrm>
              <a:off x="0" y="1"/>
              <a:ext cx="9144000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714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449" r="-200625" b="-153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449" r="-625" b="-153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376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die is thrown 600 times and the following scores recorded. Is the die fair ? Why?    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No, you would expect about 100 of each score</a:t>
                          </a: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059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probabilities</a:t>
                          </a:r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98148" r="-625" b="-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02455" y="226486"/>
            <a:ext cx="2634017" cy="1790191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Cat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Dog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84685"/>
              </p:ext>
            </p:extLst>
          </p:nvPr>
        </p:nvGraphicFramePr>
        <p:xfrm>
          <a:off x="6346214" y="5078271"/>
          <a:ext cx="266481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36">
                  <a:extLst>
                    <a:ext uri="{9D8B030D-6E8A-4147-A177-3AD203B41FA5}">
                      <a16:colId xmlns:a16="http://schemas.microsoft.com/office/drawing/2014/main" val="1637199101"/>
                    </a:ext>
                  </a:extLst>
                </a:gridCol>
                <a:gridCol w="444136">
                  <a:extLst>
                    <a:ext uri="{9D8B030D-6E8A-4147-A177-3AD203B41FA5}">
                      <a16:colId xmlns:a16="http://schemas.microsoft.com/office/drawing/2014/main" val="2771980208"/>
                    </a:ext>
                  </a:extLst>
                </a:gridCol>
                <a:gridCol w="444136">
                  <a:extLst>
                    <a:ext uri="{9D8B030D-6E8A-4147-A177-3AD203B41FA5}">
                      <a16:colId xmlns:a16="http://schemas.microsoft.com/office/drawing/2014/main" val="1483344748"/>
                    </a:ext>
                  </a:extLst>
                </a:gridCol>
                <a:gridCol w="444136">
                  <a:extLst>
                    <a:ext uri="{9D8B030D-6E8A-4147-A177-3AD203B41FA5}">
                      <a16:colId xmlns:a16="http://schemas.microsoft.com/office/drawing/2014/main" val="3877555984"/>
                    </a:ext>
                  </a:extLst>
                </a:gridCol>
                <a:gridCol w="444136">
                  <a:extLst>
                    <a:ext uri="{9D8B030D-6E8A-4147-A177-3AD203B41FA5}">
                      <a16:colId xmlns:a16="http://schemas.microsoft.com/office/drawing/2014/main" val="1524111367"/>
                    </a:ext>
                  </a:extLst>
                </a:gridCol>
                <a:gridCol w="444136">
                  <a:extLst>
                    <a:ext uri="{9D8B030D-6E8A-4147-A177-3AD203B41FA5}">
                      <a16:colId xmlns:a16="http://schemas.microsoft.com/office/drawing/2014/main" val="1318800328"/>
                    </a:ext>
                  </a:extLst>
                </a:gridCol>
              </a:tblGrid>
              <a:tr h="2951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H6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870326"/>
                  </a:ext>
                </a:extLst>
              </a:tr>
              <a:tr h="28575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19971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09106"/>
              </p:ext>
            </p:extLst>
          </p:nvPr>
        </p:nvGraphicFramePr>
        <p:xfrm>
          <a:off x="1218813" y="3410549"/>
          <a:ext cx="7001299" cy="102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55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58088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306370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50872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306370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597" t="-71818" r="-993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53187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175BE-6E64-4CE9-9A7D-3016B9057F20}"/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http://purl.org/dc/terms/"/>
    <ds:schemaRef ds:uri="ea71102e-c2e2-43df-a20f-703c85d4b778"/>
    <ds:schemaRef ds:uri="http://schemas.microsoft.com/office/infopath/2007/PartnerControls"/>
    <ds:schemaRef ds:uri="http://schemas.microsoft.com/office/2006/documentManagement/types"/>
    <ds:schemaRef ds:uri="ac2b899c-feaf-4902-9f78-83816e525775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1513</Words>
  <Application>Microsoft Office PowerPoint</Application>
  <PresentationFormat>On-screen Show (4:3)</PresentationFormat>
  <Paragraphs>366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Butler, Gethin</cp:lastModifiedBy>
  <cp:revision>130</cp:revision>
  <cp:lastPrinted>2018-12-19T11:10:42Z</cp:lastPrinted>
  <dcterms:created xsi:type="dcterms:W3CDTF">2018-05-22T09:25:02Z</dcterms:created>
  <dcterms:modified xsi:type="dcterms:W3CDTF">2020-02-14T10:36:22Z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