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sldIdLst>
    <p:sldId id="261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8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34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5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1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7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95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85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3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0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30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27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45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37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58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8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2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02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4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6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8103" y="1023345"/>
            <a:ext cx="7812339" cy="2550877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Test 1 Revision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8103" y="4055485"/>
            <a:ext cx="5917679" cy="86142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Year </a:t>
            </a:r>
            <a:r>
              <a:rPr lang="en-GB" sz="4000" dirty="0">
                <a:latin typeface="Comic Sans MS" panose="030F0702030302020204" pitchFamily="66" charset="0"/>
              </a:rPr>
              <a:t>7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smtClean="0">
                <a:latin typeface="Comic Sans MS" panose="030F0702030302020204" pitchFamily="66" charset="0"/>
              </a:rPr>
              <a:t>Foundation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" y="3"/>
          <a:ext cx="9144001" cy="688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907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the correct sign</a:t>
                      </a: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&lt;     &gt;</a:t>
                      </a: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8     6</a:t>
                      </a:r>
                    </a:p>
                    <a:p>
                      <a:pPr algn="ctr"/>
                      <a:endParaRPr lang="en-GB" sz="11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 algn="ctr">
                        <a:buAutoNum type="arabicPlain" startAt="2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-3</a:t>
                      </a:r>
                    </a:p>
                    <a:p>
                      <a:pPr marL="0" indent="0" algn="ctr">
                        <a:buNone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     -7</a:t>
                      </a: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 the addition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pyramid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9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 out:</a:t>
                      </a: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– 7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+ 4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-2 + 6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-9 - 3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2 - 10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349497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Put the following numbers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into ascending order:</a:t>
                      </a:r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0.5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, 1.6, 0.8, 0.2, 0.6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b) 0.21 , 0.2, 0.35, 0.27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Put the following numbers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into ascending order:</a:t>
                      </a:r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2, -7, -1 , 5, -4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-8,  0,  3,  -10,  -2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the correct 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19432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difference in temperatures?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temperature in Moscow falls by 5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degrees.</a:t>
                      </a:r>
                    </a:p>
                    <a:p>
                      <a:pPr algn="ctr"/>
                      <a:endParaRPr lang="en-GB" sz="1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new temperature?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99641"/>
              </p:ext>
            </p:extLst>
          </p:nvPr>
        </p:nvGraphicFramePr>
        <p:xfrm>
          <a:off x="401056" y="4827608"/>
          <a:ext cx="2839454" cy="1494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82">
                  <a:extLst>
                    <a:ext uri="{9D8B030D-6E8A-4147-A177-3AD203B41FA5}">
                      <a16:colId xmlns:a16="http://schemas.microsoft.com/office/drawing/2014/main" val="1206196620"/>
                    </a:ext>
                  </a:extLst>
                </a:gridCol>
                <a:gridCol w="202682">
                  <a:extLst>
                    <a:ext uri="{9D8B030D-6E8A-4147-A177-3AD203B41FA5}">
                      <a16:colId xmlns:a16="http://schemas.microsoft.com/office/drawing/2014/main" val="3480152163"/>
                    </a:ext>
                  </a:extLst>
                </a:gridCol>
                <a:gridCol w="261964">
                  <a:extLst>
                    <a:ext uri="{9D8B030D-6E8A-4147-A177-3AD203B41FA5}">
                      <a16:colId xmlns:a16="http://schemas.microsoft.com/office/drawing/2014/main" val="3078811324"/>
                    </a:ext>
                  </a:extLst>
                </a:gridCol>
                <a:gridCol w="346082">
                  <a:extLst>
                    <a:ext uri="{9D8B030D-6E8A-4147-A177-3AD203B41FA5}">
                      <a16:colId xmlns:a16="http://schemas.microsoft.com/office/drawing/2014/main" val="1207890838"/>
                    </a:ext>
                  </a:extLst>
                </a:gridCol>
                <a:gridCol w="294848">
                  <a:extLst>
                    <a:ext uri="{9D8B030D-6E8A-4147-A177-3AD203B41FA5}">
                      <a16:colId xmlns:a16="http://schemas.microsoft.com/office/drawing/2014/main" val="4173249387"/>
                    </a:ext>
                  </a:extLst>
                </a:gridCol>
                <a:gridCol w="313961">
                  <a:extLst>
                    <a:ext uri="{9D8B030D-6E8A-4147-A177-3AD203B41FA5}">
                      <a16:colId xmlns:a16="http://schemas.microsoft.com/office/drawing/2014/main" val="164380422"/>
                    </a:ext>
                  </a:extLst>
                </a:gridCol>
                <a:gridCol w="202682">
                  <a:extLst>
                    <a:ext uri="{9D8B030D-6E8A-4147-A177-3AD203B41FA5}">
                      <a16:colId xmlns:a16="http://schemas.microsoft.com/office/drawing/2014/main" val="3749097470"/>
                    </a:ext>
                  </a:extLst>
                </a:gridCol>
                <a:gridCol w="203063">
                  <a:extLst>
                    <a:ext uri="{9D8B030D-6E8A-4147-A177-3AD203B41FA5}">
                      <a16:colId xmlns:a16="http://schemas.microsoft.com/office/drawing/2014/main" val="3804255154"/>
                    </a:ext>
                  </a:extLst>
                </a:gridCol>
                <a:gridCol w="405745">
                  <a:extLst>
                    <a:ext uri="{9D8B030D-6E8A-4147-A177-3AD203B41FA5}">
                      <a16:colId xmlns:a16="http://schemas.microsoft.com/office/drawing/2014/main" val="3422837143"/>
                    </a:ext>
                  </a:extLst>
                </a:gridCol>
                <a:gridCol w="202682">
                  <a:extLst>
                    <a:ext uri="{9D8B030D-6E8A-4147-A177-3AD203B41FA5}">
                      <a16:colId xmlns:a16="http://schemas.microsoft.com/office/drawing/2014/main" val="2893215974"/>
                    </a:ext>
                  </a:extLst>
                </a:gridCol>
                <a:gridCol w="203063">
                  <a:extLst>
                    <a:ext uri="{9D8B030D-6E8A-4147-A177-3AD203B41FA5}">
                      <a16:colId xmlns:a16="http://schemas.microsoft.com/office/drawing/2014/main" val="3561408423"/>
                    </a:ext>
                  </a:extLst>
                </a:gridCol>
              </a:tblGrid>
              <a:tr h="43570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546105"/>
                  </a:ext>
                </a:extLst>
              </a:tr>
              <a:tr h="3134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11400"/>
                  </a:ext>
                </a:extLst>
              </a:tr>
              <a:tr h="313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282442"/>
                  </a:ext>
                </a:extLst>
              </a:tr>
              <a:tr h="39852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028464"/>
                  </a:ext>
                </a:extLst>
              </a:tr>
            </a:tbl>
          </a:graphicData>
        </a:graphic>
      </p:graphicFrame>
      <p:sp>
        <p:nvSpPr>
          <p:cNvPr id="3" name="Curved Down Arrow 2"/>
          <p:cNvSpPr/>
          <p:nvPr/>
        </p:nvSpPr>
        <p:spPr>
          <a:xfrm>
            <a:off x="593560" y="5197642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411707" y="5197642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2229854" y="5189768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400925" y="721893"/>
          <a:ext cx="2711116" cy="154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56">
                  <a:extLst>
                    <a:ext uri="{9D8B030D-6E8A-4147-A177-3AD203B41FA5}">
                      <a16:colId xmlns:a16="http://schemas.microsoft.com/office/drawing/2014/main" val="459097370"/>
                    </a:ext>
                  </a:extLst>
                </a:gridCol>
                <a:gridCol w="219996">
                  <a:extLst>
                    <a:ext uri="{9D8B030D-6E8A-4147-A177-3AD203B41FA5}">
                      <a16:colId xmlns:a16="http://schemas.microsoft.com/office/drawing/2014/main" val="715737591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325878684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196691764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398173221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754680619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428068259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12500728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824595337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062822981"/>
                    </a:ext>
                  </a:extLst>
                </a:gridCol>
              </a:tblGrid>
              <a:tr h="54244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054434"/>
                  </a:ext>
                </a:extLst>
              </a:tr>
              <a:tr h="542441"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5195"/>
                  </a:ext>
                </a:extLst>
              </a:tr>
              <a:tr h="439119"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-8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343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376149" y="3272590"/>
          <a:ext cx="2711116" cy="1226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483">
                  <a:extLst>
                    <a:ext uri="{9D8B030D-6E8A-4147-A177-3AD203B41FA5}">
                      <a16:colId xmlns:a16="http://schemas.microsoft.com/office/drawing/2014/main" val="879967420"/>
                    </a:ext>
                  </a:extLst>
                </a:gridCol>
                <a:gridCol w="484150">
                  <a:extLst>
                    <a:ext uri="{9D8B030D-6E8A-4147-A177-3AD203B41FA5}">
                      <a16:colId xmlns:a16="http://schemas.microsoft.com/office/drawing/2014/main" val="3357533389"/>
                    </a:ext>
                  </a:extLst>
                </a:gridCol>
                <a:gridCol w="1113483">
                  <a:extLst>
                    <a:ext uri="{9D8B030D-6E8A-4147-A177-3AD203B41FA5}">
                      <a16:colId xmlns:a16="http://schemas.microsoft.com/office/drawing/2014/main" val="1991711398"/>
                    </a:ext>
                  </a:extLst>
                </a:gridCol>
              </a:tblGrid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-7 + 5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4 - 5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791734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399906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9 - 4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 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+ 8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30922"/>
                  </a:ext>
                </a:extLst>
              </a:tr>
              <a:tr h="150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133012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-8 - 2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5 - 9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479391"/>
                  </a:ext>
                </a:extLst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 rotWithShape="1">
          <a:blip r:embed="rId2"/>
          <a:srcRect l="21978" t="4207" r="27551" b="83221"/>
          <a:stretch/>
        </p:blipFill>
        <p:spPr bwMode="auto">
          <a:xfrm>
            <a:off x="6768591" y="2592473"/>
            <a:ext cx="1926232" cy="5036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416971" y="5542694"/>
          <a:ext cx="27111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328">
                  <a:extLst>
                    <a:ext uri="{9D8B030D-6E8A-4147-A177-3AD203B41FA5}">
                      <a16:colId xmlns:a16="http://schemas.microsoft.com/office/drawing/2014/main" val="1704049628"/>
                    </a:ext>
                  </a:extLst>
                </a:gridCol>
                <a:gridCol w="1443788">
                  <a:extLst>
                    <a:ext uri="{9D8B030D-6E8A-4147-A177-3AD203B41FA5}">
                      <a16:colId xmlns:a16="http://schemas.microsoft.com/office/drawing/2014/main" val="1608422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Town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Temperature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144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Blackpool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6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43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Moscow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-1C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84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" y="3"/>
          <a:ext cx="9144001" cy="688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907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the correct sign</a:t>
                      </a: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&lt;     &gt;</a:t>
                      </a: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 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&gt;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6</a:t>
                      </a:r>
                    </a:p>
                    <a:p>
                      <a:pPr algn="ctr"/>
                      <a:endParaRPr lang="en-GB" sz="11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   &gt;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-3</a:t>
                      </a:r>
                    </a:p>
                    <a:p>
                      <a:pPr marL="0" indent="0" algn="ctr">
                        <a:buNone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 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&gt;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-7</a:t>
                      </a: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 the addition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pyramid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9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 out:</a:t>
                      </a: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– 7 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-2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+ 4 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1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-2 + 6 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4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 – 3 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-12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– 10 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-8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349497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Put the following numbers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into ascending order:</a:t>
                      </a:r>
                      <a:endParaRPr lang="en-GB" sz="16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0.5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, 1.6, 0.8, 0.2, 0.6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0.2  0.5  0.6  0.8  1.6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b) 0.21 , 0.2, 0.35, 0.27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0.2  0.21  0.27  0.35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Put the following numbers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into ascending order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</a:t>
                      </a:r>
                      <a:endParaRPr lang="en-GB" sz="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2, -7, -1 , 5, -4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-7  -4  -1  2  5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-8,  0,  3,  -10,  -2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-10  -8  -2  0 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the correct 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19432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difference in temperatures?</a:t>
                      </a:r>
                    </a:p>
                    <a:p>
                      <a:pPr algn="ctr"/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</a:t>
                      </a:r>
                      <a:endParaRPr lang="en-GB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temperature in Moscow falls by 5 degrees.</a:t>
                      </a:r>
                    </a:p>
                    <a:p>
                      <a:pPr algn="ctr"/>
                      <a:endParaRPr lang="en-GB" sz="1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new temperature?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-6</a:t>
                      </a:r>
                      <a:endParaRPr lang="en-GB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038303"/>
              </p:ext>
            </p:extLst>
          </p:nvPr>
        </p:nvGraphicFramePr>
        <p:xfrm>
          <a:off x="401055" y="4965385"/>
          <a:ext cx="2901701" cy="1649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125">
                  <a:extLst>
                    <a:ext uri="{9D8B030D-6E8A-4147-A177-3AD203B41FA5}">
                      <a16:colId xmlns:a16="http://schemas.microsoft.com/office/drawing/2014/main" val="1206196620"/>
                    </a:ext>
                  </a:extLst>
                </a:gridCol>
                <a:gridCol w="332022">
                  <a:extLst>
                    <a:ext uri="{9D8B030D-6E8A-4147-A177-3AD203B41FA5}">
                      <a16:colId xmlns:a16="http://schemas.microsoft.com/office/drawing/2014/main" val="3480152163"/>
                    </a:ext>
                  </a:extLst>
                </a:gridCol>
                <a:gridCol w="333919">
                  <a:extLst>
                    <a:ext uri="{9D8B030D-6E8A-4147-A177-3AD203B41FA5}">
                      <a16:colId xmlns:a16="http://schemas.microsoft.com/office/drawing/2014/main" val="307881132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207890838"/>
                    </a:ext>
                  </a:extLst>
                </a:gridCol>
                <a:gridCol w="253571">
                  <a:extLst>
                    <a:ext uri="{9D8B030D-6E8A-4147-A177-3AD203B41FA5}">
                      <a16:colId xmlns:a16="http://schemas.microsoft.com/office/drawing/2014/main" val="4173249387"/>
                    </a:ext>
                  </a:extLst>
                </a:gridCol>
                <a:gridCol w="368584">
                  <a:extLst>
                    <a:ext uri="{9D8B030D-6E8A-4147-A177-3AD203B41FA5}">
                      <a16:colId xmlns:a16="http://schemas.microsoft.com/office/drawing/2014/main" val="164380422"/>
                    </a:ext>
                  </a:extLst>
                </a:gridCol>
                <a:gridCol w="207125">
                  <a:extLst>
                    <a:ext uri="{9D8B030D-6E8A-4147-A177-3AD203B41FA5}">
                      <a16:colId xmlns:a16="http://schemas.microsoft.com/office/drawing/2014/main" val="3749097470"/>
                    </a:ext>
                  </a:extLst>
                </a:gridCol>
                <a:gridCol w="207515">
                  <a:extLst>
                    <a:ext uri="{9D8B030D-6E8A-4147-A177-3AD203B41FA5}">
                      <a16:colId xmlns:a16="http://schemas.microsoft.com/office/drawing/2014/main" val="3804255154"/>
                    </a:ext>
                  </a:extLst>
                </a:gridCol>
                <a:gridCol w="414640">
                  <a:extLst>
                    <a:ext uri="{9D8B030D-6E8A-4147-A177-3AD203B41FA5}">
                      <a16:colId xmlns:a16="http://schemas.microsoft.com/office/drawing/2014/main" val="3422837143"/>
                    </a:ext>
                  </a:extLst>
                </a:gridCol>
                <a:gridCol w="207125">
                  <a:extLst>
                    <a:ext uri="{9D8B030D-6E8A-4147-A177-3AD203B41FA5}">
                      <a16:colId xmlns:a16="http://schemas.microsoft.com/office/drawing/2014/main" val="2893215974"/>
                    </a:ext>
                  </a:extLst>
                </a:gridCol>
                <a:gridCol w="207515">
                  <a:extLst>
                    <a:ext uri="{9D8B030D-6E8A-4147-A177-3AD203B41FA5}">
                      <a16:colId xmlns:a16="http://schemas.microsoft.com/office/drawing/2014/main" val="3561408423"/>
                    </a:ext>
                  </a:extLst>
                </a:gridCol>
              </a:tblGrid>
              <a:tr h="43570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546105"/>
                  </a:ext>
                </a:extLst>
              </a:tr>
              <a:tr h="3134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11400"/>
                  </a:ext>
                </a:extLst>
              </a:tr>
              <a:tr h="313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282442"/>
                  </a:ext>
                </a:extLst>
              </a:tr>
              <a:tr h="39852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-7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028464"/>
                  </a:ext>
                </a:extLst>
              </a:tr>
            </a:tbl>
          </a:graphicData>
        </a:graphic>
      </p:graphicFrame>
      <p:sp>
        <p:nvSpPr>
          <p:cNvPr id="3" name="Curved Down Arrow 2"/>
          <p:cNvSpPr/>
          <p:nvPr/>
        </p:nvSpPr>
        <p:spPr>
          <a:xfrm>
            <a:off x="593560" y="5197642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411707" y="5197642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2229854" y="5189768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400925" y="721893"/>
          <a:ext cx="2711116" cy="154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56">
                  <a:extLst>
                    <a:ext uri="{9D8B030D-6E8A-4147-A177-3AD203B41FA5}">
                      <a16:colId xmlns:a16="http://schemas.microsoft.com/office/drawing/2014/main" val="459097370"/>
                    </a:ext>
                  </a:extLst>
                </a:gridCol>
                <a:gridCol w="219996">
                  <a:extLst>
                    <a:ext uri="{9D8B030D-6E8A-4147-A177-3AD203B41FA5}">
                      <a16:colId xmlns:a16="http://schemas.microsoft.com/office/drawing/2014/main" val="715737591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325878684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196691764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398173221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754680619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428068259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12500728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824595337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062822981"/>
                    </a:ext>
                  </a:extLst>
                </a:gridCol>
              </a:tblGrid>
              <a:tr h="54244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054434"/>
                  </a:ext>
                </a:extLst>
              </a:tr>
              <a:tr h="542441"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5195"/>
                  </a:ext>
                </a:extLst>
              </a:tr>
              <a:tr h="439119"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-8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343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376149" y="3272590"/>
          <a:ext cx="2767852" cy="1279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6785">
                  <a:extLst>
                    <a:ext uri="{9D8B030D-6E8A-4147-A177-3AD203B41FA5}">
                      <a16:colId xmlns:a16="http://schemas.microsoft.com/office/drawing/2014/main" val="879967420"/>
                    </a:ext>
                  </a:extLst>
                </a:gridCol>
                <a:gridCol w="494282">
                  <a:extLst>
                    <a:ext uri="{9D8B030D-6E8A-4147-A177-3AD203B41FA5}">
                      <a16:colId xmlns:a16="http://schemas.microsoft.com/office/drawing/2014/main" val="3357533389"/>
                    </a:ext>
                  </a:extLst>
                </a:gridCol>
                <a:gridCol w="1136785">
                  <a:extLst>
                    <a:ext uri="{9D8B030D-6E8A-4147-A177-3AD203B41FA5}">
                      <a16:colId xmlns:a16="http://schemas.microsoft.com/office/drawing/2014/main" val="1991711398"/>
                    </a:ext>
                  </a:extLst>
                </a:gridCol>
              </a:tblGrid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-7 + 5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&lt;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4 - 5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791734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399906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9 - 4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=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 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+ 8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30922"/>
                  </a:ext>
                </a:extLst>
              </a:tr>
              <a:tr h="150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133012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-8 - 2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&lt;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5 - 9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479391"/>
                  </a:ext>
                </a:extLst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 rotWithShape="1">
          <a:blip r:embed="rId2"/>
          <a:srcRect l="21978" t="4207" r="27551" b="83221"/>
          <a:stretch/>
        </p:blipFill>
        <p:spPr bwMode="auto">
          <a:xfrm>
            <a:off x="6768591" y="2592473"/>
            <a:ext cx="1926232" cy="5036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416971" y="5542694"/>
          <a:ext cx="27111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328">
                  <a:extLst>
                    <a:ext uri="{9D8B030D-6E8A-4147-A177-3AD203B41FA5}">
                      <a16:colId xmlns:a16="http://schemas.microsoft.com/office/drawing/2014/main" val="1704049628"/>
                    </a:ext>
                  </a:extLst>
                </a:gridCol>
                <a:gridCol w="1443788">
                  <a:extLst>
                    <a:ext uri="{9D8B030D-6E8A-4147-A177-3AD203B41FA5}">
                      <a16:colId xmlns:a16="http://schemas.microsoft.com/office/drawing/2014/main" val="1608422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Town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Temperature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144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Blackpool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6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43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Moscow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-1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8434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48669" y="123132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50320" y="123132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8622" y="70810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971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" y="2"/>
          <a:ext cx="9144001" cy="6881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9311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 + r + r</a:t>
                      </a: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2t + 4t + 8t</a:t>
                      </a: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5d - 3d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x a </a:t>
                      </a: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 x 6</a:t>
                      </a: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 x c</a:t>
                      </a:r>
                    </a:p>
                    <a:p>
                      <a:pPr algn="ctr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3r + 2r - r</a:t>
                      </a: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5t - 2t + 4t</a:t>
                      </a: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2d - 4d + 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9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expressions for:</a:t>
                      </a:r>
                    </a:p>
                    <a:p>
                      <a:pPr algn="ctr"/>
                      <a:endParaRPr lang="en-GB" sz="1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more than </a:t>
                      </a:r>
                      <a:r>
                        <a:rPr lang="en-GB" sz="2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less than </a:t>
                      </a:r>
                      <a:r>
                        <a:rPr lang="en-GB" sz="2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lots of </a:t>
                      </a:r>
                      <a:r>
                        <a:rPr lang="en-GB" sz="2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2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=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3   b  = 5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+ 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2a +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=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   b  = 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-2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 + 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3b 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2b + a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70232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Alfie has 2 more sweets than George.  </a:t>
                      </a:r>
                    </a:p>
                    <a:p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Bobby has 2 less sweets than George.  </a:t>
                      </a:r>
                    </a:p>
                    <a:p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Jacob has twice as many sweets as George.  	</a:t>
                      </a:r>
                    </a:p>
                    <a:p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9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" y="2"/>
          <a:ext cx="9144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362071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 + r + r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3r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2t + 4t + 8t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14t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5d - 7d 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-2d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x a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2a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 x 6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6b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 x c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c²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3r + 2r – r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4r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5t - 2t + 4t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7t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2d - 4d + d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-d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38932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expressions for:</a:t>
                      </a:r>
                    </a:p>
                    <a:p>
                      <a:pPr algn="ctr"/>
                      <a:endParaRPr lang="en-GB" sz="1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more than </a:t>
                      </a:r>
                      <a:r>
                        <a:rPr lang="en-GB" sz="2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x + 4</a:t>
                      </a:r>
                      <a:endParaRPr lang="en-GB" sz="2200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less than </a:t>
                      </a:r>
                      <a:r>
                        <a:rPr lang="en-GB" sz="2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x - 3</a:t>
                      </a:r>
                      <a:endParaRPr lang="en-GB" sz="2200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lots of </a:t>
                      </a:r>
                      <a:r>
                        <a:rPr lang="en-GB" sz="2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5x</a:t>
                      </a:r>
                      <a:endParaRPr lang="en-GB" sz="22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=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3   b  = 5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+ b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8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4a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12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2a + b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11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=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   b  = 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 + a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4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3b 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-6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2b+a</a:t>
                      </a:r>
                      <a:r>
                        <a:rPr lang="en-GB" sz="2200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2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56998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Alfie has 2 more sweets than George.   </a:t>
                      </a:r>
                    </a:p>
                    <a:p>
                      <a:r>
                        <a:rPr lang="en-GB" sz="1800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 + 2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Bobby has 2 less sweets than George.  </a:t>
                      </a:r>
                    </a:p>
                    <a:p>
                      <a:r>
                        <a:rPr lang="en-GB" sz="1800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 - 2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Jacob has twice as many sweets as George. </a:t>
                      </a:r>
                    </a:p>
                    <a:p>
                      <a:r>
                        <a:rPr lang="en-GB" sz="1800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" y="0"/>
          <a:ext cx="9144001" cy="691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1780674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mode of these numbers:</a:t>
                      </a:r>
                    </a:p>
                    <a:p>
                      <a:pPr algn="ctr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8, 7, 8, 3, 8, 6, 8, 5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median of these numbers:</a:t>
                      </a:r>
                    </a:p>
                    <a:p>
                      <a:pPr algn="ctr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4, 6, 6, 3, 5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mean of:</a:t>
                      </a:r>
                    </a:p>
                    <a:p>
                      <a:pPr algn="ctr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5,7,3,5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GB" sz="22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is the mode?</a:t>
                      </a:r>
                      <a:endParaRPr lang="en-GB" sz="22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mode?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mode.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88154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range of two numbers is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6. </a:t>
                      </a:r>
                    </a:p>
                    <a:p>
                      <a:pPr algn="l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could the two numbers be?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  ………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Three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number have  a median of 5.</a:t>
                      </a: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could the numbers be?</a:t>
                      </a:r>
                    </a:p>
                    <a:p>
                      <a:pPr algn="ctr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  ………   ………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three numbers with a mean of 5.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  ………   ………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313117" y="2333188"/>
          <a:ext cx="25976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812">
                  <a:extLst>
                    <a:ext uri="{9D8B030D-6E8A-4147-A177-3AD203B41FA5}">
                      <a16:colId xmlns:a16="http://schemas.microsoft.com/office/drawing/2014/main" val="1292672943"/>
                    </a:ext>
                  </a:extLst>
                </a:gridCol>
                <a:gridCol w="1298812">
                  <a:extLst>
                    <a:ext uri="{9D8B030D-6E8A-4147-A177-3AD203B41FA5}">
                      <a16:colId xmlns:a16="http://schemas.microsoft.com/office/drawing/2014/main" val="1423242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Frequency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576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49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3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050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30285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7505" b="3316"/>
          <a:stretch/>
        </p:blipFill>
        <p:spPr>
          <a:xfrm>
            <a:off x="3551598" y="2175460"/>
            <a:ext cx="2433113" cy="22186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0748" t="13090" b="11428"/>
          <a:stretch/>
        </p:blipFill>
        <p:spPr>
          <a:xfrm>
            <a:off x="545432" y="2175460"/>
            <a:ext cx="2294023" cy="22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9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" y="0"/>
          <a:ext cx="9144001" cy="691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1780674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mode of these numbers:</a:t>
                      </a:r>
                    </a:p>
                    <a:p>
                      <a:pPr algn="ctr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8, 7, 8, 3, 8, 6, 8, 5</a:t>
                      </a: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Mode = 8</a:t>
                      </a:r>
                      <a:endParaRPr lang="en-GB" sz="22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median of these numbers:</a:t>
                      </a: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4, 6, 6, 3, 5</a:t>
                      </a: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3, 4, 5, 6, 6</a:t>
                      </a: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Median 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mean of:</a:t>
                      </a:r>
                    </a:p>
                    <a:p>
                      <a:pPr algn="ctr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5, 7, 3, 5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Total = 20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Mean = 20 ÷ 4 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GB" sz="22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is the mode?</a:t>
                      </a:r>
                      <a:endParaRPr lang="en-GB" sz="22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mode?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mode.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88154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range of two numbers is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6. </a:t>
                      </a:r>
                    </a:p>
                    <a:p>
                      <a:pPr algn="l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could the two numbers be?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 + 6 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Three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number have a median of 5.</a:t>
                      </a:r>
                    </a:p>
                    <a:p>
                      <a:pPr algn="ctr"/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could the numbers be?</a:t>
                      </a:r>
                    </a:p>
                    <a:p>
                      <a:pPr algn="ctr"/>
                      <a:endParaRPr lang="en-GB" sz="18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………</a:t>
                      </a:r>
                    </a:p>
                    <a:p>
                      <a:pPr algn="ctr"/>
                      <a:endParaRPr lang="en-GB" sz="1800" b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8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three numbers with a mean of 5.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Total = 5 + 5 + 5 = 15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  ………   ………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313117" y="2333188"/>
          <a:ext cx="25976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812">
                  <a:extLst>
                    <a:ext uri="{9D8B030D-6E8A-4147-A177-3AD203B41FA5}">
                      <a16:colId xmlns:a16="http://schemas.microsoft.com/office/drawing/2014/main" val="1292672943"/>
                    </a:ext>
                  </a:extLst>
                </a:gridCol>
                <a:gridCol w="1298812">
                  <a:extLst>
                    <a:ext uri="{9D8B030D-6E8A-4147-A177-3AD203B41FA5}">
                      <a16:colId xmlns:a16="http://schemas.microsoft.com/office/drawing/2014/main" val="1423242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Frequency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576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49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3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050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30285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7505" b="3316"/>
          <a:stretch/>
        </p:blipFill>
        <p:spPr>
          <a:xfrm>
            <a:off x="3551598" y="2175460"/>
            <a:ext cx="2433113" cy="22186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0748" t="13090" b="11428"/>
          <a:stretch/>
        </p:blipFill>
        <p:spPr>
          <a:xfrm>
            <a:off x="545432" y="2175460"/>
            <a:ext cx="2294023" cy="22651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52280" y="2333188"/>
            <a:ext cx="165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Mode = win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8154" y="2341054"/>
            <a:ext cx="165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Mode = car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23006" y="2702520"/>
            <a:ext cx="165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Mode = 4</a:t>
            </a:r>
          </a:p>
        </p:txBody>
      </p:sp>
    </p:spTree>
    <p:extLst>
      <p:ext uri="{BB962C8B-B14F-4D97-AF65-F5344CB8AC3E}">
        <p14:creationId xmlns:p14="http://schemas.microsoft.com/office/powerpoint/2010/main" val="26086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2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386362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multiples of 3.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first 5 multiples of 2.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multiples of 6.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LCM of 2 and 6.</a:t>
                      </a:r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+ 4 x 5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18 - 12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÷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577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of the factors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10.</a:t>
                      </a:r>
                    </a:p>
                    <a:p>
                      <a:pPr algn="ctr"/>
                      <a:endParaRPr lang="en-GB" sz="22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the factors</a:t>
                      </a:r>
                      <a:r>
                        <a:rPr lang="en-GB" sz="22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12.</a:t>
                      </a:r>
                    </a:p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the factors of 8.</a:t>
                      </a:r>
                    </a:p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HCF of 12 and 8.</a:t>
                      </a:r>
                      <a:endParaRPr lang="en-GB" sz="2200" b="1" u="sng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r>
                        <a:rPr lang="en-GB" sz="2200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  <a:p>
                      <a:pPr algn="ctr"/>
                      <a:endParaRPr lang="en-GB" sz="2200" b="0" baseline="300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+ 2 x 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1386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1, 2, 3, 4, 5, 6, 7, 8</a:t>
                      </a: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of these numbers are: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Even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Prime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Square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the first 3 prime numbers. 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prime number is even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3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0"/>
          <a:ext cx="9144000" cy="6915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386362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multiples of 3.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3  6  9  12  15</a:t>
                      </a:r>
                      <a:endParaRPr lang="en-GB" sz="22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first 5 multiples of 6.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6  12  18  24  30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multiples of 9.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9  18  27  36  45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LCM of 6 and 9.  </a:t>
                      </a: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  <a:endParaRPr lang="en-GB" sz="18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+ 4 x 5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3 + 20 = 23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18 - 12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÷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18 -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4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577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of the factors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10.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1, 10, 2, 5</a:t>
                      </a:r>
                    </a:p>
                    <a:p>
                      <a:pPr algn="ctr"/>
                      <a:endParaRPr lang="en-GB" sz="22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a)  List all the factors</a:t>
                      </a:r>
                      <a:r>
                        <a:rPr lang="en-GB" sz="16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12.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1, 12, 2 6, 3, 4</a:t>
                      </a:r>
                    </a:p>
                    <a:p>
                      <a:pPr marL="342900" indent="-342900" algn="l">
                        <a:buFont typeface="+mj-lt"/>
                        <a:buAutoNum type="alphaLcParenR" startAt="2"/>
                      </a:pPr>
                      <a:r>
                        <a:rPr lang="en-GB" sz="16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the factors of 16.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1, 16, 2, 8, 4</a:t>
                      </a:r>
                    </a:p>
                    <a:p>
                      <a:pPr marL="342900" indent="-342900" algn="l">
                        <a:buFont typeface="+mj-lt"/>
                        <a:buAutoNum type="alphaLcParenR" startAt="3"/>
                      </a:pPr>
                      <a:r>
                        <a:rPr lang="en-GB" sz="16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HCF of 12 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and 16</a:t>
                      </a:r>
                      <a:r>
                        <a:rPr lang="en-GB" sz="1600" b="0" u="none" baseline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.       </a:t>
                      </a:r>
                      <a:r>
                        <a:rPr lang="en-GB" sz="2000" b="0" u="none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 </a:t>
                      </a:r>
                      <a:endParaRPr lang="en-GB" sz="2000" b="1" u="sng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r>
                        <a:rPr lang="en-GB" sz="2200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4² = 16</a:t>
                      </a:r>
                    </a:p>
                    <a:p>
                      <a:pPr algn="ctr"/>
                      <a:endParaRPr lang="en-GB" sz="2200" b="0" baseline="300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200" b="0" baseline="300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+ 2 x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1386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1, 2, 3, 4, 5, 6, 7, 8</a:t>
                      </a: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of these numbers are: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Even: 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2, 4, 6, 8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Prime 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2, 3, 5, 7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Square 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1,  4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the first 3 prime numbers. 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3, 5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prime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number is even?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1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46BBD967B24DA3F10E1FCF165E29" ma:contentTypeVersion="4" ma:contentTypeDescription="Create a new document." ma:contentTypeScope="" ma:versionID="f71fbeda8382f4e1f6cd1813d4e33ec2">
  <xsd:schema xmlns:xsd="http://www.w3.org/2001/XMLSchema" xmlns:xs="http://www.w3.org/2001/XMLSchema" xmlns:p="http://schemas.microsoft.com/office/2006/metadata/properties" xmlns:ns2="ea71102e-c2e2-43df-a20f-703c85d4b778" xmlns:ns3="ac2b899c-feaf-4902-9f78-83816e525775" targetNamespace="http://schemas.microsoft.com/office/2006/metadata/properties" ma:root="true" ma:fieldsID="8fbf7d902fd22d0fac8acd7e48584d60" ns2:_="" ns3:_="">
    <xsd:import namespace="ea71102e-c2e2-43df-a20f-703c85d4b778"/>
    <xsd:import namespace="ac2b899c-feaf-4902-9f78-83816e5257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1102e-c2e2-43df-a20f-703c85d4b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b899c-feaf-4902-9f78-83816e525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E3E1A8-4B7C-4001-879F-E90C4A10E1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71102e-c2e2-43df-a20f-703c85d4b778"/>
    <ds:schemaRef ds:uri="ac2b899c-feaf-4902-9f78-83816e5257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5D29D4-069E-4785-B24F-36A9C82CEC5E}">
  <ds:schemaRefs>
    <ds:schemaRef ds:uri="ea71102e-c2e2-43df-a20f-703c85d4b778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ac2b899c-feaf-4902-9f78-83816e525775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2C75DBC-9693-46D1-BAD0-35656C95BE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9360</TotalTime>
  <Words>1358</Words>
  <Application>Microsoft Office PowerPoint</Application>
  <PresentationFormat>On-screen Show (4:3)</PresentationFormat>
  <Paragraphs>446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Comic Sans MS</vt:lpstr>
      <vt:lpstr>Symbol</vt:lpstr>
      <vt:lpstr>Times New Roman</vt:lpstr>
      <vt:lpstr>Wingdings 3</vt:lpstr>
      <vt:lpstr>Office Theme</vt:lpstr>
      <vt:lpstr>Ion Boardroom</vt:lpstr>
      <vt:lpstr>Test 1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Morton, Joanne</dc:creator>
  <cp:lastModifiedBy>Gilroy, Alison</cp:lastModifiedBy>
  <cp:revision>64</cp:revision>
  <cp:lastPrinted>2018-06-18T15:30:13Z</cp:lastPrinted>
  <dcterms:created xsi:type="dcterms:W3CDTF">2018-05-22T09:25:02Z</dcterms:created>
  <dcterms:modified xsi:type="dcterms:W3CDTF">2018-11-07T09:18:51Z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0x010100D91046BBD967B24DA3F10E1FCF165E29</vt:lpwstr>
  </property>
</Properties>
</file>