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2" r:id="rId6"/>
    <p:sldId id="256" r:id="rId7"/>
    <p:sldId id="273" r:id="rId8"/>
    <p:sldId id="263" r:id="rId9"/>
    <p:sldId id="274" r:id="rId10"/>
    <p:sldId id="257" r:id="rId11"/>
    <p:sldId id="275" r:id="rId12"/>
    <p:sldId id="27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frey, Sally" userId="S::sally.godfrey@lythamhigh.lancs.sch.uk::07283d44-8e5c-4b2d-88f7-e038b6fad514" providerId="AD" clId="Web-{ADBB7FC1-3105-FB6B-E1E0-DBB2C83FBF44}"/>
    <pc:docChg chg="modSld">
      <pc:chgData name="Godfrey, Sally" userId="S::sally.godfrey@lythamhigh.lancs.sch.uk::07283d44-8e5c-4b2d-88f7-e038b6fad514" providerId="AD" clId="Web-{ADBB7FC1-3105-FB6B-E1E0-DBB2C83FBF44}" dt="2019-01-21T10:58:39.851" v="9"/>
      <pc:docMkLst>
        <pc:docMk/>
      </pc:docMkLst>
      <pc:sldChg chg="modSp">
        <pc:chgData name="Godfrey, Sally" userId="S::sally.godfrey@lythamhigh.lancs.sch.uk::07283d44-8e5c-4b2d-88f7-e038b6fad514" providerId="AD" clId="Web-{ADBB7FC1-3105-FB6B-E1E0-DBB2C83FBF44}" dt="2019-01-21T10:58:39.851" v="9"/>
        <pc:sldMkLst>
          <pc:docMk/>
          <pc:sldMk cId="1546036302" sldId="274"/>
        </pc:sldMkLst>
        <pc:graphicFrameChg chg="mod modGraphic">
          <ac:chgData name="Godfrey, Sally" userId="S::sally.godfrey@lythamhigh.lancs.sch.uk::07283d44-8e5c-4b2d-88f7-e038b6fad514" providerId="AD" clId="Web-{ADBB7FC1-3105-FB6B-E1E0-DBB2C83FBF44}" dt="2019-01-21T10:58:39.851" v="9"/>
          <ac:graphicFrameMkLst>
            <pc:docMk/>
            <pc:sldMk cId="1546036302" sldId="274"/>
            <ac:graphicFrameMk id="4" creationId="{00000000-0000-0000-0000-000000000000}"/>
          </ac:graphicFrameMkLst>
        </pc:graphicFrameChg>
      </pc:sldChg>
    </pc:docChg>
  </pc:docChgLst>
  <pc:docChgLst>
    <pc:chgData name="Leake, Gina" userId="S::gina.leake@lythamhigh.lancs.sch.uk::7b23af33-2ab7-45ba-a32a-d2c9a3afae9f" providerId="AD" clId="Web-{D9A5BDDA-393B-B150-C0EE-AF090AB2B44B}"/>
    <pc:docChg chg="modSld">
      <pc:chgData name="Leake, Gina" userId="S::gina.leake@lythamhigh.lancs.sch.uk::7b23af33-2ab7-45ba-a32a-d2c9a3afae9f" providerId="AD" clId="Web-{D9A5BDDA-393B-B150-C0EE-AF090AB2B44B}" dt="2018-12-20T17:22:31.313" v="8" actId="20577"/>
      <pc:docMkLst>
        <pc:docMk/>
      </pc:docMkLst>
      <pc:sldChg chg="modSp">
        <pc:chgData name="Leake, Gina" userId="S::gina.leake@lythamhigh.lancs.sch.uk::7b23af33-2ab7-45ba-a32a-d2c9a3afae9f" providerId="AD" clId="Web-{D9A5BDDA-393B-B150-C0EE-AF090AB2B44B}" dt="2018-12-20T17:22:29.844" v="6" actId="20577"/>
        <pc:sldMkLst>
          <pc:docMk/>
          <pc:sldMk cId="2463593595" sldId="262"/>
        </pc:sldMkLst>
        <pc:spChg chg="mod">
          <ac:chgData name="Leake, Gina" userId="S::gina.leake@lythamhigh.lancs.sch.uk::7b23af33-2ab7-45ba-a32a-d2c9a3afae9f" providerId="AD" clId="Web-{D9A5BDDA-393B-B150-C0EE-AF090AB2B44B}" dt="2018-12-20T17:22:29.844" v="6" actId="20577"/>
          <ac:spMkLst>
            <pc:docMk/>
            <pc:sldMk cId="2463593595" sldId="262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3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1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5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82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5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6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1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6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6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3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5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36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26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25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7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1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Test 2 Revision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Year 7 FOUNDATION</a:t>
            </a:r>
          </a:p>
        </p:txBody>
      </p:sp>
    </p:spTree>
    <p:extLst>
      <p:ext uri="{BB962C8B-B14F-4D97-AF65-F5344CB8AC3E}">
        <p14:creationId xmlns:p14="http://schemas.microsoft.com/office/powerpoint/2010/main" val="246359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095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………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 = ………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km = ………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70" y="2947916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3480" r="9248" b="9979"/>
          <a:stretch/>
        </p:blipFill>
        <p:spPr>
          <a:xfrm>
            <a:off x="764274" y="2785619"/>
            <a:ext cx="2156347" cy="16602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2785619"/>
            <a:ext cx="2634006" cy="1426147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978" y="5090154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Area = 10 cm²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 cm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10374" y="5172505"/>
            <a:ext cx="2360739" cy="1573513"/>
            <a:chOff x="3629216" y="5117910"/>
            <a:chExt cx="2360739" cy="1573513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 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 cm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589424" y="5090613"/>
            <a:ext cx="2196000" cy="1698369"/>
            <a:chOff x="6562128" y="4995080"/>
            <a:chExt cx="2196000" cy="1698369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673755" y="4995080"/>
              <a:ext cx="2074460" cy="1698369"/>
              <a:chOff x="6660107" y="5008728"/>
              <a:chExt cx="2074460" cy="1698369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10 cm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8 cm</a:t>
                </a: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7336" y="410640"/>
            <a:ext cx="2238375" cy="1724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4919" y="410640"/>
            <a:ext cx="2100591" cy="159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146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following: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cm = </a:t>
                      </a:r>
                      <a:r>
                        <a:rPr lang="en-GB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 = </a:t>
                      </a:r>
                      <a:r>
                        <a:rPr lang="en-GB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400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marL="0" indent="0" algn="ctr">
                        <a:buNone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km = </a:t>
                      </a:r>
                      <a:r>
                        <a:rPr lang="en-GB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2000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perimeter?</a:t>
                      </a:r>
                    </a:p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½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cm</a:t>
                      </a:r>
                    </a:p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cm²</a:t>
                      </a:r>
                    </a:p>
                    <a:p>
                      <a:pPr algn="ctr"/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cm²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5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height?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 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15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area?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40 cm²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9" name="SMARTInkShape-2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28" t="12382" r="6855" b="15931"/>
          <a:stretch/>
        </p:blipFill>
        <p:spPr>
          <a:xfrm>
            <a:off x="3429969" y="3144417"/>
            <a:ext cx="2673108" cy="129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800" t="19009" r="9248" b="9979"/>
          <a:stretch/>
        </p:blipFill>
        <p:spPr>
          <a:xfrm>
            <a:off x="764274" y="2947916"/>
            <a:ext cx="2156347" cy="1540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078" y="3062133"/>
            <a:ext cx="2634006" cy="1426147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736594" y="5192826"/>
            <a:ext cx="2118571" cy="1655864"/>
            <a:chOff x="736978" y="5144746"/>
            <a:chExt cx="2118571" cy="1655864"/>
          </a:xfrm>
        </p:grpSpPr>
        <p:grpSp>
          <p:nvGrpSpPr>
            <p:cNvPr id="24" name="Group 23"/>
            <p:cNvGrpSpPr/>
            <p:nvPr/>
          </p:nvGrpSpPr>
          <p:grpSpPr>
            <a:xfrm>
              <a:off x="736978" y="5144746"/>
              <a:ext cx="2100636" cy="1309841"/>
              <a:chOff x="-51038" y="-10499"/>
              <a:chExt cx="1636284" cy="790503"/>
            </a:xfrm>
          </p:grpSpPr>
          <p:sp>
            <p:nvSpPr>
              <p:cNvPr id="25" name="Parallelogram 24"/>
              <p:cNvSpPr/>
              <p:nvPr/>
            </p:nvSpPr>
            <p:spPr>
              <a:xfrm>
                <a:off x="9526" y="0"/>
                <a:ext cx="1575720" cy="719455"/>
              </a:xfrm>
              <a:prstGeom prst="parallelogram">
                <a:avLst>
                  <a:gd name="adj" fmla="val 1021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V="1">
                <a:off x="-29776" y="780004"/>
                <a:ext cx="161502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-51038" y="-10499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5688" y="5583886"/>
              <a:ext cx="1868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Area = 10 cm²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4729" y="6431278"/>
              <a:ext cx="2040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 cm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10374" y="5325428"/>
            <a:ext cx="2360739" cy="1573513"/>
            <a:chOff x="3629216" y="5117910"/>
            <a:chExt cx="2360739" cy="1573513"/>
          </a:xfrm>
        </p:grpSpPr>
        <p:grpSp>
          <p:nvGrpSpPr>
            <p:cNvPr id="10" name="Group 9"/>
            <p:cNvGrpSpPr/>
            <p:nvPr/>
          </p:nvGrpSpPr>
          <p:grpSpPr>
            <a:xfrm>
              <a:off x="3629216" y="5117910"/>
              <a:ext cx="2360739" cy="1268436"/>
              <a:chOff x="-29776" y="0"/>
              <a:chExt cx="1838891" cy="765514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9525" y="0"/>
                <a:ext cx="1799590" cy="719455"/>
              </a:xfrm>
              <a:prstGeom prst="parallelogram">
                <a:avLst>
                  <a:gd name="adj" fmla="val 51394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-29776" y="765514"/>
                <a:ext cx="13740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47700" y="0"/>
                <a:ext cx="0" cy="72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670278" y="6322091"/>
              <a:ext cx="1722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5 cm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933" y="5501998"/>
              <a:ext cx="86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3 cm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589424" y="5199797"/>
            <a:ext cx="2196000" cy="1698369"/>
            <a:chOff x="6562128" y="4995080"/>
            <a:chExt cx="2196000" cy="1698369"/>
          </a:xfrm>
        </p:grpSpPr>
        <p:grpSp>
          <p:nvGrpSpPr>
            <p:cNvPr id="15" name="Group 14"/>
            <p:cNvGrpSpPr/>
            <p:nvPr/>
          </p:nvGrpSpPr>
          <p:grpSpPr>
            <a:xfrm>
              <a:off x="6562128" y="5008728"/>
              <a:ext cx="2196000" cy="1350330"/>
              <a:chOff x="-29776" y="-41188"/>
              <a:chExt cx="1710567" cy="81493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-29776" y="773751"/>
                <a:ext cx="17105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47700" y="-41188"/>
                <a:ext cx="0" cy="76042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6673755" y="4995080"/>
              <a:ext cx="2074460" cy="1698369"/>
              <a:chOff x="6660107" y="5008728"/>
              <a:chExt cx="2074460" cy="1698369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6660107" y="5008728"/>
                <a:ext cx="2074460" cy="1301299"/>
              </a:xfrm>
              <a:prstGeom prst="triangle">
                <a:avLst>
                  <a:gd name="adj" fmla="val 375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660107" y="6337765"/>
                <a:ext cx="2074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10 cm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354787" y="5614948"/>
                <a:ext cx="86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8 cm</a:t>
                </a:r>
              </a:p>
            </p:txBody>
          </p:sp>
        </p:grpSp>
      </p:grp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5"/>
          <a:srcRect t="11804"/>
          <a:stretch/>
        </p:blipFill>
        <p:spPr>
          <a:xfrm>
            <a:off x="3647336" y="661110"/>
            <a:ext cx="2238375" cy="15205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9424" y="589242"/>
            <a:ext cx="2100591" cy="159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4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185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</a:t>
                      </a: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</a:t>
                      </a: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: ……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…… :  30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20 pupils in a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form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12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bars of chocolate cost 90 pence.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cost £15.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1 football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£30.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22"/>
              </p:ext>
            </p:extLst>
          </p:nvPr>
        </p:nvGraphicFramePr>
        <p:xfrm>
          <a:off x="3707530" y="777923"/>
          <a:ext cx="2149744" cy="13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3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53743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4420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19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278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the ratio of triangles to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: 4     3 : 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ratio of grey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to white squares?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: 8       1 : 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 these ratios</a:t>
                      </a: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 : 10	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5</a:t>
                      </a:r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 : 10	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 : 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 : 12	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4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Miss Gilroy’s form has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girls and 8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 : boys?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: 8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: 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These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ratios are equivalent.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missing values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: </a:t>
                      </a: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:  30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20 pupils in a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form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There are 12 boys.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ratio of boys : girls?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baseline="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 : 8	3 : 2</a:t>
                      </a:r>
                      <a:endParaRPr lang="en-GB" sz="2000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6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2000" kern="1200" baseline="0">
                          <a:solidFill>
                            <a:schemeClr val="dk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 bars of chocolate cost 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90 pence.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does 1 bar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30p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3 footballs</a:t>
                      </a:r>
                      <a:r>
                        <a:rPr lang="en-GB" sz="2000" kern="1200" baseline="0">
                          <a:solidFill>
                            <a:schemeClr val="dk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 cost £</a:t>
                      </a:r>
                      <a:r>
                        <a:rPr lang="en-GB" sz="2000" kern="1200" baseline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+mn-cs"/>
                        </a:rPr>
                        <a:t>15</a:t>
                      </a:r>
                      <a:r>
                        <a:rPr lang="en-GB" sz="2000" kern="1200" baseline="0">
                          <a:solidFill>
                            <a:schemeClr val="dk1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endParaRPr lang="en-GB" sz="20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tabLst>
                          <a:tab pos="273050" algn="l"/>
                        </a:tabLst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much will 1 football cost?</a:t>
                      </a:r>
                    </a:p>
                    <a:p>
                      <a:pPr marL="0" indent="0" algn="ctr">
                        <a:tabLst>
                          <a:tab pos="273050" algn="l"/>
                        </a:tabLst>
                      </a:pPr>
                      <a:r>
                        <a:rPr lang="en-GB" sz="2000" kern="1200" baseline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£</a:t>
                      </a:r>
                      <a:r>
                        <a:rPr lang="en-GB" sz="2000" kern="1200" baseline="0">
                          <a:solidFill>
                            <a:srgbClr val="FF0000"/>
                          </a:solidFill>
                          <a:latin typeface="Comic Sans MS"/>
                          <a:ea typeface="+mn-ea"/>
                          <a:cs typeface="+mn-cs"/>
                        </a:rPr>
                        <a:t>5</a:t>
                      </a:r>
                      <a:endParaRPr lang="en-GB" sz="2000" kern="1200">
                        <a:solidFill>
                          <a:srgbClr val="FF0000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 text books cost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£30.</a:t>
                      </a: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much will 5 text books cost?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20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£5 x 5 = £25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273050" algn="l"/>
                        </a:tabLst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72333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>
            <a:off x="968991" y="1626358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1269242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2023978" y="1626357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2829636" y="941695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2252321" y="941696"/>
            <a:ext cx="245660" cy="4776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8161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0999" y="1131367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60050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41636" y="1816028"/>
            <a:ext cx="288000" cy="28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70498"/>
              </p:ext>
            </p:extLst>
          </p:nvPr>
        </p:nvGraphicFramePr>
        <p:xfrm>
          <a:off x="4144370" y="1131366"/>
          <a:ext cx="1514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26">
                  <a:extLst>
                    <a:ext uri="{9D8B030D-6E8A-4147-A177-3AD203B41FA5}">
                      <a16:colId xmlns:a16="http://schemas.microsoft.com/office/drawing/2014/main" val="357805271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3579253365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1507531506"/>
                    </a:ext>
                  </a:extLst>
                </a:gridCol>
                <a:gridCol w="378726">
                  <a:extLst>
                    <a:ext uri="{9D8B030D-6E8A-4147-A177-3AD203B41FA5}">
                      <a16:colId xmlns:a16="http://schemas.microsoft.com/office/drawing/2014/main" val="2552935874"/>
                    </a:ext>
                  </a:extLst>
                </a:gridCol>
              </a:tblGrid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01443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03276"/>
                  </a:ext>
                </a:extLst>
              </a:tr>
              <a:tr h="3242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25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3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046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16, 20, 24, 28,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26,  24,  22,  20,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29, 26, 23, 20,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  6,  11,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2.5, 3.5, 4.5, …… , ……</a:t>
                      </a:r>
                    </a:p>
                    <a:p>
                      <a:endParaRPr lang="en-GB" dirty="0"/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…… , ……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…… , ……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40000, 4000, 400, …… , 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355600" indent="-355600">
                        <a:buAutoNum type="alphaLcParenR"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6, ……, 10, ……, 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…… , 30, ……, 20, ……, 10</a:t>
                      </a:r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………, ……… , ………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18 , ………, ……… , ………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- 10, ………, ……… , ………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5354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26958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61252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8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232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12,  15,  18,  21,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24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+ 3</a:t>
                      </a:r>
                    </a:p>
                    <a:p>
                      <a:pPr marL="0" indent="0" algn="ctr">
                        <a:buNone/>
                      </a:pPr>
                      <a:endParaRPr lang="en-GB" sz="1800" b="1" kern="1200" baseline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16, 20, 24, 28,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+ 4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26,  24,  22,  20,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18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- 2</a:t>
                      </a:r>
                    </a:p>
                    <a:p>
                      <a:pPr marL="0" indent="0" algn="ctr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29, 26, 23, 20,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17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- 3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1,  6,  11,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+ 5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2.5, 3.5, 4.5,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5.5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+ 1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2,  4,  8,  16,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32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2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400, 200, 100,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÷</a:t>
                      </a: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5,  50,  500,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50000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10</a:t>
                      </a:r>
                    </a:p>
                    <a:p>
                      <a:pPr marL="0" indent="0" algn="ctr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40000, 4000, 400,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40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÷ 10</a:t>
                      </a:r>
                      <a:endParaRPr lang="en-GB" sz="1800" b="0" kern="1200" baseline="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Complete the sequence</a:t>
                      </a:r>
                    </a:p>
                    <a:p>
                      <a:pPr marL="355600" indent="-355600">
                        <a:buAutoNum type="alphaLcParenR"/>
                      </a:pP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rule?</a:t>
                      </a:r>
                    </a:p>
                    <a:p>
                      <a:pPr marL="0" indent="0">
                        <a:buNone/>
                      </a:pP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6,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10,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+ 2</a:t>
                      </a:r>
                      <a:endParaRPr lang="en-GB" sz="18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35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30,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25 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20, </a:t>
                      </a:r>
                      <a:r>
                        <a:rPr lang="en-GB" sz="1800" b="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GB" sz="18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10</a:t>
                      </a:r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baseline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- 5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7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10,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13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18,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14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Find the next 3 numbers.</a:t>
                      </a: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- 10,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-8 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-6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800" kern="1200" baseline="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-4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81821"/>
              </p:ext>
            </p:extLst>
          </p:nvPr>
        </p:nvGraphicFramePr>
        <p:xfrm>
          <a:off x="568655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42139"/>
              </p:ext>
            </p:extLst>
          </p:nvPr>
        </p:nvGraphicFramePr>
        <p:xfrm>
          <a:off x="3632577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29983"/>
              </p:ext>
            </p:extLst>
          </p:nvPr>
        </p:nvGraphicFramePr>
        <p:xfrm>
          <a:off x="6548649" y="5027305"/>
          <a:ext cx="2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750">
                  <a:extLst>
                    <a:ext uri="{9D8B030D-6E8A-4147-A177-3AD203B41FA5}">
                      <a16:colId xmlns:a16="http://schemas.microsoft.com/office/drawing/2014/main" val="1709156546"/>
                    </a:ext>
                  </a:extLst>
                </a:gridCol>
                <a:gridCol w="1223750">
                  <a:extLst>
                    <a:ext uri="{9D8B030D-6E8A-4147-A177-3AD203B41FA5}">
                      <a16:colId xmlns:a16="http://schemas.microsoft.com/office/drawing/2014/main" val="3407950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rule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40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75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746919"/>
              </p:ext>
            </p:extLst>
          </p:nvPr>
        </p:nvGraphicFramePr>
        <p:xfrm>
          <a:off x="0" y="-28447"/>
          <a:ext cx="9144000" cy="692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72146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dice is thrown.</a:t>
                      </a:r>
                    </a:p>
                    <a:p>
                      <a:endParaRPr lang="en-GB" sz="16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6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of:</a:t>
                      </a:r>
                    </a:p>
                    <a:p>
                      <a:endParaRPr lang="en-GB" sz="16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1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an even number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getting a 7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pupil is picked at random.</a:t>
                      </a:r>
                    </a:p>
                    <a:p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a)  Someone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a pet cat and a pet dog.</a:t>
                      </a:r>
                    </a:p>
                    <a:p>
                      <a:endParaRPr lang="en-GB" sz="1600" b="0" kern="1200" baseline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b)  Someone with no pet cat or pet dog.</a:t>
                      </a:r>
                      <a:endParaRPr lang="en-GB" sz="16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32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sz="17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7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8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letter represents:</a:t>
                      </a:r>
                    </a:p>
                    <a:p>
                      <a:pPr algn="ctr"/>
                      <a:endParaRPr lang="en-GB" sz="9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i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P(1)	P(8)	P(2)	P(even)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i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93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8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picking:</a:t>
                      </a:r>
                    </a:p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girl from Newton?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boy from King?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person from Newton?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7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box of crisps has:</a:t>
                      </a:r>
                    </a:p>
                    <a:p>
                      <a:pPr algn="ctr"/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salt + vinegar</a:t>
                      </a:r>
                    </a:p>
                    <a:p>
                      <a:pPr algn="ctr"/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ready salted</a:t>
                      </a:r>
                    </a:p>
                    <a:p>
                      <a:pPr algn="ctr"/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 cheese + onion</a:t>
                      </a:r>
                    </a:p>
                    <a:p>
                      <a:endParaRPr lang="en-GB" sz="17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is the probability of picking a packet of </a:t>
                      </a:r>
                    </a:p>
                    <a:p>
                      <a:r>
                        <a:rPr lang="en-GB" sz="17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salt + vinegar?</a:t>
                      </a:r>
                    </a:p>
                    <a:p>
                      <a:endParaRPr lang="en-GB" sz="16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2507" y="2286294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Cat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Dog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155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96303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dice is thrown.</a:t>
                          </a:r>
                        </a:p>
                        <a:p>
                          <a:endParaRPr lang="en-GB" sz="1600" b="0" kern="1200" baseline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endParaRPr lang="en-GB" sz="1600" b="0" kern="1200" baseline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1	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0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kern="1200" baseline="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GB" sz="2000" b="0" kern="1200" baseline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an even number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getting a 7  </a:t>
                          </a:r>
                          <a:r>
                            <a:rPr lang="en-GB" sz="1600" b="0" kern="1200" baseline="0" dirty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pupil is picked at random.</a:t>
                          </a:r>
                        </a:p>
                        <a:p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600" b="0" kern="120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Someone</a:t>
                          </a:r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with a pet cat and a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baseline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endParaRPr lang="en-GB" sz="1600" b="0" kern="1200" baseline="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600" b="0" kern="1200" baseline="0" dirty="0">
                              <a:solidFill>
                                <a:schemeClr val="tx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Someone with no pet cat or pet dog.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P(1)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39332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7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picking:</a:t>
                          </a:r>
                        </a:p>
                        <a:p>
                          <a:pPr marL="342900" indent="-342900">
                            <a:buAutoNum type="alphaLcParenR"/>
                          </a:pPr>
                          <a:r>
                            <a:rPr lang="en-GB" sz="17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girl from Newton?</a:t>
                          </a: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None/>
                          </a:pPr>
                          <a:r>
                            <a:rPr lang="en-GB" sz="17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b)  A boy from King?</a:t>
                          </a:r>
                          <a:r>
                            <a:rPr lang="en-GB" sz="1800" b="0" kern="1200" baseline="0" dirty="0">
                              <a:solidFill>
                                <a:srgbClr val="FF0000"/>
                              </a:solidFill>
                              <a:effectLst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800" b="0" i="1" kern="1200" baseline="0" dirty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  <a:p>
                          <a:pPr marL="0" indent="0">
                            <a:buFontTx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342900" indent="-342900">
                            <a:buAutoNum type="alphaLcParenR" startAt="3"/>
                          </a:pPr>
                          <a:r>
                            <a:rPr lang="en-GB" sz="17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 person from Newton?</a:t>
                          </a:r>
                        </a:p>
                        <a:p>
                          <a:pPr marL="0" indent="0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sz="1600" b="0" i="1" kern="1200" baseline="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600" b="0" i="1" kern="1200" baseline="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700" kern="120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box of crisps has:</a:t>
                          </a:r>
                        </a:p>
                        <a:p>
                          <a:pPr algn="ctr"/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2 salt + vinegar</a:t>
                          </a:r>
                        </a:p>
                        <a:p>
                          <a:pPr algn="ctr"/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1 ready salted</a:t>
                          </a:r>
                        </a:p>
                        <a:p>
                          <a:pPr algn="ctr"/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5 cheese + onion</a:t>
                          </a:r>
                        </a:p>
                        <a:p>
                          <a:endParaRPr lang="en-GB" sz="1700" kern="1200" baseline="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What is the probability of picking a packet of </a:t>
                          </a:r>
                        </a:p>
                        <a:p>
                          <a:r>
                            <a:rPr lang="en-GB" sz="17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salt + vinegar?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sz="1800" b="0" i="1" kern="1200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kern="1200" baseline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700" kern="1200" baseline="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963032"/>
                  </p:ext>
                </p:extLst>
              </p:nvPr>
            </p:nvGraphicFramePr>
            <p:xfrm>
              <a:off x="0" y="-28447"/>
              <a:ext cx="9144000" cy="69404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72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536" r="-200625" b="-2058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536" r="-625" b="-2058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150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7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endParaRPr lang="en-GB" sz="18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Which letter represents:</a:t>
                          </a:r>
                        </a:p>
                        <a:p>
                          <a:pPr algn="ctr"/>
                          <a:endParaRPr lang="en-GB" sz="9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8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P(1) 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B	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P(8)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A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P(2)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C</a:t>
                          </a:r>
                          <a:r>
                            <a:rPr lang="en-GB" sz="1800" b="0" i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		P(even) = </a:t>
                          </a:r>
                          <a:r>
                            <a:rPr lang="en-GB" sz="1800" b="0" i="0" baseline="0" dirty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800" b="0" kern="1200" dirty="0">
                            <a:solidFill>
                              <a:schemeClr val="tx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2000" b="0" i="0" baseline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51745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458" t="-176271" r="-50313" b="-48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700" kern="1200" dirty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176271" r="-625" b="-4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67819"/>
              </p:ext>
            </p:extLst>
          </p:nvPr>
        </p:nvGraphicFramePr>
        <p:xfrm>
          <a:off x="596409" y="2768157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2808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275352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9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84363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214096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0841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942077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1700331"/>
                    </a:ext>
                  </a:extLst>
                </a:gridCol>
              </a:tblGrid>
              <a:tr h="19978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8658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6630" y="2387135"/>
            <a:ext cx="6660108" cy="1024674"/>
            <a:chOff x="1762836" y="2257925"/>
            <a:chExt cx="6660108" cy="1024674"/>
          </a:xfrm>
        </p:grpSpPr>
        <p:grpSp>
          <p:nvGrpSpPr>
            <p:cNvPr id="6" name="Group 5"/>
            <p:cNvGrpSpPr/>
            <p:nvPr/>
          </p:nvGrpSpPr>
          <p:grpSpPr>
            <a:xfrm>
              <a:off x="1762836" y="2913267"/>
              <a:ext cx="6651009" cy="369332"/>
              <a:chOff x="1762836" y="2913267"/>
              <a:chExt cx="6651009" cy="369332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762836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854287" y="2913267"/>
                <a:ext cx="559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772503" y="2260897"/>
              <a:ext cx="540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2507" y="2286294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77569" y="2260897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211" y="225792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63386" y="2286675"/>
              <a:ext cx="559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anose="030F0702030302020204" pitchFamily="66" charset="0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88818" y="2369377"/>
            <a:ext cx="1395094" cy="1346200"/>
            <a:chOff x="0" y="0"/>
            <a:chExt cx="1395598" cy="1346612"/>
          </a:xfrm>
        </p:grpSpPr>
        <p:grpSp>
          <p:nvGrpSpPr>
            <p:cNvPr id="14" name="Group 13"/>
            <p:cNvGrpSpPr/>
            <p:nvPr/>
          </p:nvGrpSpPr>
          <p:grpSpPr>
            <a:xfrm>
              <a:off x="77189" y="23750"/>
              <a:ext cx="1253078" cy="1247140"/>
              <a:chOff x="0" y="0"/>
              <a:chExt cx="1253078" cy="1247140"/>
            </a:xfrm>
          </p:grpSpPr>
          <p:sp>
            <p:nvSpPr>
              <p:cNvPr id="23" name="Octagon 22"/>
              <p:cNvSpPr/>
              <p:nvPr/>
            </p:nvSpPr>
            <p:spPr>
              <a:xfrm>
                <a:off x="5938" y="0"/>
                <a:ext cx="1247140" cy="1247140"/>
              </a:xfrm>
              <a:prstGeom prst="oct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85948" y="0"/>
                <a:ext cx="498888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0" y="368135"/>
                <a:ext cx="1246505" cy="5162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0" y="368135"/>
                <a:ext cx="1253078" cy="51657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74073" y="0"/>
                <a:ext cx="510763" cy="12471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 Box 212"/>
            <p:cNvSpPr txBox="1"/>
            <p:nvPr/>
          </p:nvSpPr>
          <p:spPr>
            <a:xfrm>
              <a:off x="421574" y="0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213"/>
            <p:cNvSpPr txBox="1"/>
            <p:nvPr/>
          </p:nvSpPr>
          <p:spPr>
            <a:xfrm>
              <a:off x="421574" y="908462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214"/>
            <p:cNvSpPr txBox="1"/>
            <p:nvPr/>
          </p:nvSpPr>
          <p:spPr>
            <a:xfrm>
              <a:off x="754083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215"/>
            <p:cNvSpPr txBox="1"/>
            <p:nvPr/>
          </p:nvSpPr>
          <p:spPr>
            <a:xfrm>
              <a:off x="843148" y="46313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216"/>
            <p:cNvSpPr txBox="1"/>
            <p:nvPr/>
          </p:nvSpPr>
          <p:spPr>
            <a:xfrm>
              <a:off x="112815" y="10687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17"/>
            <p:cNvSpPr txBox="1"/>
            <p:nvPr/>
          </p:nvSpPr>
          <p:spPr>
            <a:xfrm>
              <a:off x="754083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18"/>
            <p:cNvSpPr txBox="1"/>
            <p:nvPr/>
          </p:nvSpPr>
          <p:spPr>
            <a:xfrm>
              <a:off x="0" y="439387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19"/>
            <p:cNvSpPr txBox="1"/>
            <p:nvPr/>
          </p:nvSpPr>
          <p:spPr>
            <a:xfrm>
              <a:off x="112815" y="765958"/>
              <a:ext cx="552450" cy="4381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03945"/>
              </p:ext>
            </p:extLst>
          </p:nvPr>
        </p:nvGraphicFramePr>
        <p:xfrm>
          <a:off x="3267366" y="4967751"/>
          <a:ext cx="290419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Newton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King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Boys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Girls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9" name="Picture 2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0"/>
            <a:ext cx="774716" cy="736979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402455" y="226486"/>
            <a:ext cx="2634017" cy="1790191"/>
            <a:chOff x="3425589" y="2590291"/>
            <a:chExt cx="2634017" cy="1790191"/>
          </a:xfrm>
        </p:grpSpPr>
        <p:sp>
          <p:nvSpPr>
            <p:cNvPr id="31" name="Rectangle 30"/>
            <p:cNvSpPr/>
            <p:nvPr/>
          </p:nvSpPr>
          <p:spPr>
            <a:xfrm>
              <a:off x="3425589" y="2590291"/>
              <a:ext cx="2634017" cy="179019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684896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287672" y="3000801"/>
              <a:ext cx="1596788" cy="10629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04620" y="2748048"/>
              <a:ext cx="1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Cat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8891" y="2705334"/>
              <a:ext cx="940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Dog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48512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5846" y="3405892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5449" y="3402691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9748" y="3978878"/>
              <a:ext cx="368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591799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d8f82cecab30e0d7a59f92c30e35122e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1adc5f142140e8b844ae831ed2425da5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BB38CE-954E-480A-96EE-351B35E2F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3D85AB-41F1-43B2-BDF6-CBD6AD9062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2950C-6D80-4E9A-9465-870197D2AB5C}">
  <ds:schemaRefs>
    <ds:schemaRef ds:uri="http://purl.org/dc/terms/"/>
    <ds:schemaRef ds:uri="ea71102e-c2e2-43df-a20f-703c85d4b778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c2b899c-feaf-4902-9f78-83816e52577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1263</Words>
  <Application>Microsoft Office PowerPoint</Application>
  <PresentationFormat>On-screen Show (4:3)</PresentationFormat>
  <Paragraphs>446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Ion Boardroom</vt:lpstr>
      <vt:lpstr>Test 2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109</cp:revision>
  <dcterms:created xsi:type="dcterms:W3CDTF">2018-05-22T09:25:02Z</dcterms:created>
  <dcterms:modified xsi:type="dcterms:W3CDTF">2019-01-21T11:00:14Z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