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2" r:id="rId6"/>
    <p:sldId id="256" r:id="rId7"/>
    <p:sldId id="274" r:id="rId8"/>
    <p:sldId id="263" r:id="rId9"/>
    <p:sldId id="276" r:id="rId10"/>
    <p:sldId id="257" r:id="rId11"/>
    <p:sldId id="277" r:id="rId12"/>
    <p:sldId id="272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30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1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5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82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5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06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1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63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66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3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51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36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26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67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25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7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1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2 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7 HIGHER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947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……… mm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4.15 m = ……… cm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2.5 km = ……… m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3256054" y="646026"/>
            <a:ext cx="2764991" cy="1655864"/>
            <a:chOff x="216051" y="5144746"/>
            <a:chExt cx="2764991" cy="1655864"/>
          </a:xfrm>
        </p:grpSpPr>
        <p:grpSp>
          <p:nvGrpSpPr>
            <p:cNvPr id="24" name="Group 23"/>
            <p:cNvGrpSpPr/>
            <p:nvPr/>
          </p:nvGrpSpPr>
          <p:grpSpPr>
            <a:xfrm>
              <a:off x="844551" y="5144746"/>
              <a:ext cx="2136491" cy="1309841"/>
              <a:chOff x="32757" y="-10499"/>
              <a:chExt cx="1664213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121250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54020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32757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216051" y="5526536"/>
              <a:ext cx="703116" cy="366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3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2303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15282" y="2861633"/>
            <a:ext cx="2776097" cy="1601269"/>
            <a:chOff x="3213858" y="5090154"/>
            <a:chExt cx="2776097" cy="1601269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1"/>
              <a:ext cx="172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7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569908" y="5090154"/>
              <a:ext cx="619877" cy="120866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213858" y="5366561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6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9442" y="4917673"/>
            <a:ext cx="2696412" cy="1698369"/>
            <a:chOff x="6348581" y="4995080"/>
            <a:chExt cx="2696412" cy="1698369"/>
          </a:xfrm>
        </p:grpSpPr>
        <p:grpSp>
          <p:nvGrpSpPr>
            <p:cNvPr id="15" name="Group 14"/>
            <p:cNvGrpSpPr/>
            <p:nvPr/>
          </p:nvGrpSpPr>
          <p:grpSpPr>
            <a:xfrm>
              <a:off x="6848993" y="5008728"/>
              <a:ext cx="2196000" cy="1350330"/>
              <a:chOff x="193680" y="-41188"/>
              <a:chExt cx="1710567" cy="81493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93680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29256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6348581" y="4995080"/>
              <a:ext cx="2632711" cy="1698369"/>
              <a:chOff x="6334933" y="5008728"/>
              <a:chExt cx="2632711" cy="1698369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6893184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893184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9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37054" y="5620464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?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334933" y="5212991"/>
                <a:ext cx="10021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Area </a:t>
                </a:r>
              </a:p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18 cm²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799698" y="2933028"/>
            <a:ext cx="2118571" cy="1655864"/>
            <a:chOff x="736978" y="5144746"/>
            <a:chExt cx="2118571" cy="1655864"/>
          </a:xfrm>
        </p:grpSpPr>
        <p:grpSp>
          <p:nvGrpSpPr>
            <p:cNvPr id="36" name="Group 35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47" name="Parallelogram 46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905688" y="5583886"/>
              <a:ext cx="1868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Area = 24 cm²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4729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448493" y="2696549"/>
            <a:ext cx="2494472" cy="1787228"/>
            <a:chOff x="6263656" y="4906221"/>
            <a:chExt cx="2494472" cy="1787228"/>
          </a:xfrm>
        </p:grpSpPr>
        <p:grpSp>
          <p:nvGrpSpPr>
            <p:cNvPr id="51" name="Group 50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6263656" y="4906221"/>
              <a:ext cx="2484559" cy="1787228"/>
              <a:chOff x="6250008" y="4919869"/>
              <a:chExt cx="2484559" cy="1787228"/>
            </a:xfrm>
          </p:grpSpPr>
          <p:sp>
            <p:nvSpPr>
              <p:cNvPr id="53" name="Isosceles Triangle 52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H="1">
                <a:off x="6519482" y="4919869"/>
                <a:ext cx="871435" cy="13901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6660107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10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354787" y="5614948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8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250008" y="5366561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9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590" b="2698"/>
          <a:stretch/>
        </p:blipFill>
        <p:spPr>
          <a:xfrm>
            <a:off x="6540443" y="396691"/>
            <a:ext cx="2224046" cy="187815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3405484" y="5009788"/>
            <a:ext cx="2944735" cy="1677246"/>
            <a:chOff x="3408214" y="5225041"/>
            <a:chExt cx="2944735" cy="1677246"/>
          </a:xfrm>
        </p:grpSpPr>
        <p:sp>
          <p:nvSpPr>
            <p:cNvPr id="65" name="Freeform 64"/>
            <p:cNvSpPr/>
            <p:nvPr/>
          </p:nvSpPr>
          <p:spPr>
            <a:xfrm>
              <a:off x="3508950" y="5322272"/>
              <a:ext cx="1905792" cy="1145483"/>
            </a:xfrm>
            <a:custGeom>
              <a:avLst/>
              <a:gdLst>
                <a:gd name="connsiteX0" fmla="*/ 0 w 2161310"/>
                <a:gd name="connsiteY0" fmla="*/ 1460665 h 1460665"/>
                <a:gd name="connsiteX1" fmla="*/ 1805050 w 2161310"/>
                <a:gd name="connsiteY1" fmla="*/ 1460665 h 1460665"/>
                <a:gd name="connsiteX2" fmla="*/ 2161310 w 2161310"/>
                <a:gd name="connsiteY2" fmla="*/ 0 h 1460665"/>
                <a:gd name="connsiteX3" fmla="*/ 0 w 2161310"/>
                <a:gd name="connsiteY3" fmla="*/ 1460665 h 146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1310" h="1460665">
                  <a:moveTo>
                    <a:pt x="0" y="1460665"/>
                  </a:moveTo>
                  <a:lnTo>
                    <a:pt x="1805050" y="1460665"/>
                  </a:lnTo>
                  <a:lnTo>
                    <a:pt x="2161310" y="0"/>
                  </a:lnTo>
                  <a:lnTo>
                    <a:pt x="0" y="146066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08949" y="6532955"/>
              <a:ext cx="17488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5414741" y="5308955"/>
              <a:ext cx="0" cy="118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315911" y="5762854"/>
              <a:ext cx="1037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4.5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3508949" y="6454651"/>
              <a:ext cx="251209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3408214" y="5225041"/>
              <a:ext cx="1970240" cy="118447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739414" y="5474365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10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150297" y="4871219"/>
            <a:ext cx="3113967" cy="1815815"/>
            <a:chOff x="-145974" y="-28299"/>
            <a:chExt cx="3114357" cy="1816317"/>
          </a:xfrm>
        </p:grpSpPr>
        <p:grpSp>
          <p:nvGrpSpPr>
            <p:cNvPr id="72" name="Group 71"/>
            <p:cNvGrpSpPr/>
            <p:nvPr/>
          </p:nvGrpSpPr>
          <p:grpSpPr>
            <a:xfrm>
              <a:off x="518615" y="259307"/>
              <a:ext cx="1794491" cy="1528711"/>
              <a:chOff x="0" y="0"/>
              <a:chExt cx="1794491" cy="1528711"/>
            </a:xfrm>
          </p:grpSpPr>
          <p:sp>
            <p:nvSpPr>
              <p:cNvPr id="77" name="Freeform 76"/>
              <p:cNvSpPr/>
              <p:nvPr/>
            </p:nvSpPr>
            <p:spPr>
              <a:xfrm>
                <a:off x="88711" y="75063"/>
                <a:ext cx="1629245" cy="1446662"/>
              </a:xfrm>
              <a:custGeom>
                <a:avLst/>
                <a:gdLst>
                  <a:gd name="connsiteX0" fmla="*/ 0 w 1801505"/>
                  <a:gd name="connsiteY0" fmla="*/ 1439838 h 1446662"/>
                  <a:gd name="connsiteX1" fmla="*/ 0 w 1801505"/>
                  <a:gd name="connsiteY1" fmla="*/ 0 h 1446662"/>
                  <a:gd name="connsiteX2" fmla="*/ 1801505 w 1801505"/>
                  <a:gd name="connsiteY2" fmla="*/ 0 h 1446662"/>
                  <a:gd name="connsiteX3" fmla="*/ 1801505 w 1801505"/>
                  <a:gd name="connsiteY3" fmla="*/ 723331 h 1446662"/>
                  <a:gd name="connsiteX4" fmla="*/ 1084997 w 1801505"/>
                  <a:gd name="connsiteY4" fmla="*/ 723331 h 1446662"/>
                  <a:gd name="connsiteX5" fmla="*/ 1084997 w 1801505"/>
                  <a:gd name="connsiteY5" fmla="*/ 1446662 h 1446662"/>
                  <a:gd name="connsiteX6" fmla="*/ 0 w 1801505"/>
                  <a:gd name="connsiteY6" fmla="*/ 1439838 h 144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01505" h="1446662">
                    <a:moveTo>
                      <a:pt x="0" y="1439838"/>
                    </a:moveTo>
                    <a:lnTo>
                      <a:pt x="0" y="0"/>
                    </a:lnTo>
                    <a:lnTo>
                      <a:pt x="1801505" y="0"/>
                    </a:lnTo>
                    <a:lnTo>
                      <a:pt x="1801505" y="723331"/>
                    </a:lnTo>
                    <a:lnTo>
                      <a:pt x="1084997" y="723331"/>
                    </a:lnTo>
                    <a:lnTo>
                      <a:pt x="1084997" y="1446662"/>
                    </a:lnTo>
                    <a:lnTo>
                      <a:pt x="0" y="1439838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flipV="1">
                <a:off x="88710" y="0"/>
                <a:ext cx="16562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flipV="1">
                <a:off x="1105461" y="873457"/>
                <a:ext cx="64808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flipH="1">
                <a:off x="0" y="88711"/>
                <a:ext cx="0" cy="14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 flipH="1">
                <a:off x="1794491" y="75063"/>
                <a:ext cx="0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 Box 6"/>
            <p:cNvSpPr txBox="1"/>
            <p:nvPr/>
          </p:nvSpPr>
          <p:spPr>
            <a:xfrm>
              <a:off x="499049" y="-28299"/>
              <a:ext cx="1801504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5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 cm</a:t>
              </a:r>
              <a:endPara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 Box 8"/>
            <p:cNvSpPr txBox="1"/>
            <p:nvPr/>
          </p:nvSpPr>
          <p:spPr>
            <a:xfrm>
              <a:off x="1502561" y="1135582"/>
              <a:ext cx="891111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5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 cm</a:t>
              </a:r>
              <a:endPara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9"/>
            <p:cNvSpPr txBox="1"/>
            <p:nvPr/>
          </p:nvSpPr>
          <p:spPr>
            <a:xfrm>
              <a:off x="-145974" y="1016789"/>
              <a:ext cx="777660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5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 cm</a:t>
              </a:r>
              <a:endPara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 Box 10"/>
            <p:cNvSpPr txBox="1"/>
            <p:nvPr/>
          </p:nvSpPr>
          <p:spPr>
            <a:xfrm>
              <a:off x="2181974" y="539086"/>
              <a:ext cx="786409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5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 cm</a:t>
              </a:r>
              <a:endParaRPr lang="en-GB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45381"/>
              </p:ext>
            </p:extLst>
          </p:nvPr>
        </p:nvGraphicFramePr>
        <p:xfrm>
          <a:off x="1" y="-40944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30mm</a:t>
                      </a:r>
                    </a:p>
                    <a:p>
                      <a:pPr marL="0" indent="0" algn="ctr">
                        <a:buNone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4.15 m =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415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cm</a:t>
                      </a:r>
                    </a:p>
                    <a:p>
                      <a:pPr marL="0" indent="0" algn="ctr">
                        <a:buNone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2.5 km =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2500 m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+ 8 + 3 + 8 = 22cm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 = 32cm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24 ÷8 = 3cm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(8 x 10)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÷2  = 40cm</a:t>
                      </a:r>
                      <a:r>
                        <a:rPr lang="en-GB" sz="2000" b="0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2</a:t>
                      </a:r>
                      <a:endParaRPr lang="en-GB" sz="2000" b="0" baseline="300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Area = 7 x 5 = 35cm</a:t>
                      </a:r>
                      <a:r>
                        <a:rPr lang="en-GB" sz="2000" b="0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Height </a:t>
                      </a: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 x9  ÷2  18 </a:t>
                      </a:r>
                      <a:endParaRPr lang="en-GB" sz="19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Height </a:t>
                      </a: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 ÷9  x2  </a:t>
                      </a: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Height = 4cm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(8 x 4.5)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÷ 2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= 18cm</a:t>
                      </a:r>
                      <a:r>
                        <a:rPr lang="en-GB" sz="2000" b="0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2</a:t>
                      </a:r>
                      <a:endParaRPr lang="en-GB" sz="2000" b="0" baseline="300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 area = 95cm</a:t>
                      </a:r>
                      <a:r>
                        <a:rPr lang="en-GB" sz="2000" b="0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635466" y="5610575"/>
            <a:ext cx="1277" cy="19963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prstClr val="black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603292" y="941696"/>
            <a:ext cx="2402770" cy="1404932"/>
            <a:chOff x="216051" y="5144746"/>
            <a:chExt cx="2764991" cy="1915929"/>
          </a:xfrm>
        </p:grpSpPr>
        <p:grpSp>
          <p:nvGrpSpPr>
            <p:cNvPr id="24" name="Group 23"/>
            <p:cNvGrpSpPr/>
            <p:nvPr/>
          </p:nvGrpSpPr>
          <p:grpSpPr>
            <a:xfrm>
              <a:off x="844551" y="5144746"/>
              <a:ext cx="2136491" cy="1309841"/>
              <a:chOff x="32757" y="-10499"/>
              <a:chExt cx="1664213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121250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342900"/>
                <a:endParaRPr lang="en-GB" sz="135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54020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32757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216051" y="5526534"/>
              <a:ext cx="703115" cy="1065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3 cm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2303" y="6431279"/>
              <a:ext cx="2040819" cy="629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8 cm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79205" y="2799687"/>
            <a:ext cx="2575095" cy="1611772"/>
            <a:chOff x="3213858" y="5090154"/>
            <a:chExt cx="2776097" cy="1632047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342900"/>
                <a:endParaRPr lang="en-GB" sz="135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2"/>
              <a:ext cx="1722938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7 cm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5 cm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569908" y="5090154"/>
              <a:ext cx="619877" cy="120866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213858" y="5366561"/>
              <a:ext cx="861469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6 cm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5775" y="2812489"/>
            <a:ext cx="2268342" cy="1698177"/>
            <a:chOff x="736978" y="5144746"/>
            <a:chExt cx="2118571" cy="1686640"/>
          </a:xfrm>
        </p:grpSpPr>
        <p:grpSp>
          <p:nvGrpSpPr>
            <p:cNvPr id="36" name="Group 35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47" name="Parallelogram 46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342900"/>
                <a:endParaRPr lang="en-GB" sz="135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905687" y="5583886"/>
              <a:ext cx="186826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Area = 24 cm²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4729" y="6431277"/>
              <a:ext cx="204082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8 cm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331704" y="2582724"/>
            <a:ext cx="2504034" cy="1749861"/>
            <a:chOff x="6263656" y="4906221"/>
            <a:chExt cx="2494472" cy="2008730"/>
          </a:xfrm>
        </p:grpSpPr>
        <p:grpSp>
          <p:nvGrpSpPr>
            <p:cNvPr id="51" name="Group 50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6263656" y="4906221"/>
              <a:ext cx="2484559" cy="2008730"/>
              <a:chOff x="6250008" y="4919869"/>
              <a:chExt cx="2484559" cy="2008730"/>
            </a:xfrm>
          </p:grpSpPr>
          <p:sp>
            <p:nvSpPr>
              <p:cNvPr id="53" name="Isosceles Triangle 52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342900"/>
                <a:endParaRPr lang="en-GB" sz="1350">
                  <a:ln>
                    <a:solidFill>
                      <a:sysClr val="windowText" lastClr="000000"/>
                    </a:solidFill>
                  </a:ln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H="1">
                <a:off x="6519482" y="4919869"/>
                <a:ext cx="871435" cy="13901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6660107" y="6337765"/>
                <a:ext cx="2074460" cy="590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342900"/>
                <a:r>
                  <a:rPr lang="en-GB" sz="135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10 cm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354787" y="5614949"/>
                <a:ext cx="861469" cy="999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342900"/>
                <a:r>
                  <a:rPr lang="en-GB" sz="135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8 cm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250008" y="5366561"/>
                <a:ext cx="861469" cy="999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342900"/>
                <a:r>
                  <a:rPr lang="en-GB" sz="135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9 cm</a:t>
                </a:r>
              </a:p>
            </p:txBody>
          </p:sp>
        </p:grp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590" b="2698"/>
          <a:stretch/>
        </p:blipFill>
        <p:spPr>
          <a:xfrm>
            <a:off x="6379205" y="323357"/>
            <a:ext cx="2288112" cy="193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3331703" y="5102248"/>
            <a:ext cx="2822119" cy="1755752"/>
            <a:chOff x="3408214" y="5225041"/>
            <a:chExt cx="2944735" cy="1845386"/>
          </a:xfrm>
        </p:grpSpPr>
        <p:sp>
          <p:nvSpPr>
            <p:cNvPr id="65" name="Freeform 64"/>
            <p:cNvSpPr/>
            <p:nvPr/>
          </p:nvSpPr>
          <p:spPr>
            <a:xfrm>
              <a:off x="3508950" y="5322272"/>
              <a:ext cx="1905792" cy="1145483"/>
            </a:xfrm>
            <a:custGeom>
              <a:avLst/>
              <a:gdLst>
                <a:gd name="connsiteX0" fmla="*/ 0 w 2161310"/>
                <a:gd name="connsiteY0" fmla="*/ 1460665 h 1460665"/>
                <a:gd name="connsiteX1" fmla="*/ 1805050 w 2161310"/>
                <a:gd name="connsiteY1" fmla="*/ 1460665 h 1460665"/>
                <a:gd name="connsiteX2" fmla="*/ 2161310 w 2161310"/>
                <a:gd name="connsiteY2" fmla="*/ 0 h 1460665"/>
                <a:gd name="connsiteX3" fmla="*/ 0 w 2161310"/>
                <a:gd name="connsiteY3" fmla="*/ 1460665 h 146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1310" h="1460665">
                  <a:moveTo>
                    <a:pt x="0" y="1460665"/>
                  </a:moveTo>
                  <a:lnTo>
                    <a:pt x="1805050" y="1460665"/>
                  </a:lnTo>
                  <a:lnTo>
                    <a:pt x="2161310" y="0"/>
                  </a:lnTo>
                  <a:lnTo>
                    <a:pt x="0" y="146066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342900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08951" y="6532954"/>
              <a:ext cx="1748851" cy="537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8 cm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5414741" y="5308955"/>
              <a:ext cx="0" cy="118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315912" y="5762854"/>
              <a:ext cx="1037037" cy="9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4.5 cm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3508949" y="6454651"/>
              <a:ext cx="251209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3408214" y="5225041"/>
              <a:ext cx="1970240" cy="118447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739414" y="5474364"/>
              <a:ext cx="861469" cy="9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135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10 cm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435579" y="4785888"/>
            <a:ext cx="2666260" cy="1617605"/>
            <a:chOff x="-145974" y="-28299"/>
            <a:chExt cx="3114357" cy="1816317"/>
          </a:xfrm>
        </p:grpSpPr>
        <p:grpSp>
          <p:nvGrpSpPr>
            <p:cNvPr id="72" name="Group 71"/>
            <p:cNvGrpSpPr/>
            <p:nvPr/>
          </p:nvGrpSpPr>
          <p:grpSpPr>
            <a:xfrm>
              <a:off x="518615" y="259307"/>
              <a:ext cx="1794491" cy="1528711"/>
              <a:chOff x="0" y="0"/>
              <a:chExt cx="1794491" cy="1528711"/>
            </a:xfrm>
          </p:grpSpPr>
          <p:sp>
            <p:nvSpPr>
              <p:cNvPr id="77" name="Freeform 76"/>
              <p:cNvSpPr/>
              <p:nvPr/>
            </p:nvSpPr>
            <p:spPr>
              <a:xfrm>
                <a:off x="88711" y="75063"/>
                <a:ext cx="1629245" cy="1446662"/>
              </a:xfrm>
              <a:custGeom>
                <a:avLst/>
                <a:gdLst>
                  <a:gd name="connsiteX0" fmla="*/ 0 w 1801505"/>
                  <a:gd name="connsiteY0" fmla="*/ 1439838 h 1446662"/>
                  <a:gd name="connsiteX1" fmla="*/ 0 w 1801505"/>
                  <a:gd name="connsiteY1" fmla="*/ 0 h 1446662"/>
                  <a:gd name="connsiteX2" fmla="*/ 1801505 w 1801505"/>
                  <a:gd name="connsiteY2" fmla="*/ 0 h 1446662"/>
                  <a:gd name="connsiteX3" fmla="*/ 1801505 w 1801505"/>
                  <a:gd name="connsiteY3" fmla="*/ 723331 h 1446662"/>
                  <a:gd name="connsiteX4" fmla="*/ 1084997 w 1801505"/>
                  <a:gd name="connsiteY4" fmla="*/ 723331 h 1446662"/>
                  <a:gd name="connsiteX5" fmla="*/ 1084997 w 1801505"/>
                  <a:gd name="connsiteY5" fmla="*/ 1446662 h 1446662"/>
                  <a:gd name="connsiteX6" fmla="*/ 0 w 1801505"/>
                  <a:gd name="connsiteY6" fmla="*/ 1439838 h 1446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01505" h="1446662">
                    <a:moveTo>
                      <a:pt x="0" y="1439838"/>
                    </a:moveTo>
                    <a:lnTo>
                      <a:pt x="0" y="0"/>
                    </a:lnTo>
                    <a:lnTo>
                      <a:pt x="1801505" y="0"/>
                    </a:lnTo>
                    <a:lnTo>
                      <a:pt x="1801505" y="723331"/>
                    </a:lnTo>
                    <a:lnTo>
                      <a:pt x="1084997" y="723331"/>
                    </a:lnTo>
                    <a:lnTo>
                      <a:pt x="1084997" y="1446662"/>
                    </a:lnTo>
                    <a:lnTo>
                      <a:pt x="0" y="1439838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342900"/>
                <a:endParaRPr lang="en-GB" sz="135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flipV="1">
                <a:off x="88710" y="0"/>
                <a:ext cx="16562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flipV="1">
                <a:off x="1105461" y="873457"/>
                <a:ext cx="64808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flipH="1">
                <a:off x="0" y="88711"/>
                <a:ext cx="0" cy="14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 flipH="1">
                <a:off x="1794491" y="75063"/>
                <a:ext cx="0" cy="72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 Box 6"/>
            <p:cNvSpPr txBox="1"/>
            <p:nvPr/>
          </p:nvSpPr>
          <p:spPr>
            <a:xfrm>
              <a:off x="499049" y="-28299"/>
              <a:ext cx="1801504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42900">
                <a:lnSpc>
                  <a:spcPct val="107000"/>
                </a:lnSpc>
                <a:spcAft>
                  <a:spcPts val="600"/>
                </a:spcAft>
              </a:pPr>
              <a:r>
                <a:rPr lang="en-GB" sz="1125" dirty="0">
                  <a:solidFill>
                    <a:prstClr val="black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 cm</a:t>
              </a:r>
              <a:endParaRPr lang="en-GB" sz="1125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 Box 8"/>
            <p:cNvSpPr txBox="1"/>
            <p:nvPr/>
          </p:nvSpPr>
          <p:spPr>
            <a:xfrm>
              <a:off x="1502561" y="1135582"/>
              <a:ext cx="891111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42900">
                <a:lnSpc>
                  <a:spcPct val="107000"/>
                </a:lnSpc>
                <a:spcAft>
                  <a:spcPts val="600"/>
                </a:spcAft>
              </a:pPr>
              <a:r>
                <a:rPr lang="en-GB" sz="1125" dirty="0">
                  <a:solidFill>
                    <a:prstClr val="black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 cm</a:t>
              </a:r>
              <a:endParaRPr lang="en-GB" sz="1125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9"/>
            <p:cNvSpPr txBox="1"/>
            <p:nvPr/>
          </p:nvSpPr>
          <p:spPr>
            <a:xfrm>
              <a:off x="-145974" y="1016789"/>
              <a:ext cx="777660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42900">
                <a:lnSpc>
                  <a:spcPct val="107000"/>
                </a:lnSpc>
                <a:spcAft>
                  <a:spcPts val="600"/>
                </a:spcAft>
              </a:pPr>
              <a:r>
                <a:rPr lang="en-GB" sz="1125" dirty="0">
                  <a:solidFill>
                    <a:prstClr val="black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 cm</a:t>
              </a:r>
              <a:endParaRPr lang="en-GB" sz="1125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 Box 10"/>
            <p:cNvSpPr txBox="1"/>
            <p:nvPr/>
          </p:nvSpPr>
          <p:spPr>
            <a:xfrm>
              <a:off x="2181974" y="539086"/>
              <a:ext cx="786409" cy="3684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42900">
                <a:lnSpc>
                  <a:spcPct val="107000"/>
                </a:lnSpc>
                <a:spcAft>
                  <a:spcPts val="600"/>
                </a:spcAft>
              </a:pPr>
              <a:r>
                <a:rPr lang="en-GB" sz="1125" dirty="0">
                  <a:solidFill>
                    <a:prstClr val="black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 cm</a:t>
              </a:r>
              <a:endParaRPr lang="en-GB" sz="1125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>
            <a:off x="7045851" y="1131467"/>
            <a:ext cx="4680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667317" y="691444"/>
            <a:ext cx="0" cy="129600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61351" y="804412"/>
            <a:ext cx="5988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350" dirty="0">
                <a:solidFill>
                  <a:srgbClr val="FF0000"/>
                </a:solidFill>
              </a:rPr>
              <a:t>3cm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635905" y="938425"/>
            <a:ext cx="5988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350" dirty="0">
                <a:solidFill>
                  <a:srgbClr val="FF0000"/>
                </a:solidFill>
              </a:rPr>
              <a:t>7cm</a:t>
            </a:r>
          </a:p>
        </p:txBody>
      </p:sp>
      <p:cxnSp>
        <p:nvCxnSpPr>
          <p:cNvPr id="22" name="Straight Connector 21"/>
          <p:cNvCxnSpPr>
            <a:stCxn id="77" idx="4"/>
          </p:cNvCxnSpPr>
          <p:nvPr/>
        </p:nvCxnSpPr>
        <p:spPr>
          <a:xfrm flipH="1" flipV="1">
            <a:off x="7903687" y="5080149"/>
            <a:ext cx="16873" cy="67292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86488" y="6466586"/>
            <a:ext cx="83407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257448" y="6402789"/>
            <a:ext cx="5536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350" dirty="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74838" y="5254433"/>
            <a:ext cx="5536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350" b="1" dirty="0">
                <a:solidFill>
                  <a:srgbClr val="FF0000"/>
                </a:solidFill>
              </a:rPr>
              <a:t>7x10</a:t>
            </a:r>
          </a:p>
          <a:p>
            <a:pPr defTabSz="342900"/>
            <a:r>
              <a:rPr lang="en-GB" sz="1350" b="1" dirty="0">
                <a:solidFill>
                  <a:srgbClr val="FF0000"/>
                </a:solidFill>
              </a:rPr>
              <a:t>= 70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001239" y="5220909"/>
            <a:ext cx="5536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350" b="1" dirty="0">
                <a:solidFill>
                  <a:srgbClr val="FF0000"/>
                </a:solidFill>
              </a:rPr>
              <a:t>5x5</a:t>
            </a:r>
          </a:p>
          <a:p>
            <a:pPr defTabSz="342900"/>
            <a:r>
              <a:rPr lang="en-GB" sz="1350" b="1" dirty="0">
                <a:solidFill>
                  <a:srgbClr val="FF0000"/>
                </a:solidFill>
              </a:rPr>
              <a:t>= 25</a:t>
            </a:r>
          </a:p>
        </p:txBody>
      </p:sp>
    </p:spTree>
    <p:extLst>
      <p:ext uri="{BB962C8B-B14F-4D97-AF65-F5344CB8AC3E}">
        <p14:creationId xmlns:p14="http://schemas.microsoft.com/office/powerpoint/2010/main" val="36803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90480"/>
              </p:ext>
            </p:extLst>
          </p:nvPr>
        </p:nvGraphicFramePr>
        <p:xfrm>
          <a:off x="0" y="0"/>
          <a:ext cx="9144000" cy="688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Miss Gilroy’s form has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girls and 8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 : boys?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fraction of the class are girls?</a:t>
                      </a: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ratio of grey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 white squares?</a:t>
                      </a:r>
                    </a:p>
                    <a:p>
                      <a:endParaRPr lang="en-GB" sz="20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 these ratios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: 10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 : 10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: 12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32 : 40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 : 30 : 18</a:t>
                      </a: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9456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these equivalent ratios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: ……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 :  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   :  ……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300 pupils in year 7.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130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boys : girls?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bars of chocolate cost £2.40.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do 3 bars cost?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Pink paint is made by mixing red and white paint in the ratio 2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: 3.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need 20 litres of pink paint.  How much white and red paint will I need? 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Share £32 in the ratio 3 : 5.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Share £12.50 in the ratio  3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: 2.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3222"/>
              </p:ext>
            </p:extLst>
          </p:nvPr>
        </p:nvGraphicFramePr>
        <p:xfrm>
          <a:off x="3707530" y="777923"/>
          <a:ext cx="2149744" cy="132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36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1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2999917"/>
                  </p:ext>
                </p:extLst>
              </p:nvPr>
            </p:nvGraphicFramePr>
            <p:xfrm>
              <a:off x="1" y="0"/>
              <a:ext cx="9144000" cy="76564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1342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6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34290" marB="34290"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12 girls 8 boys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12: 8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3:2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What fraction of the class are girls?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1" i="1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</m:num>
                                <m:den>
                                  <m:r>
                                    <a:rPr lang="en-GB" sz="2000" b="1" i="1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1" i="1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000" b="1" i="1" baseline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en-GB" sz="2000" b="1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Grey:white</a:t>
                          </a: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</a:t>
                          </a:r>
                          <a:r>
                            <a:rPr lang="en-GB" sz="20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4: 8           =  1:2</a:t>
                          </a:r>
                        </a:p>
                        <a:p>
                          <a:endParaRPr lang="en-GB" sz="20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 these ratios</a:t>
                          </a:r>
                        </a:p>
                        <a:p>
                          <a:pPr algn="ctr"/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 : 10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3:5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25 : 10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5:2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9 : 12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3:4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32 : 40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4:5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12 : 30 : 18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2:5;3</a:t>
                          </a: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077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6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34290" marB="34290"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Complete</a:t>
                          </a: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these equivalent ratios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r>
                            <a:rPr lang="en-GB" sz="2000" b="1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: 3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10 : 15      (x5)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16 :  24     (x8)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   : 1.5     (÷2)</a:t>
                          </a:r>
                        </a:p>
                      </a:txBody>
                      <a:tcPr marL="54000" marR="54000" marT="27000" marB="2700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There are 300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There are 130 boys.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What is the ratio of boys : girls?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130:170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13:17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5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bars of chocolate cost £2.40.</a:t>
                          </a: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endParaRPr lang="en-GB" sz="20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£2.40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/ 5 = 48p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48p x 3 = 144p or £1.44</a:t>
                          </a:r>
                          <a:endParaRPr lang="en-GB" sz="2000" b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6464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6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34290" marB="34290"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20 litres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of pink </a:t>
                          </a: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Shared 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 : w   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2:3</a:t>
                          </a: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endParaRPr lang="en-GB" sz="20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20litres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÷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5 = 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4L</a:t>
                          </a: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2x4L  :  3x4L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8L of red   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12L of white</a:t>
                          </a: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Share £32 in the ratio 3 : 5.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          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£32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÷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8 = £4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3x£4  :  £5x4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£12   :   £20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Check £12 + £20 =£32</a:t>
                          </a: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Share £12.50 in the ratio  3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: 2.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£12.50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÷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5 = £2.50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3x£2.50  :  2x£2.50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£7.50   :   £5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Check £7.50 + £5 = £12.50</a:t>
                          </a: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273050" algn="l"/>
                            </a:tabLst>
                          </a:pPr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2999917"/>
                  </p:ext>
                </p:extLst>
              </p:nvPr>
            </p:nvGraphicFramePr>
            <p:xfrm>
              <a:off x="1" y="0"/>
              <a:ext cx="9144000" cy="76564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3376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6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34290" marB="34290"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1828" r="-200625" b="-228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Grey:white</a:t>
                          </a:r>
                          <a:endParaRPr lang="en-GB" sz="20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20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</a:t>
                          </a:r>
                          <a:r>
                            <a:rPr lang="en-GB" sz="20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4: 8           =  1:2</a:t>
                          </a:r>
                        </a:p>
                        <a:p>
                          <a:endParaRPr lang="en-GB" sz="20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endParaRPr lang="en-GB" sz="20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 these ratios</a:t>
                          </a:r>
                        </a:p>
                        <a:p>
                          <a:pPr algn="ctr"/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 : 10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3:5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25 : 10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5:2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9 : 12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3:4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32 : 40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4:5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12 : 30 : 18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2:5;3</a:t>
                          </a: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021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6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34290" marB="34290"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Complete</a:t>
                          </a: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these equivalent ratios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1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</a:t>
                          </a:r>
                          <a:r>
                            <a:rPr lang="en-GB" sz="2000" b="1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: 3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10 : 15      (x5)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16 :  24     (x8)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   : 1.5     (÷2)</a:t>
                          </a:r>
                        </a:p>
                      </a:txBody>
                      <a:tcPr marL="54000" marR="54000" marT="27000" marB="2700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There are 300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There are 130 boys.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What is the ratio of boys : girls?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130:170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13:17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5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bars of chocolate cost £2.40.</a:t>
                          </a: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endParaRPr lang="en-GB" sz="20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£2.40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/ 5 = 48p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48p x 3 = 144p or £1.44</a:t>
                          </a:r>
                          <a:endParaRPr lang="en-GB" sz="2000" b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31165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6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marT="34290" marB="34290"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20 litres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of pink </a:t>
                          </a: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Shared 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r : w   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2:3</a:t>
                          </a: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endParaRPr lang="en-GB" sz="20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20litres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÷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5 = 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4L</a:t>
                          </a: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2x4L  :  3x4L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8L of red   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12L of white</a:t>
                          </a: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tabLst>
                              <a:tab pos="273050" algn="l"/>
                            </a:tabLst>
                          </a:pPr>
                          <a:endParaRPr lang="en-GB" sz="20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Share £32 in the ratio 3 : 5.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          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£32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÷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8 = £4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3x£4  :  £5x4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£12   :   £20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Check £12 + £20 =£32</a:t>
                          </a: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tabLst>
                              <a:tab pos="273050" algn="l"/>
                            </a:tabLst>
                          </a:pP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Share £12.50 in the ratio  3</a:t>
                          </a:r>
                          <a:r>
                            <a:rPr lang="en-GB" sz="20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: 2.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£12.50 </a:t>
                          </a:r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÷</a:t>
                          </a: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5 = £2.50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3x£2.50  :  2x£2.50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£7.50   :   £5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endParaRPr lang="en-GB" sz="200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273050" algn="l"/>
                            </a:tabLst>
                            <a:defRPr/>
                          </a:pPr>
                          <a:r>
                            <a:rPr lang="en-GB" sz="20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Check £7.50 + £5 = £12.50</a:t>
                          </a:r>
                          <a:endParaRPr lang="en-GB" sz="20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>
                            <a:tabLst>
                              <a:tab pos="273050" algn="l"/>
                            </a:tabLst>
                          </a:pPr>
                          <a:endParaRPr lang="en-GB" sz="20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 marL="54000" marR="5400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MARTInkShape-4"/>
          <p:cNvSpPr/>
          <p:nvPr/>
        </p:nvSpPr>
        <p:spPr>
          <a:xfrm>
            <a:off x="5635466" y="5610575"/>
            <a:ext cx="1277" cy="19963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16677"/>
              </p:ext>
            </p:extLst>
          </p:nvPr>
        </p:nvGraphicFramePr>
        <p:xfrm>
          <a:off x="3989409" y="881135"/>
          <a:ext cx="1612308" cy="99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77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403077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403077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403077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331526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331526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331526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63994" y="5332757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0063" y="5332757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6132" y="5332757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49794" y="5332757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22679" y="5332756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95563" y="5332756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74817" y="5332755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41333" y="5332754"/>
            <a:ext cx="105062" cy="10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504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51, 45, 39, 33,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6.5,  8,  9.5,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2.4, 2.8, 3.2, …… , ……</a:t>
                      </a:r>
                    </a:p>
                    <a:p>
                      <a:endParaRPr lang="en-GB" dirty="0"/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40, 4, 0.4, …… , ……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19 , …… , 25, …… , 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 , 10, …… , 6, …… , 2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first 4 terms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in the sequence using the rule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T(n) = 2n</a:t>
                      </a:r>
                      <a:endParaRPr lang="en-GB" sz="2200" b="1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first 4 terms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in the sequence using the rule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T(n) = 5n + 1</a:t>
                      </a:r>
                      <a:endParaRPr lang="en-GB" sz="2200" b="1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term: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7, 9, 11, 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 your rule to find the 20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 in the sequence.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term: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 9, 17, 25, 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 your rule to find the 20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 in the sequence.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term: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-9, -5, -1, 3, 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 your rule to find the 20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 in the sequence.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852622"/>
              </p:ext>
            </p:extLst>
          </p:nvPr>
        </p:nvGraphicFramePr>
        <p:xfrm>
          <a:off x="0" y="0"/>
          <a:ext cx="9144000" cy="687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24 , 27 (+3)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51, 45, 39, 33,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27, 21  (-6)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6.5,  8,  9.5,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11, 12.5 (+1.5)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2.4, 2.8, 3.2,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3.6,4.0 (+0.4)</a:t>
                      </a:r>
                    </a:p>
                    <a:p>
                      <a:endParaRPr lang="en-GB" dirty="0"/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5000, 50 000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Rule: x10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40, 4, 0.4,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0.04, 0.004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Rule: ÷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19 ,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25,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28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31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(+3)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10,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8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6,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4,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first 4 terms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in the sequence using the rule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T(n) = 2n</a:t>
                      </a:r>
                    </a:p>
                    <a:p>
                      <a:pPr algn="ctr"/>
                      <a:endParaRPr lang="en-GB" sz="2200" b="1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2,4,6,8</a:t>
                      </a:r>
                      <a:endParaRPr lang="en-GB" sz="2200" b="1" kern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first 4 terms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in the sequence using the rule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T(n) = 5n + 1</a:t>
                      </a:r>
                    </a:p>
                    <a:p>
                      <a:pPr algn="ctr"/>
                      <a:r>
                        <a:rPr lang="en-GB" sz="2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2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2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= 5 x 1 +1 = 6</a:t>
                      </a:r>
                    </a:p>
                    <a:p>
                      <a:pPr algn="ctr"/>
                      <a:r>
                        <a:rPr lang="en-GB" sz="2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6,11,16,21</a:t>
                      </a:r>
                      <a:endParaRPr lang="en-GB" sz="2200" b="1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032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term: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7, 9, 11, …</a:t>
                      </a:r>
                    </a:p>
                    <a:p>
                      <a:pPr algn="ctr"/>
                      <a:r>
                        <a:rPr lang="en-GB" sz="2200" b="1" kern="1200" dirty="0" err="1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2200" b="1" kern="1200" baseline="-25000" dirty="0" err="1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2200" b="1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= </a:t>
                      </a:r>
                      <a:r>
                        <a:rPr lang="en-GB" sz="2200" b="1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2n+3</a:t>
                      </a:r>
                      <a:endParaRPr lang="en-GB" sz="18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1800" kern="1200" baseline="-250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= 2x20   +3  = 43</a:t>
                      </a:r>
                      <a:endParaRPr lang="en-GB" sz="18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term: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1, 9, 17, 25, </a:t>
                      </a:r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1800" b="1" kern="1200" baseline="-25000" dirty="0" err="1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800" b="1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= 8n</a:t>
                      </a:r>
                      <a:r>
                        <a:rPr lang="en-GB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</a:t>
                      </a:r>
                      <a:endParaRPr lang="en-GB" sz="18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1800" kern="1200" baseline="-250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= 8x20   -7  = 153</a:t>
                      </a:r>
                      <a:endParaRPr lang="en-GB" sz="18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term:</a:t>
                      </a:r>
                    </a:p>
                    <a:p>
                      <a:endParaRPr lang="en-GB" sz="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-9, -5, -1, 3, </a:t>
                      </a:r>
                      <a:r>
                        <a:rPr lang="en-GB" sz="22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1" kern="1200" dirty="0" err="1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2200" b="1" kern="1200" baseline="-25000" dirty="0" err="1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2200" b="1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= 4n</a:t>
                      </a:r>
                      <a:r>
                        <a:rPr lang="en-GB" sz="2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- 13</a:t>
                      </a:r>
                      <a:endParaRPr lang="en-GB" sz="2200" b="1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1800" kern="1200" baseline="-250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= 4x20   -13  = 67</a:t>
                      </a:r>
                      <a:endParaRPr lang="en-GB" sz="18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9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27004"/>
              </p:ext>
            </p:extLst>
          </p:nvPr>
        </p:nvGraphicFramePr>
        <p:xfrm>
          <a:off x="0" y="-28449"/>
          <a:ext cx="9144000" cy="688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04037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dice is thrown.</a:t>
                      </a: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6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an odd number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7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prime number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square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pupil is picked at random.</a:t>
                      </a:r>
                    </a:p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a pet cat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and a pet dog.</a:t>
                      </a:r>
                    </a:p>
                    <a:p>
                      <a:pPr marL="342900" indent="-342900">
                        <a:buAutoNum type="alphaLcParenR" startAt="2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 with no pet cat or pet dog.</a:t>
                      </a:r>
                    </a:p>
                    <a:p>
                      <a:pPr marL="342900" indent="-342900">
                        <a:buAutoNum type="alphaLcParenR" startAt="2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 with only a dog.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 with only a cat.</a:t>
                      </a: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40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spinner is spun.  </a:t>
                      </a:r>
                      <a:r>
                        <a:rPr lang="en-GB" sz="1800" b="0" i="0" baseline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letter represents:</a:t>
                      </a:r>
                    </a:p>
                    <a:p>
                      <a:pPr algn="ctr"/>
                      <a:endParaRPr lang="en-GB" sz="9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P(4)	P(8)	P(2)	P(even)	   P(less than 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442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girl from Newton?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boy from King?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person from Newton?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person from King?</a:t>
                      </a:r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box of crisps has: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 salt + vinegar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ready salted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 cheese + onion</a:t>
                      </a:r>
                    </a:p>
                    <a:p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</a:t>
                      </a:r>
                    </a:p>
                    <a:p>
                      <a:endParaRPr lang="en-GB" sz="17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picking  salt + vinegar?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Not picking ready salted?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67819"/>
              </p:ext>
            </p:extLst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61634"/>
            <a:ext cx="6651009" cy="1050175"/>
            <a:chOff x="1762836" y="2232424"/>
            <a:chExt cx="6651009" cy="1050175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2507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1768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8277" y="2232424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27480" y="2274509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03945"/>
              </p:ext>
            </p:extLst>
          </p:nvPr>
        </p:nvGraphicFramePr>
        <p:xfrm>
          <a:off x="3267366" y="4967751"/>
          <a:ext cx="29041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0"/>
            <a:ext cx="774716" cy="73697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02455" y="226486"/>
            <a:ext cx="2634017" cy="1790191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Cat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Dog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4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647841" y="2417299"/>
            <a:ext cx="5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98818" y="2418029"/>
            <a:ext cx="5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940128"/>
              </p:ext>
            </p:extLst>
          </p:nvPr>
        </p:nvGraphicFramePr>
        <p:xfrm>
          <a:off x="0" y="-28449"/>
          <a:ext cx="9144000" cy="6886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3239251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612193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443771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dice is thrown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en-GB" sz="17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1/6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 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odd number 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3/6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0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prime number 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(2,3,5) 3/6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square number 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(1 or 4)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2/6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GB" sz="17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</a:t>
                      </a: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a pet cat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and a pet dog. 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3/20</a:t>
                      </a:r>
                    </a:p>
                    <a:p>
                      <a:pPr marL="342900" indent="-342900">
                        <a:buAutoNum type="alphaLcParenR" startAt="2"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 with no pet cat or pet dog.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4/20</a:t>
                      </a:r>
                    </a:p>
                    <a:p>
                      <a:pPr marL="342900" indent="-342900">
                        <a:buAutoNum type="alphaLcParenR" startAt="2"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 with only a dog. 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5/20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lang="en-GB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Someone with only a cat. </a:t>
                      </a:r>
                      <a:r>
                        <a:rPr lang="en-GB" sz="17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8/20</a:t>
                      </a:r>
                      <a:endParaRPr lang="en-GB" sz="1700" b="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19482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spinner is spun.  Which letter represents:</a:t>
                      </a:r>
                    </a:p>
                    <a:p>
                      <a:pPr algn="ctr"/>
                      <a:endParaRPr lang="en-GB" sz="9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P(4) = B	   P(8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) = A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	P(2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) = 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	   P(even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) = F       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P(less than 7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) = </a:t>
                      </a: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494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8/20</a:t>
                      </a:r>
                      <a:endParaRPr lang="en-GB" sz="17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4/20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14/20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6/20</a:t>
                      </a:r>
                      <a:endParaRPr lang="en-GB" sz="1700" kern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box of crisps has: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 salt + vinegar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ready salted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 cheese + onion</a:t>
                      </a:r>
                    </a:p>
                    <a:p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</a:t>
                      </a:r>
                    </a:p>
                    <a:p>
                      <a:endParaRPr lang="en-GB" sz="17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2/8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7/8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61634"/>
            <a:ext cx="6651009" cy="1050175"/>
            <a:chOff x="1762836" y="2232424"/>
            <a:chExt cx="6651009" cy="1050175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2507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1768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8277" y="2232424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27480" y="2274509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9125"/>
              </p:ext>
            </p:extLst>
          </p:nvPr>
        </p:nvGraphicFramePr>
        <p:xfrm>
          <a:off x="3053525" y="4854457"/>
          <a:ext cx="2809492" cy="145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571"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4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74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745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3769958" y="226569"/>
            <a:ext cx="1877883" cy="1473525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Cat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Dog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4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647841" y="2417299"/>
            <a:ext cx="5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98818" y="2418029"/>
            <a:ext cx="5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4d12bf0026f5a4d4561462065b1cc8bf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3bd9924c8b87e7b7864af9259b41ae6d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3D85AB-41F1-43B2-BDF6-CBD6AD9062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6E2CAC-5A78-4477-BB2B-0325EC71B8F6}"/>
</file>

<file path=customXml/itemProps3.xml><?xml version="1.0" encoding="utf-8"?>
<ds:datastoreItem xmlns:ds="http://schemas.openxmlformats.org/officeDocument/2006/customXml" ds:itemID="{93D2950C-6D80-4E9A-9465-870197D2AB5C}">
  <ds:schemaRefs>
    <ds:schemaRef ds:uri="http://purl.org/dc/terms/"/>
    <ds:schemaRef ds:uri="ea71102e-c2e2-43df-a20f-703c85d4b778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c2b899c-feaf-4902-9f78-83816e52577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1348</TotalTime>
  <Words>1530</Words>
  <Application>Microsoft Office PowerPoint</Application>
  <PresentationFormat>On-screen Show (4:3)</PresentationFormat>
  <Paragraphs>448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Century Gothic</vt:lpstr>
      <vt:lpstr>Comic Sans MS</vt:lpstr>
      <vt:lpstr>Times New Roman</vt:lpstr>
      <vt:lpstr>Wingdings</vt:lpstr>
      <vt:lpstr>Wingdings 3</vt:lpstr>
      <vt:lpstr>Office Theme</vt:lpstr>
      <vt:lpstr>Ion Boardroom</vt:lpstr>
      <vt:lpstr>Test 2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100</cp:revision>
  <dcterms:created xsi:type="dcterms:W3CDTF">2018-05-22T09:25:02Z</dcterms:created>
  <dcterms:modified xsi:type="dcterms:W3CDTF">2020-01-30T22:26:10Z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