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3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5" d="100"/>
          <a:sy n="75" d="100"/>
        </p:scale>
        <p:origin x="2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2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9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0934"/>
              </p:ext>
            </p:extLst>
          </p:nvPr>
        </p:nvGraphicFramePr>
        <p:xfrm>
          <a:off x="-14205" y="-1689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perimeter?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circumference?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152558" y="643755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</a:t>
                </a:r>
                <a:r>
                  <a:rPr lang="en-GB" dirty="0">
                    <a:latin typeface="Comic Sans MS" panose="030F0702030302020204" pitchFamily="66" charset="0"/>
                  </a:rPr>
                  <a:t>c</a:t>
                </a:r>
                <a:r>
                  <a:rPr lang="en-GB" dirty="0" smtClean="0">
                    <a:latin typeface="Comic Sans MS" panose="030F0702030302020204" pitchFamily="66" charset="0"/>
                  </a:rPr>
                  <a:t>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40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12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7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 rot="5400000">
            <a:off x="3907712" y="4892449"/>
            <a:ext cx="1971013" cy="1815814"/>
            <a:chOff x="613137" y="393301"/>
            <a:chExt cx="2853005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57640" y="393301"/>
              <a:ext cx="1865198" cy="1764000"/>
              <a:chOff x="1153173" y="360326"/>
              <a:chExt cx="1865198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 flipV="1">
                <a:off x="636557" y="1292322"/>
                <a:ext cx="10332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63822" y="1030208"/>
              <a:ext cx="1033232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3.6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8.4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5732" y="2900011"/>
            <a:ext cx="2266667" cy="1413042"/>
            <a:chOff x="292796" y="4529650"/>
            <a:chExt cx="2562753" cy="2574547"/>
          </a:xfrm>
        </p:grpSpPr>
        <p:grpSp>
          <p:nvGrpSpPr>
            <p:cNvPr id="69" name="Group 68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83" name="Parallelogram 82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-696695" y="5519141"/>
              <a:ext cx="2396557" cy="41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2.5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4729" y="6431278"/>
              <a:ext cx="2040820" cy="6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40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644132" y="5219984"/>
            <a:ext cx="2160000" cy="1440000"/>
            <a:chOff x="870548" y="3022388"/>
            <a:chExt cx="2160000" cy="1440000"/>
          </a:xfrm>
        </p:grpSpPr>
        <p:sp>
          <p:nvSpPr>
            <p:cNvPr id="104" name="Oval 103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769027" y="2631464"/>
            <a:ext cx="1901696" cy="635047"/>
            <a:chOff x="6533130" y="4906221"/>
            <a:chExt cx="2215085" cy="1390158"/>
          </a:xfrm>
        </p:grpSpPr>
        <p:cxnSp>
          <p:nvCxnSpPr>
            <p:cNvPr id="148" name="Straight Arrow Connector 147"/>
            <p:cNvCxnSpPr/>
            <p:nvPr/>
          </p:nvCxnSpPr>
          <p:spPr>
            <a:xfrm>
              <a:off x="7407025" y="5008728"/>
              <a:ext cx="0" cy="126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6533130" y="4906221"/>
              <a:ext cx="2215085" cy="1390158"/>
              <a:chOff x="6519482" y="4919869"/>
              <a:chExt cx="2215085" cy="1390158"/>
            </a:xfrm>
          </p:grpSpPr>
          <p:sp>
            <p:nvSpPr>
              <p:cNvPr id="144" name="Isosceles Triangle 143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7271018" y="5322547"/>
                <a:ext cx="1199617" cy="80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20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64857" y="620475"/>
            <a:ext cx="2764991" cy="1655864"/>
            <a:chOff x="216051" y="5144746"/>
            <a:chExt cx="2764991" cy="1655864"/>
          </a:xfrm>
        </p:grpSpPr>
        <p:grpSp>
          <p:nvGrpSpPr>
            <p:cNvPr id="157" name="Group 156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160" name="Parallelogram 159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TextBox 157"/>
            <p:cNvSpPr txBox="1"/>
            <p:nvPr/>
          </p:nvSpPr>
          <p:spPr>
            <a:xfrm>
              <a:off x="216051" y="5526536"/>
              <a:ext cx="703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32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12.8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211434" y="514659"/>
            <a:ext cx="2764991" cy="1655864"/>
            <a:chOff x="216051" y="5144746"/>
            <a:chExt cx="2764991" cy="1655864"/>
          </a:xfrm>
        </p:grpSpPr>
        <p:grpSp>
          <p:nvGrpSpPr>
            <p:cNvPr id="164" name="Group 16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167" name="Parallelogram 166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8" name="Straight Arrow Connector 167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216051" y="5526536"/>
              <a:ext cx="703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45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96206"/>
              </p:ext>
            </p:extLst>
          </p:nvPr>
        </p:nvGraphicFramePr>
        <p:xfrm>
          <a:off x="-14205" y="-1689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39211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1223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perimeter?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36cm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52 cm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42cm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14cm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area?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27 cm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 circumference?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152558" y="643755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</a:t>
                </a:r>
                <a:r>
                  <a:rPr lang="en-GB" dirty="0">
                    <a:latin typeface="Comic Sans MS" panose="030F0702030302020204" pitchFamily="66" charset="0"/>
                  </a:rPr>
                  <a:t>c</a:t>
                </a:r>
                <a:r>
                  <a:rPr lang="en-GB" dirty="0" smtClean="0">
                    <a:latin typeface="Comic Sans MS" panose="030F0702030302020204" pitchFamily="66" charset="0"/>
                  </a:rPr>
                  <a:t>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40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12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7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 rot="5400000">
            <a:off x="3913984" y="4898718"/>
            <a:ext cx="1958472" cy="1815814"/>
            <a:chOff x="631289" y="393301"/>
            <a:chExt cx="2834853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77396" y="393301"/>
              <a:ext cx="1845442" cy="1764000"/>
              <a:chOff x="1172929" y="360326"/>
              <a:chExt cx="1845442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>
                <a:off x="636302" y="1259054"/>
                <a:ext cx="107325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68592" y="1031357"/>
              <a:ext cx="1059995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3.6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8.4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5732" y="2900011"/>
            <a:ext cx="2266667" cy="1413042"/>
            <a:chOff x="292796" y="4529650"/>
            <a:chExt cx="2562753" cy="2574547"/>
          </a:xfrm>
        </p:grpSpPr>
        <p:grpSp>
          <p:nvGrpSpPr>
            <p:cNvPr id="69" name="Group 68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83" name="Parallelogram 82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-696695" y="5519141"/>
              <a:ext cx="2396557" cy="41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2.5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4729" y="6431278"/>
              <a:ext cx="2040820" cy="6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40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644132" y="5219984"/>
            <a:ext cx="2160000" cy="1440000"/>
            <a:chOff x="870548" y="3022388"/>
            <a:chExt cx="2160000" cy="1440000"/>
          </a:xfrm>
        </p:grpSpPr>
        <p:sp>
          <p:nvSpPr>
            <p:cNvPr id="104" name="Oval 103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783977" y="2633438"/>
            <a:ext cx="1901696" cy="963855"/>
            <a:chOff x="6533130" y="4906221"/>
            <a:chExt cx="2215085" cy="2109939"/>
          </a:xfrm>
        </p:grpSpPr>
        <p:cxnSp>
          <p:nvCxnSpPr>
            <p:cNvPr id="148" name="Straight Arrow Connector 147"/>
            <p:cNvCxnSpPr/>
            <p:nvPr/>
          </p:nvCxnSpPr>
          <p:spPr>
            <a:xfrm>
              <a:off x="7502785" y="4971297"/>
              <a:ext cx="0" cy="126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6533130" y="4906221"/>
              <a:ext cx="2215085" cy="2109939"/>
              <a:chOff x="6519482" y="4919869"/>
              <a:chExt cx="2215085" cy="2109939"/>
            </a:xfrm>
          </p:grpSpPr>
          <p:sp>
            <p:nvSpPr>
              <p:cNvPr id="144" name="Isosceles Triangle 143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7489137" y="5614949"/>
                <a:ext cx="727119" cy="141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20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64857" y="620475"/>
            <a:ext cx="2764991" cy="1655864"/>
            <a:chOff x="216051" y="5144746"/>
            <a:chExt cx="2764991" cy="1655864"/>
          </a:xfrm>
        </p:grpSpPr>
        <p:grpSp>
          <p:nvGrpSpPr>
            <p:cNvPr id="157" name="Group 156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160" name="Parallelogram 159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TextBox 157"/>
            <p:cNvSpPr txBox="1"/>
            <p:nvPr/>
          </p:nvSpPr>
          <p:spPr>
            <a:xfrm>
              <a:off x="216051" y="5526536"/>
              <a:ext cx="703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32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12.8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211434" y="514659"/>
            <a:ext cx="2764991" cy="1655864"/>
            <a:chOff x="216051" y="5144746"/>
            <a:chExt cx="2764991" cy="1655864"/>
          </a:xfrm>
        </p:grpSpPr>
        <p:grpSp>
          <p:nvGrpSpPr>
            <p:cNvPr id="164" name="Group 16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167" name="Parallelogram 166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8" name="Straight Arrow Connector 167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216051" y="5526536"/>
              <a:ext cx="703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45 </a:t>
              </a:r>
              <a:r>
                <a:rPr lang="en-GB" dirty="0">
                  <a:latin typeface="Comic Sans MS" panose="030F0702030302020204" pitchFamily="66" charset="0"/>
                </a:rPr>
                <a:t>m</a:t>
              </a:r>
              <a:r>
                <a:rPr lang="en-GB" dirty="0" smtClean="0">
                  <a:latin typeface="Comic Sans MS" panose="030F0702030302020204" pitchFamily="66" charset="0"/>
                </a:rPr>
                <a:t>m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8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SMARTInkShape-3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21126"/>
              </p:ext>
            </p:extLst>
          </p:nvPr>
        </p:nvGraphicFramePr>
        <p:xfrm>
          <a:off x="0" y="0"/>
          <a:ext cx="9144000" cy="698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099988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 these ratios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12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: 40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 : 30 : 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White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red roses are in the ratio 4:5</a:t>
                      </a:r>
                    </a:p>
                    <a:p>
                      <a:pPr algn="ctr"/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fraction are red?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these equivalent ratios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: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 :  210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  :  ……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70354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these ratios in the form 1:n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: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0.5 : 3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£32 in the ratio 3 :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£2.45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ratio 3:4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7658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recipe for 6 servings uses 210g flour.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Mark has 275g flour. 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Has he enough flour to make the recipe for 8 servings?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bars of chocolate cost £3.50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will </a:t>
                      </a:r>
                    </a:p>
                    <a:p>
                      <a:pPr marL="457200" indent="-457200">
                        <a:buAutoNum type="alphaLcParenR"/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bar cost </a:t>
                      </a:r>
                    </a:p>
                    <a:p>
                      <a:pPr marL="0" indent="0">
                        <a:buNone/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 3 bars cost  ?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 soap costs £1.30</a:t>
                      </a: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20g soap costs  66p</a:t>
                      </a: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soap is best value for money?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273050" algn="l"/>
                        </a:tabLs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6" name="SMARTInkShape-6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08554"/>
                  </p:ext>
                </p:extLst>
              </p:nvPr>
            </p:nvGraphicFramePr>
            <p:xfrm>
              <a:off x="0" y="1"/>
              <a:ext cx="9144000" cy="6895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39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red roses are in the ratio 4:5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are red?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: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 210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GB" sz="20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6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these ratios in the form 1:n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4:11      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1: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2:7       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1: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24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GB" sz="24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0.5 : 3  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1:6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12:20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£1.05 : £1.40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32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recipe for 6 servings uses 210g flour.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Mark has 275g flour.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Has he enough flour to make the recipe for 8 servings?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serving =210÷6=35g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x 35   = 280g 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£3.50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1 bar cost 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70p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3 bars cost ?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£2.10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 soap costs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£1.30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20g soap costs  66p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           £1.32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Which soap is best value for money?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08554"/>
                  </p:ext>
                </p:extLst>
              </p:nvPr>
            </p:nvGraphicFramePr>
            <p:xfrm>
              <a:off x="0" y="1"/>
              <a:ext cx="9144000" cy="6895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9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292" r="-100625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92" r="-625" b="-19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03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3295" r="-200625" b="-115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12:20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£1.05 : £1.40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32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recipe for 6 servings uses 210g flour.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Mark has 275g flour.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Has he enough flour to make the recipe for 8 servings?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6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serving =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210÷6=35g</a:t>
                          </a: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35   =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280g  </a:t>
                          </a: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</a:t>
                          </a: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£3.50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1 bar cost 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70p</a:t>
                          </a:r>
                        </a:p>
                        <a:p>
                          <a:pPr marL="0" indent="0">
                            <a:buNone/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3 bars cost ?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£2.10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 soap costs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£1.30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20g soap costs  66p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           £1.32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Which soap is best value for money?  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MARTInkShape-5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597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23, 27, 31,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7.5, 6, 4.5,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-13, -9, -5,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-21, -24, -27,…… , ……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…… , 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81, 9, 3,  …… , ……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Find the first 4 terms in the sequence using the rule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GB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3n + 2</a:t>
                      </a:r>
                      <a:endParaRPr lang="en-GB" sz="24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 - 1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n</a:t>
                      </a:r>
                      <a:r>
                        <a:rPr lang="en-GB" sz="2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+ 1</a:t>
                      </a:r>
                      <a:endParaRPr lang="en-GB" sz="22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Will the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number 98 be in the sequence</a:t>
                      </a:r>
                    </a:p>
                    <a:p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3n + 1</a:t>
                      </a:r>
                      <a:endParaRPr lang="en-GB" sz="24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46810"/>
                  </p:ext>
                </p:extLst>
              </p:nvPr>
            </p:nvGraphicFramePr>
            <p:xfrm>
              <a:off x="0" y="0"/>
              <a:ext cx="9144000" cy="69020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23, 27, 31,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35,39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7.5, 6, 4.5,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3, 1.5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-1,3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-24, -27, 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-30, -33</a:t>
                          </a:r>
                        </a:p>
                        <a:p>
                          <a:endParaRPr lang="en-GB" dirty="0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5,  50,  500,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5000, 50000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81, 9, 3,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GB" sz="18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495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+ 2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2,5,8,11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– 1</a:t>
                          </a: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-1, 1, 3, 5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2,5,10,17</a:t>
                          </a:r>
                          <a:endParaRPr lang="en-GB" sz="22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153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-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13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 the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number 98 be in the sequence</a:t>
                          </a:r>
                        </a:p>
                        <a:p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24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+1</a:t>
                          </a:r>
                        </a:p>
                        <a:p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3n+1 =98</a:t>
                          </a:r>
                        </a:p>
                        <a:p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𝟗𝟕</m:t>
                                  </m:r>
                                </m:num>
                                <m:den>
                                  <m:r>
                                    <a:rPr lang="en-GB" sz="20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not whole number NO</a:t>
                          </a:r>
                        </a:p>
                        <a:p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97,100,103</a:t>
                          </a:r>
                          <a:endParaRPr lang="en-GB" sz="20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46810"/>
                  </p:ext>
                </p:extLst>
              </p:nvPr>
            </p:nvGraphicFramePr>
            <p:xfrm>
              <a:off x="0" y="0"/>
              <a:ext cx="9144000" cy="69020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23, 27, 31,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35,39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7.5, 6, 4.5,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3, 1.5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-1,3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-24, -27, 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-30, -33</a:t>
                          </a:r>
                        </a:p>
                        <a:p>
                          <a:endParaRPr lang="en-GB" dirty="0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3200" r="-625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+ 2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2,5,8,11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– 1</a:t>
                          </a: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-1, 1, 3, 5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</a:p>
                        <a:p>
                          <a:pPr algn="ctr"/>
                          <a:r>
                            <a:rPr lang="en-GB" sz="22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2,5,10,17</a:t>
                          </a:r>
                          <a:endParaRPr lang="en-GB" sz="22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215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153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-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13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4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88413" r="-625" b="-4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2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71301"/>
              </p:ext>
            </p:extLst>
          </p:nvPr>
        </p:nvGraphicFramePr>
        <p:xfrm>
          <a:off x="53378" y="-28448"/>
          <a:ext cx="9144000" cy="6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0403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die is thrown.</a:t>
                      </a:r>
                    </a:p>
                    <a:p>
                      <a:endParaRPr lang="en-GB" sz="16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6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an odd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7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prime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square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are 30 students on a trip. 18 are boys. 10 of the girls wear glasses and 5 of the boys do.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frequency tree to show this information. Find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P(boy wearing glasses)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coins are thrown. Complete the tree diagram showing the outcomes.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H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40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die is thrown 600 times. a) What is the relative frequency of throwing a 2.</a:t>
                      </a:r>
                    </a:p>
                    <a:p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                     b) Is the die fair? Why ?</a:t>
                      </a:r>
                    </a:p>
                    <a:p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442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probabilities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picking a coloured counter from a bag are below. Fill in the missing probability.</a:t>
                      </a:r>
                    </a:p>
                    <a:p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normal die is thrown and a coin is tossed. List all the outcomes in a sample space diagram.</a:t>
                      </a:r>
                    </a:p>
                    <a:p>
                      <a:pPr algn="ctr"/>
                      <a:endParaRPr lang="en-GB" sz="17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getting a head and an even number?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596743" y="1267097"/>
            <a:ext cx="627017" cy="40494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2869" y="1698171"/>
            <a:ext cx="640080" cy="2743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06640" y="1018903"/>
            <a:ext cx="627017" cy="2481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32766" y="1267097"/>
            <a:ext cx="600891" cy="209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06640" y="1698171"/>
            <a:ext cx="627017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2766" y="1972491"/>
            <a:ext cx="600891" cy="156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88463"/>
              </p:ext>
            </p:extLst>
          </p:nvPr>
        </p:nvGraphicFramePr>
        <p:xfrm>
          <a:off x="1375794" y="3027043"/>
          <a:ext cx="7001299" cy="89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55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532261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Colour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Red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Blue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Yellow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Green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50872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8%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0.29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532261"/>
                  </p:ext>
                </p:extLst>
              </p:nvPr>
            </p:nvGraphicFramePr>
            <p:xfrm>
              <a:off x="703855" y="5393324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Colour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Red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Blue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Yellow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Green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8%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2597" t="-71818" r="-993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0.29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916606"/>
                  </p:ext>
                </p:extLst>
              </p:nvPr>
            </p:nvGraphicFramePr>
            <p:xfrm>
              <a:off x="15278" y="-28448"/>
              <a:ext cx="9144000" cy="6922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8838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die is thrown.</a:t>
                          </a:r>
                        </a:p>
                        <a:p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6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an odd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7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prime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square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</a:t>
                          </a:r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 30 students on a trip. 18 are boys. 10 of the girls wear glasses and 5 of the boys do.</a:t>
                          </a:r>
                        </a:p>
                        <a:p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frequency tree. </a:t>
                          </a:r>
                        </a:p>
                        <a:p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P(boy wear glasses)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GB" sz="12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Two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coins are thrown. Complete the tree diagram showing the outcomes</a:t>
                          </a:r>
                          <a:r>
                            <a:rPr lang="en-GB" sz="17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          </a:t>
                          </a:r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   HH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H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  HT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T           H  TH</a:t>
                          </a:r>
                        </a:p>
                        <a:p>
                          <a:endParaRPr lang="en-GB" sz="17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   TT</a:t>
                          </a:r>
                          <a:endParaRPr lang="en-GB" sz="17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230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die is thrown 600 times. </a:t>
                          </a:r>
                        </a:p>
                        <a:p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What is the relative frequency of throwing a 2.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𝟏𝟏𝟎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</m:t>
                                  </m:r>
                                </m:den>
                              </m:f>
                              <m:r>
                                <a:rPr lang="en-GB" sz="18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den>
                              </m:f>
                            </m:oMath>
                          </a14:m>
                          <a:endParaRPr lang="en-GB" sz="1800" b="1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Is the die fair? Why?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No, you would expect 100 of each score, these scores have a wide range.</a:t>
                          </a:r>
                        </a:p>
                        <a:p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95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probabilities</a:t>
                          </a: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normal die is thrown and a coin is tossed. List all the outcomes in a sample space diagram.</a:t>
                          </a:r>
                        </a:p>
                        <a:p>
                          <a:pPr algn="ctr"/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H1 H2 H3 H4 H5 H6</a:t>
                          </a:r>
                        </a:p>
                        <a:p>
                          <a:pPr algn="ctr"/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T1 T2 T3 T4 T5 T6</a:t>
                          </a:r>
                        </a:p>
                        <a:p>
                          <a:pPr algn="ctr"/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getting a head and an even number?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7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916606"/>
                  </p:ext>
                </p:extLst>
              </p:nvPr>
            </p:nvGraphicFramePr>
            <p:xfrm>
              <a:off x="15278" y="-28448"/>
              <a:ext cx="9144000" cy="6922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8838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08" t="-846" r="-200625" b="-140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474" t="-846" r="-100208" b="-140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Two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coins are thrown. Complete the tree diagram showing the outcomes</a:t>
                          </a:r>
                          <a:r>
                            <a:rPr lang="en-GB" sz="17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          </a:t>
                          </a:r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   HH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H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  HT</a:t>
                          </a: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T           H  TH</a:t>
                          </a:r>
                        </a:p>
                        <a:p>
                          <a:endParaRPr lang="en-GB" sz="17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   TT</a:t>
                          </a:r>
                          <a:endParaRPr lang="en-GB" sz="17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859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3" t="-156393" r="-139" b="-11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95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probabilities</a:t>
                          </a: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18436" r="-417" b="-8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74970" y="1018903"/>
            <a:ext cx="1458687" cy="1207495"/>
            <a:chOff x="6574970" y="1018903"/>
            <a:chExt cx="1458687" cy="1207495"/>
          </a:xfrm>
        </p:grpSpPr>
        <p:grpSp>
          <p:nvGrpSpPr>
            <p:cNvPr id="13" name="Group 12"/>
            <p:cNvGrpSpPr/>
            <p:nvPr/>
          </p:nvGrpSpPr>
          <p:grpSpPr>
            <a:xfrm>
              <a:off x="6574970" y="1295545"/>
              <a:ext cx="653144" cy="539786"/>
              <a:chOff x="6574970" y="1295545"/>
              <a:chExt cx="653144" cy="53978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6574970" y="1295545"/>
                <a:ext cx="618309" cy="269893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01097" y="1565438"/>
                <a:ext cx="627017" cy="269893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V="1">
              <a:off x="7406640" y="1018903"/>
              <a:ext cx="627017" cy="24819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32766" y="1267097"/>
              <a:ext cx="600891" cy="20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426798" y="1667963"/>
              <a:ext cx="606859" cy="251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26798" y="1920779"/>
              <a:ext cx="606859" cy="3056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78100"/>
              </p:ext>
            </p:extLst>
          </p:nvPr>
        </p:nvGraphicFramePr>
        <p:xfrm>
          <a:off x="2961562" y="3906011"/>
          <a:ext cx="61824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63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33952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33952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820251"/>
                  </p:ext>
                </p:extLst>
              </p:nvPr>
            </p:nvGraphicFramePr>
            <p:xfrm>
              <a:off x="741955" y="5484541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Colour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Red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Blue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Yellow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Green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50872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8%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0.29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820251"/>
                  </p:ext>
                </p:extLst>
              </p:nvPr>
            </p:nvGraphicFramePr>
            <p:xfrm>
              <a:off x="741955" y="5484541"/>
              <a:ext cx="5157471" cy="11392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4752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Colour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Red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Blue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Yellow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Green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Probability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8%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597" t="-71818" r="-993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0.29</a:t>
                          </a:r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4" name="Group 53"/>
          <p:cNvGrpSpPr/>
          <p:nvPr/>
        </p:nvGrpSpPr>
        <p:grpSpPr>
          <a:xfrm>
            <a:off x="3511402" y="1018903"/>
            <a:ext cx="2588117" cy="1798176"/>
            <a:chOff x="3320690" y="942798"/>
            <a:chExt cx="2588117" cy="1874281"/>
          </a:xfrm>
        </p:grpSpPr>
        <p:grpSp>
          <p:nvGrpSpPr>
            <p:cNvPr id="39" name="Group 38"/>
            <p:cNvGrpSpPr/>
            <p:nvPr/>
          </p:nvGrpSpPr>
          <p:grpSpPr>
            <a:xfrm>
              <a:off x="3320690" y="942798"/>
              <a:ext cx="2588117" cy="1874281"/>
              <a:chOff x="3320690" y="942798"/>
              <a:chExt cx="2588117" cy="187428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320690" y="964768"/>
                <a:ext cx="2588117" cy="1825494"/>
                <a:chOff x="3320690" y="964768"/>
                <a:chExt cx="2588117" cy="1825494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320690" y="1700729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189286" y="1243301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89286" y="2159562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343441" y="964768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43441" y="1523219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335874" y="2435932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352822" y="1919768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Connector 26"/>
                <p:cNvCxnSpPr>
                  <a:endCxn id="21" idx="3"/>
                </p:cNvCxnSpPr>
                <p:nvPr/>
              </p:nvCxnSpPr>
              <p:spPr>
                <a:xfrm flipV="1">
                  <a:off x="3787341" y="1545741"/>
                  <a:ext cx="483367" cy="216482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4710653" y="1141933"/>
                  <a:ext cx="625221" cy="191397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2" idx="1"/>
                </p:cNvCxnSpPr>
                <p:nvPr/>
              </p:nvCxnSpPr>
              <p:spPr>
                <a:xfrm flipH="1" flipV="1">
                  <a:off x="3798490" y="2017450"/>
                  <a:ext cx="472218" cy="194002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4718220" y="2096933"/>
                  <a:ext cx="625221" cy="191397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endCxn id="24" idx="2"/>
                </p:cNvCxnSpPr>
                <p:nvPr/>
              </p:nvCxnSpPr>
              <p:spPr>
                <a:xfrm>
                  <a:off x="4701748" y="1520445"/>
                  <a:ext cx="641693" cy="179939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22" idx="5"/>
                  <a:endCxn id="25" idx="2"/>
                </p:cNvCxnSpPr>
                <p:nvPr/>
              </p:nvCxnSpPr>
              <p:spPr>
                <a:xfrm>
                  <a:off x="4663849" y="2462002"/>
                  <a:ext cx="672025" cy="151095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3320690" y="1695331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30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87369" y="1219225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18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78910" y="2144560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12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49609" y="942798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50266" y="1515718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13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40741" y="1941104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21853" y="2447747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20295623">
              <a:off x="3590293" y="1394006"/>
              <a:ext cx="7996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boys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534959">
              <a:off x="4618316" y="981083"/>
              <a:ext cx="7996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01845">
              <a:off x="4557987" y="1937523"/>
              <a:ext cx="9081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glasses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317992">
              <a:off x="3569644" y="2022876"/>
              <a:ext cx="7996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girls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776175">
              <a:off x="4382644" y="1571102"/>
              <a:ext cx="11518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No 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776175">
              <a:off x="4430268" y="2494808"/>
              <a:ext cx="11518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No 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7CD0E8-8EDC-45AA-861D-8DBFC4A78ACB}"/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1538</Words>
  <Application>Microsoft Office PowerPoint</Application>
  <PresentationFormat>On-screen Show (4:3)</PresentationFormat>
  <Paragraphs>366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Morton, Joanne</cp:lastModifiedBy>
  <cp:revision>153</cp:revision>
  <dcterms:created xsi:type="dcterms:W3CDTF">2018-05-22T09:25:02Z</dcterms:created>
  <dcterms:modified xsi:type="dcterms:W3CDTF">2020-01-29T11:09:50Z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