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61" r:id="rId6"/>
    <p:sldId id="269" r:id="rId7"/>
    <p:sldId id="270" r:id="rId8"/>
    <p:sldId id="256" r:id="rId9"/>
    <p:sldId id="268" r:id="rId10"/>
    <p:sldId id="274" r:id="rId11"/>
    <p:sldId id="275" r:id="rId12"/>
    <p:sldId id="271" r:id="rId13"/>
    <p:sldId id="272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34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8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34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7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95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5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0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30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045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3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8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4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1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7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1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1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F987216-9B47-45A7-8C0C-330BE167E6B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4DDE61F-C614-4632-BE42-7D9D442E5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6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8103" y="1023345"/>
            <a:ext cx="7812339" cy="2550877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Test 1 Revision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38103" y="4055485"/>
            <a:ext cx="5917679" cy="86142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Year 9 Core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497234"/>
              </p:ext>
            </p:extLst>
          </p:nvPr>
        </p:nvGraphicFramePr>
        <p:xfrm>
          <a:off x="0" y="1"/>
          <a:ext cx="9144001" cy="466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5.8     6.3</a:t>
                      </a:r>
                    </a:p>
                    <a:p>
                      <a:pPr algn="ctr"/>
                      <a:endParaRPr lang="en-GB" sz="11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 algn="ctr">
                        <a:buAutoNum type="arabicPlain" startAt="2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0.45      0.41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4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+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3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11 degrees.</a:t>
                      </a:r>
                    </a:p>
                    <a:p>
                      <a:pPr algn="ctr"/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l"/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-8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-2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376149" y="3272588"/>
          <a:ext cx="2711116" cy="127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83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84150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13483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+ 8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400925" y="3356327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923094"/>
              </p:ext>
            </p:extLst>
          </p:nvPr>
        </p:nvGraphicFramePr>
        <p:xfrm>
          <a:off x="0" y="1"/>
          <a:ext cx="9144001" cy="466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907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Use the correct sign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&lt;     &gt;</a:t>
                      </a:r>
                    </a:p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5.8  </a:t>
                      </a:r>
                      <a:r>
                        <a:rPr lang="en-GB" sz="20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&lt;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6.3</a:t>
                      </a:r>
                    </a:p>
                    <a:p>
                      <a:pPr algn="ctr"/>
                      <a:endParaRPr lang="en-GB" sz="11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   &gt;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-3</a:t>
                      </a:r>
                    </a:p>
                    <a:p>
                      <a:pPr marL="0" indent="0" algn="ctr">
                        <a:buNone/>
                      </a:pPr>
                      <a:endParaRPr lang="en-GB" sz="11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0.45   </a:t>
                      </a:r>
                      <a:r>
                        <a:rPr lang="en-GB" sz="20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&gt;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0.41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Complete the addition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pyramid</a:t>
                      </a:r>
                      <a:endParaRPr lang="en-GB" sz="2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9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out:</a:t>
                      </a: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 =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 +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4 =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- 7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+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 =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-8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3 =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-6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+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</a:t>
                      </a:r>
                      <a:r>
                        <a:rPr lang="en-GB" sz="2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= 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-8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9497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temperature in Moscow falls by 11 degrees.</a:t>
                      </a:r>
                    </a:p>
                    <a:p>
                      <a:pPr algn="ctr"/>
                      <a:endParaRPr lang="en-GB" sz="18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new temperature?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-20</a:t>
                      </a:r>
                      <a:endParaRPr lang="en-GB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18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difference in temperatures?</a:t>
                      </a:r>
                    </a:p>
                    <a:p>
                      <a:pPr algn="ctr"/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11</a:t>
                      </a:r>
                      <a:r>
                        <a:rPr lang="en-GB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</a:t>
                      </a:r>
                      <a:endParaRPr lang="en-GB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lang="en-GB" sz="1800" b="0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the correct 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400925" y="721893"/>
          <a:ext cx="2711116" cy="1542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6">
                  <a:extLst>
                    <a:ext uri="{9D8B030D-6E8A-4147-A177-3AD203B41FA5}">
                      <a16:colId xmlns:a16="http://schemas.microsoft.com/office/drawing/2014/main" val="459097370"/>
                    </a:ext>
                  </a:extLst>
                </a:gridCol>
                <a:gridCol w="219996">
                  <a:extLst>
                    <a:ext uri="{9D8B030D-6E8A-4147-A177-3AD203B41FA5}">
                      <a16:colId xmlns:a16="http://schemas.microsoft.com/office/drawing/2014/main" val="715737591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325878684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196691764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3981732216"/>
                    </a:ext>
                  </a:extLst>
                </a:gridCol>
                <a:gridCol w="451854">
                  <a:extLst>
                    <a:ext uri="{9D8B030D-6E8A-4147-A177-3AD203B41FA5}">
                      <a16:colId xmlns:a16="http://schemas.microsoft.com/office/drawing/2014/main" val="754680619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428068259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125007288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824595337"/>
                    </a:ext>
                  </a:extLst>
                </a:gridCol>
                <a:gridCol w="225926">
                  <a:extLst>
                    <a:ext uri="{9D8B030D-6E8A-4147-A177-3AD203B41FA5}">
                      <a16:colId xmlns:a16="http://schemas.microsoft.com/office/drawing/2014/main" val="2062822981"/>
                    </a:ext>
                  </a:extLst>
                </a:gridCol>
              </a:tblGrid>
              <a:tr h="542441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054434"/>
                  </a:ext>
                </a:extLst>
              </a:tr>
              <a:tr h="542441">
                <a:tc>
                  <a:txBody>
                    <a:bodyPr/>
                    <a:lstStyle/>
                    <a:p>
                      <a:pPr algn="ctr"/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15195"/>
                  </a:ext>
                </a:extLst>
              </a:tr>
              <a:tr h="43911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-8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-2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3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376149" y="3272588"/>
          <a:ext cx="2767852" cy="127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6785">
                  <a:extLst>
                    <a:ext uri="{9D8B030D-6E8A-4147-A177-3AD203B41FA5}">
                      <a16:colId xmlns:a16="http://schemas.microsoft.com/office/drawing/2014/main" val="879967420"/>
                    </a:ext>
                  </a:extLst>
                </a:gridCol>
                <a:gridCol w="494282">
                  <a:extLst>
                    <a:ext uri="{9D8B030D-6E8A-4147-A177-3AD203B41FA5}">
                      <a16:colId xmlns:a16="http://schemas.microsoft.com/office/drawing/2014/main" val="3357533389"/>
                    </a:ext>
                  </a:extLst>
                </a:gridCol>
                <a:gridCol w="1136785">
                  <a:extLst>
                    <a:ext uri="{9D8B030D-6E8A-4147-A177-3AD203B41FA5}">
                      <a16:colId xmlns:a16="http://schemas.microsoft.com/office/drawing/2014/main" val="1991711398"/>
                    </a:ext>
                  </a:extLst>
                </a:gridCol>
              </a:tblGrid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-7 + 5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&lt;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4 - 5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791734"/>
                  </a:ext>
                </a:extLst>
              </a:tr>
              <a:tr h="150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399906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9 - 4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=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-3 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+ 8 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630922"/>
                  </a:ext>
                </a:extLst>
              </a:tr>
              <a:tr h="150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4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33012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-8 - 2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&lt;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5 - 9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47939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 rotWithShape="1">
          <a:blip r:embed="rId2"/>
          <a:srcRect l="21978" t="4207" r="27551" b="83221"/>
          <a:stretch/>
        </p:blipFill>
        <p:spPr bwMode="auto">
          <a:xfrm>
            <a:off x="6768591" y="2592473"/>
            <a:ext cx="1926232" cy="5036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48669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0320" y="123132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8622" y="708104"/>
            <a:ext cx="90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3416971" y="3397523"/>
          <a:ext cx="27111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328">
                  <a:extLst>
                    <a:ext uri="{9D8B030D-6E8A-4147-A177-3AD203B41FA5}">
                      <a16:colId xmlns:a16="http://schemas.microsoft.com/office/drawing/2014/main" val="1704049628"/>
                    </a:ext>
                  </a:extLst>
                </a:gridCol>
                <a:gridCol w="1443788">
                  <a:extLst>
                    <a:ext uri="{9D8B030D-6E8A-4147-A177-3AD203B41FA5}">
                      <a16:colId xmlns:a16="http://schemas.microsoft.com/office/drawing/2014/main" val="160842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Town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Temperature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14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Blackpool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3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Moscow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-9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C</a:t>
                      </a:r>
                      <a:endParaRPr lang="en-GB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84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9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74400"/>
              </p:ext>
            </p:extLst>
          </p:nvPr>
        </p:nvGraphicFramePr>
        <p:xfrm>
          <a:off x="0" y="0"/>
          <a:ext cx="9144001" cy="6933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5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7837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 x 9a 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3b x 6 x b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-4c x 5c x -3c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Simplify</a:t>
                      </a:r>
                    </a:p>
                    <a:p>
                      <a:pPr algn="ctr"/>
                      <a:endParaRPr lang="en-GB" sz="1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3r + 2r - r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7t + 5g – 2g - 4t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5y - 2d - 4d – 6y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expressions for:</a:t>
                      </a:r>
                    </a:p>
                    <a:p>
                      <a:pPr algn="ctr"/>
                      <a:endParaRPr lang="en-GB" sz="10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 more than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less than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 lots of </a:t>
                      </a: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200" b="0" i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multiplied</a:t>
                      </a:r>
                      <a:r>
                        <a:rPr lang="en-GB" sz="2200" b="0" i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 by itself</a:t>
                      </a:r>
                      <a:endParaRPr lang="en-GB" sz="2200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4839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George has  </a:t>
                      </a: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sweets.</a:t>
                      </a:r>
                    </a:p>
                    <a:p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Bobby has 2 less sweets than George.  </a:t>
                      </a:r>
                    </a:p>
                    <a:p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Chloe has half as many sweets than George.  </a:t>
                      </a:r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=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6   b  = 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5a -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4b + 7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3a²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Expand</a:t>
                      </a:r>
                    </a:p>
                    <a:p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5x(2x + 7)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8y(4 – 3y)</a:t>
                      </a:r>
                    </a:p>
                    <a:p>
                      <a:pPr algn="ctr"/>
                      <a:endParaRPr lang="en-GB" sz="1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7e(2e + 5 – 2f)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331238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Expand and simplify</a:t>
                      </a:r>
                    </a:p>
                    <a:p>
                      <a:pPr algn="ctr"/>
                      <a:endParaRPr lang="en-GB" sz="20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20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4r + 5(r</a:t>
                      </a:r>
                      <a:r>
                        <a:rPr lang="en-GB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– 8)</a:t>
                      </a:r>
                    </a:p>
                    <a:p>
                      <a:pPr algn="ctr"/>
                      <a:endParaRPr lang="en-GB" sz="2000" b="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Expand and simplify</a:t>
                      </a:r>
                    </a:p>
                    <a:p>
                      <a:pPr algn="ctr"/>
                      <a:endParaRPr lang="en-GB" sz="20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2000" b="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6g(3g + 1) – 8g</a:t>
                      </a:r>
                    </a:p>
                    <a:p>
                      <a:pPr algn="ctr"/>
                      <a:endParaRPr lang="en-GB" sz="2000" b="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20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Expand and simplify</a:t>
                      </a:r>
                    </a:p>
                    <a:p>
                      <a:pPr algn="ctr"/>
                      <a:endParaRPr lang="en-GB" sz="20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2000" b="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3(4d + 2) - 9</a:t>
                      </a:r>
                      <a:endParaRPr lang="en-GB" sz="20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20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9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7122355"/>
                  </p:ext>
                </p:extLst>
              </p:nvPr>
            </p:nvGraphicFramePr>
            <p:xfrm>
              <a:off x="0" y="0"/>
              <a:ext cx="9144001" cy="68832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5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00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x 9a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18a</a:t>
                          </a: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3b x 6 x b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18b²</a:t>
                          </a: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-4c x 5c x -3c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60c³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6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3r + 2r – r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4r</a:t>
                          </a: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5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7t + 5g – 2g - 4t</a:t>
                          </a:r>
                          <a:r>
                            <a:rPr lang="en-GB" sz="15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3t + 3g</a:t>
                          </a: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6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5y - 2d - 4d – 6y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-y – 6d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expressions for:</a:t>
                          </a:r>
                        </a:p>
                        <a:p>
                          <a:pPr algn="ctr"/>
                          <a:endParaRPr lang="en-GB" sz="1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 more than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+ 4</a:t>
                          </a: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 less than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- 3</a:t>
                          </a: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 lots of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5x</a:t>
                          </a:r>
                          <a:endParaRPr lang="en-GB" sz="2200" b="0" i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GB" sz="1500" b="0" i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multiplied</a:t>
                          </a:r>
                          <a:r>
                            <a:rPr lang="en-GB" sz="15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by itself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x²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38268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George has  </a:t>
                          </a:r>
                          <a:r>
                            <a:rPr lang="en-GB" sz="1700" b="1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</a:t>
                          </a:r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 sweets.</a:t>
                          </a:r>
                        </a:p>
                        <a:p>
                          <a:endParaRPr lang="en-GB" sz="17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Bobby has 2 less sweets than George.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7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g -</a:t>
                          </a:r>
                          <a:r>
                            <a:rPr lang="en-GB" sz="170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2</a:t>
                          </a:r>
                          <a:endParaRPr lang="en-GB" sz="170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r>
                            <a:rPr lang="en-GB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Chloe has half as many sweets than George. 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GB" sz="1600" b="0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kern="120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GB" sz="1600" b="0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6   b  = -2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5a – b </a:t>
                          </a:r>
                          <a:r>
                            <a:rPr lang="en-GB" sz="24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4b + 7 </a:t>
                          </a:r>
                          <a:r>
                            <a:rPr lang="en-GB" sz="24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-1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3a² </a:t>
                          </a:r>
                          <a:r>
                            <a:rPr lang="en-GB" sz="24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Expand</a:t>
                          </a:r>
                        </a:p>
                        <a:p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5x(2x + 7)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10x² + 35x</a:t>
                          </a:r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8y(4 – 3y)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32y – 24y²</a:t>
                          </a:r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7e(2e + 5 – 2f)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14e² + 35e – 14ef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74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Expand and simplify</a:t>
                          </a:r>
                        </a:p>
                        <a:p>
                          <a:pPr algn="ctr"/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2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4r + 5(r</a:t>
                          </a:r>
                          <a:r>
                            <a:rPr lang="en-GB" sz="22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– 8) </a:t>
                          </a:r>
                        </a:p>
                        <a:p>
                          <a:pPr algn="ctr"/>
                          <a:r>
                            <a:rPr lang="en-GB" sz="22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= 9r - 40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Expand and simplify</a:t>
                          </a:r>
                        </a:p>
                        <a:p>
                          <a:pPr algn="ctr"/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2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6g(3g + 1) – 8g</a:t>
                          </a:r>
                        </a:p>
                        <a:p>
                          <a:pPr algn="ctr"/>
                          <a:r>
                            <a:rPr lang="en-GB" sz="22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= 18g² - 2g</a:t>
                          </a:r>
                        </a:p>
                        <a:p>
                          <a:pPr algn="ctr"/>
                          <a:endParaRPr lang="en-GB" sz="2200" b="0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Expand and simplify</a:t>
                          </a:r>
                        </a:p>
                        <a:p>
                          <a:pPr algn="ctr"/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2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3(4d + 2) - 9</a:t>
                          </a:r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12d – 3</a:t>
                          </a:r>
                        </a:p>
                        <a:p>
                          <a:pPr algn="ctr"/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27122355"/>
                  </p:ext>
                </p:extLst>
              </p:nvPr>
            </p:nvGraphicFramePr>
            <p:xfrm>
              <a:off x="0" y="0"/>
              <a:ext cx="9144001" cy="68832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5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200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 x 9a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18a</a:t>
                          </a: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3b x 6 x b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18b²</a:t>
                          </a: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-4c x 5c x -3c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60c³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Simplify</a:t>
                          </a:r>
                        </a:p>
                        <a:p>
                          <a:pPr algn="ctr"/>
                          <a:endParaRPr lang="en-GB" sz="12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6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3r + 2r – r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4r</a:t>
                          </a: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5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7t + 5g – 2g - 4t</a:t>
                          </a:r>
                          <a:r>
                            <a:rPr lang="en-GB" sz="15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3t + 3g</a:t>
                          </a:r>
                        </a:p>
                        <a:p>
                          <a:pPr algn="ctr"/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16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5y - 2d - 4d – 6y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-y – 6d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Write expressions for:</a:t>
                          </a:r>
                        </a:p>
                        <a:p>
                          <a:pPr algn="ctr"/>
                          <a:endParaRPr lang="en-GB" sz="10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 more than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+ 4</a:t>
                          </a: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 less than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 - 3</a:t>
                          </a:r>
                          <a:endParaRPr lang="en-GB" sz="2200" b="0" i="1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 lots of </a:t>
                          </a:r>
                          <a:r>
                            <a:rPr lang="en-GB" sz="22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5x</a:t>
                          </a:r>
                          <a:endParaRPr lang="en-GB" sz="2200" b="0" i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0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r>
                            <a:rPr lang="en-GB" sz="1500" b="0" i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multiplied</a:t>
                          </a:r>
                          <a:r>
                            <a:rPr lang="en-GB" sz="1500" b="0" i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  <a:cs typeface="Times New Roman" panose="02020603050405020304" pitchFamily="18" charset="0"/>
                            </a:rPr>
                            <a:t> by itself </a:t>
                          </a: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x²</a:t>
                          </a:r>
                          <a:endParaRPr lang="en-GB" sz="2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407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17" t="-93182" r="-200625" b="-946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=</a:t>
                          </a: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6   b  = -2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Find: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5a – b </a:t>
                          </a:r>
                          <a:r>
                            <a:rPr lang="en-GB" sz="24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4b + 7 </a:t>
                          </a:r>
                          <a:r>
                            <a:rPr lang="en-GB" sz="24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-1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3a² </a:t>
                          </a:r>
                          <a:r>
                            <a:rPr lang="en-GB" sz="24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Expand</a:t>
                          </a:r>
                        </a:p>
                        <a:p>
                          <a:endParaRPr lang="en-GB" sz="12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5x(2x + 7)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10x² + 35x</a:t>
                          </a:r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8y(4 – 3y)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32y – 24y²</a:t>
                          </a:r>
                          <a:endParaRPr lang="en-GB" sz="2000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7e(2e + 5 – 2f)</a:t>
                          </a: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14e² + 35e – 14ef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2746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2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Expand and simplify</a:t>
                          </a:r>
                        </a:p>
                        <a:p>
                          <a:pPr algn="ctr"/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2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4r + 5(r</a:t>
                          </a:r>
                          <a:r>
                            <a:rPr lang="en-GB" sz="22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– 8) </a:t>
                          </a:r>
                          <a:endParaRPr lang="en-GB" sz="2200" b="0" kern="1200" baseline="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2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= </a:t>
                          </a:r>
                          <a:r>
                            <a:rPr lang="en-GB" sz="22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9r - </a:t>
                          </a:r>
                          <a:r>
                            <a:rPr lang="en-GB" sz="22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40</a:t>
                          </a:r>
                          <a:endParaRPr lang="en-GB" sz="2200" b="0" kern="1200" baseline="0" dirty="0" smtClean="0">
                            <a:solidFill>
                              <a:srgbClr val="FF0000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Expand and simplify</a:t>
                          </a:r>
                        </a:p>
                        <a:p>
                          <a:pPr algn="ctr"/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2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6g(3g + 1) – 8g</a:t>
                          </a:r>
                        </a:p>
                        <a:p>
                          <a:pPr algn="ctr"/>
                          <a:r>
                            <a:rPr lang="en-GB" sz="2200" b="0" kern="1200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= 18g² - 2g</a:t>
                          </a:r>
                        </a:p>
                        <a:p>
                          <a:pPr algn="ctr"/>
                          <a:endParaRPr lang="en-GB" sz="2200" b="0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b="0" kern="120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Expand and simplify</a:t>
                          </a:r>
                        </a:p>
                        <a:p>
                          <a:pPr algn="ctr"/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:r>
                            <a:rPr lang="en-GB" sz="2200" b="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3(4d + 2) - 9</a:t>
                          </a:r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b="0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 12d – 3</a:t>
                          </a:r>
                        </a:p>
                        <a:p>
                          <a:pPr algn="ctr"/>
                          <a:endParaRPr lang="en-GB" sz="2200" b="0" kern="1200" dirty="0" smtClean="0">
                            <a:solidFill>
                              <a:schemeClr val="dk1"/>
                            </a:solidFill>
                            <a:effectLst/>
                            <a:latin typeface="Comic Sans MS" panose="030F0702030302020204" pitchFamily="66" charset="0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995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99959"/>
              </p:ext>
            </p:extLst>
          </p:nvPr>
        </p:nvGraphicFramePr>
        <p:xfrm>
          <a:off x="5115" y="10236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mean of 4 numbers is 10. Find the missing number. </a:t>
                      </a: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6, 12, 14, 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?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 rugby team played 6 games. Here are the number of points scored:</a:t>
                      </a: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24, 8, 18, 6, 12, 19</a:t>
                      </a:r>
                    </a:p>
                    <a:p>
                      <a:pPr algn="ctr"/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Work out the mean and median score</a:t>
                      </a:r>
                      <a:endParaRPr lang="en-GB" b="1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rugby team played 1 more game. The mean score for all 7 games is now 16. How many points did they score in the 7</a:t>
                      </a:r>
                      <a:r>
                        <a:rPr lang="en-GB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game?</a:t>
                      </a:r>
                      <a:endParaRPr lang="en-GB" b="1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5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mean number of goals scored</a:t>
                      </a:r>
                      <a:endParaRPr lang="en-GB" sz="15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5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5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mean and </a:t>
                      </a:r>
                      <a:r>
                        <a:rPr lang="en-GB" sz="15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modal number of sweets.</a:t>
                      </a:r>
                      <a:endParaRPr lang="en-GB" sz="15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5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mean and </a:t>
                      </a:r>
                      <a:r>
                        <a:rPr lang="en-GB" sz="15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mode. </a:t>
                      </a:r>
                      <a:r>
                        <a:rPr lang="en-GB" sz="15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Calculator allowed</a:t>
                      </a:r>
                      <a:endParaRPr lang="en-GB" sz="15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an estimate for the mean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Calculator allowed</a:t>
                      </a:r>
                      <a:endParaRPr lang="en-GB" sz="15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an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estimate for the mean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Calculator allowed</a:t>
                      </a:r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 the modal 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3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45631"/>
              </p:ext>
            </p:extLst>
          </p:nvPr>
        </p:nvGraphicFramePr>
        <p:xfrm>
          <a:off x="420249" y="5133635"/>
          <a:ext cx="254366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020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683172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  <a:gridCol w="483476">
                  <a:extLst>
                    <a:ext uri="{9D8B030D-6E8A-4147-A177-3AD203B41FA5}">
                      <a16:colId xmlns:a16="http://schemas.microsoft.com/office/drawing/2014/main" val="1182049655"/>
                    </a:ext>
                  </a:extLst>
                </a:gridCol>
              </a:tblGrid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Time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 ≤ t &lt;10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704768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≤ t &lt; 20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094963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 ≤ t &lt; 30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 ≤ t &lt; 40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3449329" y="2809164"/>
          <a:ext cx="2656335" cy="16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Sweets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774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7782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20249" y="2827163"/>
          <a:ext cx="2656335" cy="169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Goals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70476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094963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34122"/>
              </p:ext>
            </p:extLst>
          </p:nvPr>
        </p:nvGraphicFramePr>
        <p:xfrm>
          <a:off x="6373750" y="2783814"/>
          <a:ext cx="2656335" cy="1662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996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110533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</a:tblGrid>
              <a:tr h="353279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Plants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7748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778266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83290"/>
              </p:ext>
            </p:extLst>
          </p:nvPr>
        </p:nvGraphicFramePr>
        <p:xfrm>
          <a:off x="6105665" y="4835024"/>
          <a:ext cx="303833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831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750059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  <a:gridCol w="641444">
                  <a:extLst>
                    <a:ext uri="{9D8B030D-6E8A-4147-A177-3AD203B41FA5}">
                      <a16:colId xmlns:a16="http://schemas.microsoft.com/office/drawing/2014/main" val="1182049655"/>
                    </a:ext>
                  </a:extLst>
                </a:gridCol>
              </a:tblGrid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Weight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 ≤ w &lt;65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704768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65 ≤ w &lt; 70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094963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70 ≤ w &lt; 75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75 ≤ w &lt; 80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4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8372765"/>
                  </p:ext>
                </p:extLst>
              </p:nvPr>
            </p:nvGraphicFramePr>
            <p:xfrm>
              <a:off x="5115" y="10236"/>
              <a:ext cx="9144000" cy="68477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0411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3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 mean of 4 numbers is 40. Find the missing number. 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6, 12, 14, </a:t>
                          </a:r>
                          <a:r>
                            <a:rPr lang="en-GB" sz="20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rugby team played 6 games. Here are the number of points scored: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b="1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24, 8, 18, 6, 12, 19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Mean = 87÷6 =14.5 median = 15</a:t>
                          </a:r>
                          <a:endParaRPr lang="en-GB" b="1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 mean score for all 7 games is now 16. How many points did they score in the 7</a:t>
                          </a:r>
                          <a:r>
                            <a:rPr lang="en-GB" b="0" baseline="30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game?</a:t>
                          </a:r>
                        </a:p>
                        <a:p>
                          <a:pPr algn="ctr"/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16 x 7 = 112</a:t>
                          </a:r>
                        </a:p>
                        <a:p>
                          <a:pPr algn="ctr"/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112 – 87 = 25 points</a:t>
                          </a:r>
                          <a:endParaRPr lang="en-GB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40330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5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Topic 3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5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5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𝟐𝟏</m:t>
                                  </m:r>
                                </m:num>
                                <m:den>
                                  <m:r>
                                    <a:rPr kumimoji="0" lang="en-GB" sz="15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𝟐𝟎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15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 = 1.05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Mean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500" b="1" i="1" baseline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500" b="1" i="1" baseline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𝟓𝟖</m:t>
                                  </m:r>
                                </m:num>
                                <m:den>
                                  <m:r>
                                    <a:rPr lang="en-GB" sz="1500" b="1" i="1" baseline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5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5.8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Mode = 5</a:t>
                          </a:r>
                          <a:endParaRPr lang="en-GB" sz="1500" b="1" dirty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Mean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500" b="1" i="1" baseline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500" b="1" i="1" baseline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𝟏𝟑𝟎</m:t>
                                  </m:r>
                                </m:num>
                                <m:den>
                                  <m:r>
                                    <a:rPr lang="en-GB" sz="1500" b="1" i="1" baseline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GB" sz="1500" b="1" i="1" baseline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5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</a:t>
                          </a:r>
                          <a:r>
                            <a:rPr lang="en-GB" sz="15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2.6</a:t>
                          </a:r>
                          <a:endParaRPr lang="en-GB" sz="1500" b="1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5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Mode = 4</a:t>
                          </a:r>
                          <a:endParaRPr lang="en-GB" sz="1500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5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500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403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3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𝟒𝟓</m:t>
                                  </m:r>
                                  <m: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</a:t>
                          </a:r>
                          <a:r>
                            <a:rPr lang="en-GB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18.2 </a:t>
                          </a:r>
                          <a:endParaRPr lang="en-GB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Mean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𝟑𝟔𝟓</m:t>
                                  </m:r>
                                </m:num>
                                <m:den>
                                  <m: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kumimoji="0" lang="en-GB" sz="18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𝟎</m:t>
                                  </m:r>
                                </m:den>
                              </m:f>
                            </m:oMath>
                          </a14:m>
                          <a:endParaRPr lang="en-GB" b="1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= </a:t>
                          </a:r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68.25 </a:t>
                          </a:r>
                          <a:endParaRPr lang="en-GB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Modal group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=</a:t>
                          </a:r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800" b="1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65 ≤ w &lt; 70</a:t>
                          </a:r>
                        </a:p>
                        <a:p>
                          <a:pPr algn="ctr"/>
                          <a:endParaRPr lang="en-GB" b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8372765"/>
                  </p:ext>
                </p:extLst>
              </p:nvPr>
            </p:nvGraphicFramePr>
            <p:xfrm>
              <a:off x="5115" y="10236"/>
              <a:ext cx="9144000" cy="68477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6834">
                      <a:extLst>
                        <a:ext uri="{9D8B030D-6E8A-4147-A177-3AD203B41FA5}">
                          <a16:colId xmlns:a16="http://schemas.microsoft.com/office/drawing/2014/main" val="42711270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9458942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318414750"/>
                        </a:ext>
                      </a:extLst>
                    </a:gridCol>
                    <a:gridCol w="2925722">
                      <a:extLst>
                        <a:ext uri="{9D8B030D-6E8A-4147-A177-3AD203B41FA5}">
                          <a16:colId xmlns:a16="http://schemas.microsoft.com/office/drawing/2014/main" val="4141231608"/>
                        </a:ext>
                      </a:extLst>
                    </a:gridCol>
                  </a:tblGrid>
                  <a:tr h="20411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3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 mean of 4 numbers is 40. Find the missing number. 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6, 12, 14, </a:t>
                          </a:r>
                          <a:r>
                            <a:rPr lang="en-GB" sz="2000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8</a:t>
                          </a:r>
                        </a:p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A rugby team played 6 games. Here are the number of points scored:</a:t>
                          </a:r>
                        </a:p>
                        <a:p>
                          <a:pPr algn="ctr"/>
                          <a:endParaRPr lang="en-GB" b="0" baseline="0" dirty="0" smtClean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r>
                            <a:rPr lang="en-GB" b="1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24, 8, 18, 6, 12, 19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Mean = 87÷6 =14.5 median = 15</a:t>
                          </a:r>
                          <a:endParaRPr lang="en-GB" b="1" baseline="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 mean score for all 7 games is now 16. How many points did they score in the 7</a:t>
                          </a:r>
                          <a:r>
                            <a:rPr lang="en-GB" b="0" baseline="3000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</a:t>
                          </a:r>
                          <a:r>
                            <a:rPr lang="en-GB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game?</a:t>
                          </a:r>
                        </a:p>
                        <a:p>
                          <a:pPr algn="ctr"/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16 x 7 = 112</a:t>
                          </a:r>
                        </a:p>
                        <a:p>
                          <a:pPr algn="ctr"/>
                          <a:r>
                            <a:rPr lang="en-GB" b="1" baseline="0" dirty="0" smtClean="0">
                              <a:solidFill>
                                <a:srgbClr val="FF0000"/>
                              </a:solidFill>
                              <a:latin typeface="Comic Sans MS" panose="030F0702030302020204" pitchFamily="66" charset="0"/>
                            </a:rPr>
                            <a:t>112 – 87 = 25 points</a:t>
                          </a:r>
                          <a:endParaRPr lang="en-GB" b="1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42647800"/>
                      </a:ext>
                    </a:extLst>
                  </a:tr>
                  <a:tr h="240330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5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omic Sans MS" panose="030F0702030302020204" pitchFamily="66" charset="0"/>
                              <a:ea typeface="+mn-ea"/>
                              <a:cs typeface="+mn-cs"/>
                            </a:rPr>
                            <a:t>Topic 3</a:t>
                          </a: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708" t="-85823" r="-200625" b="-1005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474" t="-85823" r="-100208" b="-1005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2917" t="-85823" r="-417" b="-1005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7561586"/>
                      </a:ext>
                    </a:extLst>
                  </a:tr>
                  <a:tr h="2403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Topic 3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vert="vert27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708" t="-186294" r="-200625" b="-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2474" t="-186294" r="-100208" b="-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781543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MARTInkShape-4"/>
          <p:cNvSpPr/>
          <p:nvPr/>
        </p:nvSpPr>
        <p:spPr>
          <a:xfrm>
            <a:off x="5989955" y="6337765"/>
            <a:ext cx="1702" cy="26617"/>
          </a:xfrm>
          <a:custGeom>
            <a:avLst/>
            <a:gdLst/>
            <a:ahLst/>
            <a:cxnLst/>
            <a:rect l="0" t="0" r="0" b="0"/>
            <a:pathLst>
              <a:path w="1702" h="26617">
                <a:moveTo>
                  <a:pt x="0" y="26616"/>
                </a:moveTo>
                <a:lnTo>
                  <a:pt x="1310" y="18576"/>
                </a:lnTo>
                <a:lnTo>
                  <a:pt x="1701" y="3935"/>
                </a:lnTo>
                <a:lnTo>
                  <a:pt x="52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06329"/>
              </p:ext>
            </p:extLst>
          </p:nvPr>
        </p:nvGraphicFramePr>
        <p:xfrm>
          <a:off x="433861" y="4983509"/>
          <a:ext cx="268356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553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669701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  <a:gridCol w="605307">
                  <a:extLst>
                    <a:ext uri="{9D8B030D-6E8A-4147-A177-3AD203B41FA5}">
                      <a16:colId xmlns:a16="http://schemas.microsoft.com/office/drawing/2014/main" val="1182049655"/>
                    </a:ext>
                  </a:extLst>
                </a:gridCol>
              </a:tblGrid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Time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 ≤ t &lt;10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35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704768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 ≤ t &lt; 20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120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094963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 ≤ t &lt; 30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125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 ≤ t &lt; 40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175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02326"/>
              </p:ext>
            </p:extLst>
          </p:nvPr>
        </p:nvGraphicFramePr>
        <p:xfrm>
          <a:off x="3449328" y="2616174"/>
          <a:ext cx="26563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248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780544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  <a:gridCol w="780544">
                  <a:extLst>
                    <a:ext uri="{9D8B030D-6E8A-4147-A177-3AD203B41FA5}">
                      <a16:colId xmlns:a16="http://schemas.microsoft.com/office/drawing/2014/main" val="2559323693"/>
                    </a:ext>
                  </a:extLst>
                </a:gridCol>
              </a:tblGrid>
              <a:tr h="29945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Sweets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2957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2957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7748"/>
                  </a:ext>
                </a:extLst>
              </a:tr>
              <a:tr h="2957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778266"/>
                  </a:ext>
                </a:extLst>
              </a:tr>
              <a:tr h="2957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  <a:tr h="2957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58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43735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86283"/>
              </p:ext>
            </p:extLst>
          </p:nvPr>
        </p:nvGraphicFramePr>
        <p:xfrm>
          <a:off x="433861" y="2473885"/>
          <a:ext cx="274738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788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807297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  <a:gridCol w="807297">
                  <a:extLst>
                    <a:ext uri="{9D8B030D-6E8A-4147-A177-3AD203B41FA5}">
                      <a16:colId xmlns:a16="http://schemas.microsoft.com/office/drawing/2014/main" val="1341353910"/>
                    </a:ext>
                  </a:extLst>
                </a:gridCol>
              </a:tblGrid>
              <a:tr h="306468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Goals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r>
                        <a:rPr lang="en-GB" sz="15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306468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GB" sz="15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704768"/>
                  </a:ext>
                </a:extLst>
              </a:tr>
              <a:tr h="306468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094963"/>
                  </a:ext>
                </a:extLst>
              </a:tr>
              <a:tr h="306468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5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306468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5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GB" sz="15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  <a:tr h="306468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Total</a:t>
                      </a:r>
                      <a:endParaRPr lang="en-GB" sz="15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  <a:endParaRPr lang="en-GB" sz="15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</a:t>
                      </a:r>
                      <a:endParaRPr lang="en-GB" sz="15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079586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93330"/>
              </p:ext>
            </p:extLst>
          </p:nvPr>
        </p:nvGraphicFramePr>
        <p:xfrm>
          <a:off x="6373750" y="2616174"/>
          <a:ext cx="26563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248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780544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  <a:gridCol w="780544">
                  <a:extLst>
                    <a:ext uri="{9D8B030D-6E8A-4147-A177-3AD203B41FA5}">
                      <a16:colId xmlns:a16="http://schemas.microsoft.com/office/drawing/2014/main" val="174031558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Plants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24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35774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7782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64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50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130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92475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87145"/>
              </p:ext>
            </p:extLst>
          </p:nvPr>
        </p:nvGraphicFramePr>
        <p:xfrm>
          <a:off x="5688361" y="4816168"/>
          <a:ext cx="3341724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528">
                  <a:extLst>
                    <a:ext uri="{9D8B030D-6E8A-4147-A177-3AD203B41FA5}">
                      <a16:colId xmlns:a16="http://schemas.microsoft.com/office/drawing/2014/main" val="575230497"/>
                    </a:ext>
                  </a:extLst>
                </a:gridCol>
                <a:gridCol w="669690">
                  <a:extLst>
                    <a:ext uri="{9D8B030D-6E8A-4147-A177-3AD203B41FA5}">
                      <a16:colId xmlns:a16="http://schemas.microsoft.com/office/drawing/2014/main" val="1950064927"/>
                    </a:ext>
                  </a:extLst>
                </a:gridCol>
                <a:gridCol w="821506">
                  <a:extLst>
                    <a:ext uri="{9D8B030D-6E8A-4147-A177-3AD203B41FA5}">
                      <a16:colId xmlns:a16="http://schemas.microsoft.com/office/drawing/2014/main" val="1182049655"/>
                    </a:ext>
                  </a:extLst>
                </a:gridCol>
              </a:tblGrid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Weight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Freq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704466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60 ≤ w &lt;65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375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704768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65 ≤ w &lt; 70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540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094963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70 ≤ w &lt; 75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217.5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1465"/>
                  </a:ext>
                </a:extLst>
              </a:tr>
              <a:tr h="2897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75 ≤ w &lt; 80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232.5</a:t>
                      </a:r>
                      <a:endParaRPr lang="en-GB" sz="16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39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8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65171"/>
              </p:ext>
            </p:extLst>
          </p:nvPr>
        </p:nvGraphicFramePr>
        <p:xfrm>
          <a:off x="0" y="0"/>
          <a:ext cx="9144000" cy="689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60952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6.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9.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6 and 9.</a:t>
                      </a:r>
                      <a:endParaRPr lang="en-GB" sz="22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404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</a:t>
                      </a:r>
                    </a:p>
                    <a:p>
                      <a:pPr algn="ctr"/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</a:t>
                      </a:r>
                      <a:r>
                        <a:rPr lang="en-GB" sz="22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16.</a:t>
                      </a:r>
                    </a:p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22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and 16.</a:t>
                      </a:r>
                      <a:endParaRPr lang="en-GB" sz="2200" b="1" u="sng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(4 + 2)</a:t>
                      </a:r>
                      <a:r>
                        <a:rPr lang="en-GB" sz="22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algn="ctr"/>
                      <a:endParaRPr lang="en-GB" sz="2200" b="0" baseline="30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5 + 2 x 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192260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28 as a product of its prime factors. 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Draw a Venn Diagram to show all the factors of 16 and 24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HCF and LCM of 16 and 24</a:t>
                      </a:r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480179" y="5716324"/>
            <a:ext cx="1908222" cy="977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178679" y="5716324"/>
            <a:ext cx="1908222" cy="977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8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34240"/>
              </p:ext>
            </p:extLst>
          </p:nvPr>
        </p:nvGraphicFramePr>
        <p:xfrm>
          <a:off x="0" y="0"/>
          <a:ext cx="9144000" cy="685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34">
                  <a:extLst>
                    <a:ext uri="{9D8B030D-6E8A-4147-A177-3AD203B41FA5}">
                      <a16:colId xmlns:a16="http://schemas.microsoft.com/office/drawing/2014/main" val="42711270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9458942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318414750"/>
                    </a:ext>
                  </a:extLst>
                </a:gridCol>
                <a:gridCol w="2925722">
                  <a:extLst>
                    <a:ext uri="{9D8B030D-6E8A-4147-A177-3AD203B41FA5}">
                      <a16:colId xmlns:a16="http://schemas.microsoft.com/office/drawing/2014/main" val="4141231608"/>
                    </a:ext>
                  </a:extLst>
                </a:gridCol>
              </a:tblGrid>
              <a:tr h="2202334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multiples of 3.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3  6  9  12  15</a:t>
                      </a:r>
                      <a:endParaRPr lang="en-GB" sz="22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lphaLcParenR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first 5 multiples of 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6  12  18  24  30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the first 5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multiples of 9.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9  18  27  36  45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LCM of 6 and 9.  </a:t>
                      </a: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b="0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 + 4 x 5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3 + 20 = 23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18 - 12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÷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18 -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4</a:t>
                      </a: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47800"/>
                  </a:ext>
                </a:extLst>
              </a:tr>
              <a:tr h="23424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</a:p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1, 2, 3, 4, 5, 6, 7, 8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Which of these numbers are: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Even: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2, 4, 6, 8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Prime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2, 3, 5, 7</a:t>
                      </a: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Square  </a:t>
                      </a:r>
                      <a:r>
                        <a:rPr lang="en-GB" sz="22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1,  4</a:t>
                      </a:r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i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800" b="0" u="none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a)  List all the factors</a:t>
                      </a:r>
                      <a:r>
                        <a:rPr lang="en-GB" sz="18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of 12.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800" b="0" u="none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1, 12, 2 6, 3, 4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2"/>
                      </a:pPr>
                      <a:r>
                        <a:rPr lang="en-GB" sz="18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 all the factors of 16.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GB" sz="1800" b="0" u="none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1, 16, 2, 8, 4</a:t>
                      </a:r>
                    </a:p>
                    <a:p>
                      <a:pPr marL="342900" indent="-342900" algn="l">
                        <a:buFont typeface="+mj-lt"/>
                        <a:buAutoNum type="alphaLcParenR" startAt="3"/>
                      </a:pPr>
                      <a:r>
                        <a:rPr lang="en-GB" sz="18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is the HCF of 12 </a:t>
                      </a:r>
                      <a:r>
                        <a:rPr lang="en-GB" sz="18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and </a:t>
                      </a:r>
                      <a:r>
                        <a:rPr lang="en-GB" sz="1800" b="0" u="none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16.       </a:t>
                      </a:r>
                      <a:r>
                        <a:rPr lang="en-GB" sz="1800" b="0" u="none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 </a:t>
                      </a:r>
                      <a:endParaRPr lang="en-GB" sz="1800" b="1" u="sng" baseline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Calculate</a:t>
                      </a: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(4 + 2)</a:t>
                      </a:r>
                      <a:r>
                        <a:rPr lang="en-GB" sz="2200" b="0" baseline="300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6² = 36</a:t>
                      </a:r>
                    </a:p>
                    <a:p>
                      <a:pPr algn="ctr"/>
                      <a:endParaRPr lang="en-GB" sz="2200" b="0" baseline="30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200" b="0" baseline="300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 ÷ 5 + 2 x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= 5 + 16 =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561586"/>
                  </a:ext>
                </a:extLst>
              </a:tr>
              <a:tr h="2135424"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Topic 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28 as a product of its prime factors. </a:t>
                      </a:r>
                    </a:p>
                    <a:p>
                      <a:pPr algn="ctr"/>
                      <a:endParaRPr lang="en-GB" sz="22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2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28 = 2 x 2 x 7</a:t>
                      </a:r>
                    </a:p>
                    <a:p>
                      <a:pPr algn="ctr"/>
                      <a:endParaRPr lang="en-GB" sz="2200" b="0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Draw a Venn Diagram to show all the factors of 16 and 24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the HCF of 16 and 24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HCF</a:t>
                      </a:r>
                      <a:r>
                        <a:rPr lang="en-GB" sz="1800" b="0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8</a:t>
                      </a:r>
                      <a:endParaRPr lang="en-GB" sz="1800" b="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154384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556000" y="5702300"/>
            <a:ext cx="1397000" cy="977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254500" y="5702300"/>
            <a:ext cx="1397000" cy="977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82963" y="550037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2250" y="55176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24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8400" y="5958796"/>
            <a:ext cx="46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9750" y="5897792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1, 2, 4, 8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0774" y="5866211"/>
            <a:ext cx="80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3, 6,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12, 24</a:t>
            </a:r>
          </a:p>
        </p:txBody>
      </p:sp>
    </p:spTree>
    <p:extLst>
      <p:ext uri="{BB962C8B-B14F-4D97-AF65-F5344CB8AC3E}">
        <p14:creationId xmlns:p14="http://schemas.microsoft.com/office/powerpoint/2010/main" val="1154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046BBD967B24DA3F10E1FCF165E29" ma:contentTypeVersion="4" ma:contentTypeDescription="Create a new document." ma:contentTypeScope="" ma:versionID="4d12bf0026f5a4d4561462065b1cc8bf">
  <xsd:schema xmlns:xsd="http://www.w3.org/2001/XMLSchema" xmlns:xs="http://www.w3.org/2001/XMLSchema" xmlns:p="http://schemas.microsoft.com/office/2006/metadata/properties" xmlns:ns2="ea71102e-c2e2-43df-a20f-703c85d4b778" xmlns:ns3="ac2b899c-feaf-4902-9f78-83816e525775" targetNamespace="http://schemas.microsoft.com/office/2006/metadata/properties" ma:root="true" ma:fieldsID="3bd9924c8b87e7b7864af9259b41ae6d" ns2:_="" ns3:_="">
    <xsd:import namespace="ea71102e-c2e2-43df-a20f-703c85d4b778"/>
    <xsd:import namespace="ac2b899c-feaf-4902-9f78-83816e5257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1102e-c2e2-43df-a20f-703c85d4b7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b899c-feaf-4902-9f78-83816e525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5D29D4-069E-4785-B24F-36A9C82CEC5E}">
  <ds:schemaRefs>
    <ds:schemaRef ds:uri="http://purl.org/dc/terms/"/>
    <ds:schemaRef ds:uri="ea71102e-c2e2-43df-a20f-703c85d4b77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c2b899c-feaf-4902-9f78-83816e52577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62F4B6-BBF2-4C25-BF5F-75102D79AC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71102e-c2e2-43df-a20f-703c85d4b778"/>
    <ds:schemaRef ds:uri="ac2b899c-feaf-4902-9f78-83816e5257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C75DBC-9693-46D1-BAD0-35656C95BE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9422</TotalTime>
  <Words>1415</Words>
  <Application>Microsoft Office PowerPoint</Application>
  <PresentationFormat>On-screen Show (4:3)</PresentationFormat>
  <Paragraphs>466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Century Gothic</vt:lpstr>
      <vt:lpstr>Comic Sans MS</vt:lpstr>
      <vt:lpstr>Symbol</vt:lpstr>
      <vt:lpstr>Times New Roman</vt:lpstr>
      <vt:lpstr>Wingdings 3</vt:lpstr>
      <vt:lpstr>Office Theme</vt:lpstr>
      <vt:lpstr>Ion Boardroom</vt:lpstr>
      <vt:lpstr>Test 1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Joanne</dc:creator>
  <cp:lastModifiedBy>Gilroy, Alison</cp:lastModifiedBy>
  <cp:revision>75</cp:revision>
  <cp:lastPrinted>2018-06-18T15:30:13Z</cp:lastPrinted>
  <dcterms:created xsi:type="dcterms:W3CDTF">2018-05-22T09:25:02Z</dcterms:created>
  <dcterms:modified xsi:type="dcterms:W3CDTF">2019-11-03T11:15:01Z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0x010100D91046BBD967B24DA3F10E1FCF165E29</vt:lpwstr>
  </property>
</Properties>
</file>