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3" r:id="rId8"/>
    <p:sldId id="277" r:id="rId9"/>
    <p:sldId id="278" r:id="rId10"/>
    <p:sldId id="263" r:id="rId11"/>
    <p:sldId id="274" r:id="rId12"/>
    <p:sldId id="279" r:id="rId13"/>
    <p:sldId id="280" r:id="rId14"/>
    <p:sldId id="257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2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9 Foundation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504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12,  15,  18,  21,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45, 39, 33,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6.5,  8,  9.5,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2.4, 2.8, 3.2, …… , ……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 4, 0.4, …… , ……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19 , …… , 25, …… , 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…… , 10, …… , 6, …… , 2</a:t>
                      </a: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5n + 1</a:t>
                      </a:r>
                      <a:endParaRPr lang="en-GB" sz="22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7, 9, 11,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025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12,  15,  18,  21,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24, 27  +3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51, 45, 39, 33,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27, 21  -6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6.5,  8,  9.5,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11, 12.5  + 1.5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2.4, 2.8, 3.2,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3.6, 4.0  +0.4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5000  x 10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40, 4, 0.4,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0.04, 0.004 ÷10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19 ,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25,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10,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6, 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, 2</a:t>
                      </a: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</a:t>
                      </a: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2, 4, 6, 8</a:t>
                      </a:r>
                      <a:endParaRPr lang="en-GB" sz="22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5n + 1</a:t>
                      </a:r>
                    </a:p>
                    <a:p>
                      <a:pPr algn="ctr"/>
                      <a:r>
                        <a:rPr lang="en-GB" sz="2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6, 11, 16, 21</a:t>
                      </a:r>
                      <a:endParaRPr lang="en-GB" sz="2200" b="1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7, 9, 11,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2n + 3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8n - 7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4n - 13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67</a:t>
                      </a:r>
                      <a:endParaRPr lang="en-GB" sz="18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47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cm = ………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4.15 m = ………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2.5 km = ……… m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6540443" y="396691"/>
            <a:ext cx="2224046" cy="18781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482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4.15 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415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2.5 km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2500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+ 3 + 8 + 3 = 22 cm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 cm²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35 cm²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 cm²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95 cm²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5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18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24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50425"/>
            <a:ext cx="2287016" cy="1533352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9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90" b="2698"/>
          <a:stretch/>
        </p:blipFill>
        <p:spPr>
          <a:xfrm>
            <a:off x="6595841" y="638941"/>
            <a:ext cx="1908192" cy="161142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4.5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39944" y="1163116"/>
            <a:ext cx="74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89264" y="1107355"/>
            <a:ext cx="74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5457" y="5875431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893253" y="5219976"/>
            <a:ext cx="86" cy="72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076234" y="6421964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86458" y="5468752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687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5.2 cm = …………mm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0.95 m = ………… cm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3.75 km = …………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95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36812"/>
            <a:ext cx="2776097" cy="1626090"/>
            <a:chOff x="3213858" y="5065333"/>
            <a:chExt cx="2776097" cy="1626090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065333"/>
              <a:ext cx="2360739" cy="1321013"/>
              <a:chOff x="-29776" y="-31731"/>
              <a:chExt cx="1838891" cy="797245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329064" y="-31731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100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48715" y="5501998"/>
              <a:ext cx="110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4.6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36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20915"/>
            <a:ext cx="2287016" cy="1562862"/>
            <a:chOff x="6263656" y="4871825"/>
            <a:chExt cx="2494472" cy="1821624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15729"/>
              <a:ext cx="2196000" cy="1343329"/>
              <a:chOff x="-29776" y="-36963"/>
              <a:chExt cx="1710567" cy="810714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096352" y="-36963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871825"/>
              <a:ext cx="2484559" cy="1821624"/>
              <a:chOff x="6250008" y="4885473"/>
              <a:chExt cx="2484559" cy="1821624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8" y="5008729"/>
                <a:ext cx="2074459" cy="1301299"/>
              </a:xfrm>
              <a:prstGeom prst="triangle">
                <a:avLst>
                  <a:gd name="adj" fmla="val 6405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3" y="4885473"/>
                <a:ext cx="1474703" cy="14245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40951" y="5663242"/>
                <a:ext cx="1192352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2</a:t>
              </a:r>
              <a:r>
                <a:rPr lang="en-GB" dirty="0" smtClean="0">
                  <a:latin typeface="Comic Sans MS" panose="030F0702030302020204" pitchFamily="66" charset="0"/>
                </a:rPr>
                <a:t>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5400000">
            <a:off x="6669765" y="-155214"/>
            <a:ext cx="1611272" cy="3181235"/>
            <a:chOff x="6533130" y="4906221"/>
            <a:chExt cx="2224998" cy="2298370"/>
          </a:xfrm>
        </p:grpSpPr>
        <p:grpSp>
          <p:nvGrpSpPr>
            <p:cNvPr id="87" name="Group 86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533130" y="4906221"/>
              <a:ext cx="2215085" cy="2298370"/>
              <a:chOff x="6519482" y="4919869"/>
              <a:chExt cx="2215085" cy="2298370"/>
            </a:xfrm>
          </p:grpSpPr>
          <p:sp>
            <p:nvSpPr>
              <p:cNvPr id="89" name="Isosceles Triangle 88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16200000">
                <a:off x="7075182" y="6420561"/>
                <a:ext cx="1085346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 60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7374033" y="5456432"/>
                <a:ext cx="627070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6442291" y="5217635"/>
                <a:ext cx="695689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7" name="SMARTInkShape-9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195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following: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5.2 cm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52 mm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0.95 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95 cm</a:t>
                      </a: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3.75 km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3750 m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perimeter?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9.5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+ 4 + 9.5 + 4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27 cm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the area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 cm²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34 cm²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46 cm²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7.5 cm²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123 cm²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56054" y="646026"/>
            <a:ext cx="2764991" cy="1655864"/>
            <a:chOff x="216051" y="5144746"/>
            <a:chExt cx="2764991" cy="1655864"/>
          </a:xfrm>
        </p:grpSpPr>
        <p:grpSp>
          <p:nvGrpSpPr>
            <p:cNvPr id="24" name="Group 23"/>
            <p:cNvGrpSpPr/>
            <p:nvPr/>
          </p:nvGrpSpPr>
          <p:grpSpPr>
            <a:xfrm>
              <a:off x="844551" y="5144746"/>
              <a:ext cx="2136491" cy="1309841"/>
              <a:chOff x="32757" y="-10499"/>
              <a:chExt cx="1664213" cy="790503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21250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4020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757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16051" y="5526536"/>
              <a:ext cx="703116" cy="36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2303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95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15282" y="2836812"/>
            <a:ext cx="2776097" cy="1626090"/>
            <a:chOff x="3213858" y="5065333"/>
            <a:chExt cx="2776097" cy="1626090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065333"/>
              <a:ext cx="2360739" cy="1321013"/>
              <a:chOff x="-29776" y="-31731"/>
              <a:chExt cx="1838891" cy="797245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329064" y="-31731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100 mm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48715" y="5501998"/>
              <a:ext cx="110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 4.6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816" y="5107019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cm²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9698" y="2933028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Area = 36 cm²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5949" y="2920915"/>
            <a:ext cx="2287016" cy="1562862"/>
            <a:chOff x="6263656" y="4871825"/>
            <a:chExt cx="2494472" cy="1821624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15729"/>
              <a:ext cx="2196000" cy="1343329"/>
              <a:chOff x="-29776" y="-36963"/>
              <a:chExt cx="1710567" cy="810714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096352" y="-36963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871825"/>
              <a:ext cx="2484559" cy="1821624"/>
              <a:chOff x="6250008" y="4885473"/>
              <a:chExt cx="2484559" cy="1821624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8" y="5008729"/>
                <a:ext cx="2074459" cy="1301299"/>
              </a:xfrm>
              <a:prstGeom prst="triangle">
                <a:avLst>
                  <a:gd name="adj" fmla="val 6405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3" y="4885473"/>
                <a:ext cx="1474703" cy="14245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10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40951" y="5663242"/>
                <a:ext cx="1192352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.8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43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405484" y="5009788"/>
            <a:ext cx="2944735" cy="1677246"/>
            <a:chOff x="3408214" y="5225041"/>
            <a:chExt cx="2944735" cy="1677246"/>
          </a:xfrm>
        </p:grpSpPr>
        <p:sp>
          <p:nvSpPr>
            <p:cNvPr id="65" name="Freeform 64"/>
            <p:cNvSpPr/>
            <p:nvPr/>
          </p:nvSpPr>
          <p:spPr>
            <a:xfrm>
              <a:off x="3508950" y="5322272"/>
              <a:ext cx="1905792" cy="1145483"/>
            </a:xfrm>
            <a:custGeom>
              <a:avLst/>
              <a:gdLst>
                <a:gd name="connsiteX0" fmla="*/ 0 w 2161310"/>
                <a:gd name="connsiteY0" fmla="*/ 1460665 h 1460665"/>
                <a:gd name="connsiteX1" fmla="*/ 1805050 w 2161310"/>
                <a:gd name="connsiteY1" fmla="*/ 1460665 h 1460665"/>
                <a:gd name="connsiteX2" fmla="*/ 2161310 w 2161310"/>
                <a:gd name="connsiteY2" fmla="*/ 0 h 1460665"/>
                <a:gd name="connsiteX3" fmla="*/ 0 w 2161310"/>
                <a:gd name="connsiteY3" fmla="*/ 1460665 h 14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10" h="1460665">
                  <a:moveTo>
                    <a:pt x="0" y="1460665"/>
                  </a:moveTo>
                  <a:lnTo>
                    <a:pt x="1805050" y="1460665"/>
                  </a:lnTo>
                  <a:lnTo>
                    <a:pt x="2161310" y="0"/>
                  </a:lnTo>
                  <a:lnTo>
                    <a:pt x="0" y="14606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8949" y="6532955"/>
              <a:ext cx="174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</a:t>
              </a:r>
              <a:r>
                <a:rPr lang="en-GB" dirty="0" smtClean="0">
                  <a:latin typeface="Comic Sans MS" panose="030F0702030302020204" pitchFamily="66" charset="0"/>
                </a:rPr>
                <a:t>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414741" y="5308955"/>
              <a:ext cx="0" cy="11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15911" y="5762854"/>
              <a:ext cx="103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2</a:t>
              </a:r>
              <a:r>
                <a:rPr lang="en-GB" dirty="0" smtClean="0">
                  <a:latin typeface="Comic Sans MS" panose="030F0702030302020204" pitchFamily="66" charset="0"/>
                </a:rPr>
                <a:t>.5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508949" y="6454651"/>
              <a:ext cx="2512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3408214" y="5225041"/>
              <a:ext cx="1970240" cy="11844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39414" y="5474365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10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0297" y="4871219"/>
            <a:ext cx="3113967" cy="1815815"/>
            <a:chOff x="-145974" y="-28299"/>
            <a:chExt cx="3114357" cy="1816317"/>
          </a:xfrm>
        </p:grpSpPr>
        <p:grpSp>
          <p:nvGrpSpPr>
            <p:cNvPr id="72" name="Group 71"/>
            <p:cNvGrpSpPr/>
            <p:nvPr/>
          </p:nvGrpSpPr>
          <p:grpSpPr>
            <a:xfrm>
              <a:off x="518615" y="259307"/>
              <a:ext cx="1794491" cy="1528711"/>
              <a:chOff x="0" y="0"/>
              <a:chExt cx="1794491" cy="152871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88711" y="75063"/>
                <a:ext cx="1629245" cy="1446662"/>
              </a:xfrm>
              <a:custGeom>
                <a:avLst/>
                <a:gdLst>
                  <a:gd name="connsiteX0" fmla="*/ 0 w 1801505"/>
                  <a:gd name="connsiteY0" fmla="*/ 1439838 h 1446662"/>
                  <a:gd name="connsiteX1" fmla="*/ 0 w 1801505"/>
                  <a:gd name="connsiteY1" fmla="*/ 0 h 1446662"/>
                  <a:gd name="connsiteX2" fmla="*/ 1801505 w 1801505"/>
                  <a:gd name="connsiteY2" fmla="*/ 0 h 1446662"/>
                  <a:gd name="connsiteX3" fmla="*/ 1801505 w 1801505"/>
                  <a:gd name="connsiteY3" fmla="*/ 723331 h 1446662"/>
                  <a:gd name="connsiteX4" fmla="*/ 1084997 w 1801505"/>
                  <a:gd name="connsiteY4" fmla="*/ 723331 h 1446662"/>
                  <a:gd name="connsiteX5" fmla="*/ 1084997 w 1801505"/>
                  <a:gd name="connsiteY5" fmla="*/ 1446662 h 1446662"/>
                  <a:gd name="connsiteX6" fmla="*/ 0 w 1801505"/>
                  <a:gd name="connsiteY6" fmla="*/ 1439838 h 144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1505" h="1446662">
                    <a:moveTo>
                      <a:pt x="0" y="1439838"/>
                    </a:moveTo>
                    <a:lnTo>
                      <a:pt x="0" y="0"/>
                    </a:lnTo>
                    <a:lnTo>
                      <a:pt x="1801505" y="0"/>
                    </a:lnTo>
                    <a:lnTo>
                      <a:pt x="1801505" y="723331"/>
                    </a:lnTo>
                    <a:lnTo>
                      <a:pt x="1084997" y="723331"/>
                    </a:lnTo>
                    <a:lnTo>
                      <a:pt x="1084997" y="1446662"/>
                    </a:lnTo>
                    <a:lnTo>
                      <a:pt x="0" y="143983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88710" y="0"/>
                <a:ext cx="16562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1105461" y="873457"/>
                <a:ext cx="6480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0" y="88711"/>
                <a:ext cx="0" cy="14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794491" y="75063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6"/>
            <p:cNvSpPr txBox="1"/>
            <p:nvPr/>
          </p:nvSpPr>
          <p:spPr>
            <a:xfrm>
              <a:off x="499049" y="-28299"/>
              <a:ext cx="1801504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8"/>
            <p:cNvSpPr txBox="1"/>
            <p:nvPr/>
          </p:nvSpPr>
          <p:spPr>
            <a:xfrm>
              <a:off x="1502561" y="1135582"/>
              <a:ext cx="891111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/>
            <p:nvPr/>
          </p:nvSpPr>
          <p:spPr>
            <a:xfrm>
              <a:off x="-145974" y="1016789"/>
              <a:ext cx="777660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/>
            <p:nvPr/>
          </p:nvSpPr>
          <p:spPr>
            <a:xfrm>
              <a:off x="2181974" y="539086"/>
              <a:ext cx="786409" cy="3684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5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  <a:endPara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935457" y="5875431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99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893253" y="5219976"/>
            <a:ext cx="86" cy="72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935458" y="6421964"/>
            <a:ext cx="104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86458" y="5468752"/>
            <a:ext cx="90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cm²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6669765" y="-155214"/>
            <a:ext cx="1611272" cy="3181235"/>
            <a:chOff x="6533130" y="4906221"/>
            <a:chExt cx="2224998" cy="2298370"/>
          </a:xfrm>
        </p:grpSpPr>
        <p:grpSp>
          <p:nvGrpSpPr>
            <p:cNvPr id="87" name="Group 86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533130" y="4906221"/>
              <a:ext cx="2215085" cy="2298370"/>
              <a:chOff x="6519482" y="4919869"/>
              <a:chExt cx="2215085" cy="2298370"/>
            </a:xfrm>
          </p:grpSpPr>
          <p:sp>
            <p:nvSpPr>
              <p:cNvPr id="89" name="Isosceles Triangle 88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16200000">
                <a:off x="7075182" y="6420561"/>
                <a:ext cx="1085346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omic Sans MS" panose="030F0702030302020204" pitchFamily="66" charset="0"/>
                  </a:rPr>
                  <a:t> 60 mm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7374033" y="5456432"/>
                <a:ext cx="627070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6442291" y="5217635"/>
                <a:ext cx="695689" cy="51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SMARTInkShape-7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80573"/>
              </p:ext>
            </p:extLst>
          </p:nvPr>
        </p:nvGraphicFramePr>
        <p:xfrm>
          <a:off x="0" y="0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Miss Gilroy’s form has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girls and 8 boys.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ratio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 : boys?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fraction of the class are girls?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ratio of grey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 white squares?</a:t>
                      </a:r>
                    </a:p>
                    <a:p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 these ratios</a:t>
                      </a:r>
                    </a:p>
                    <a:p>
                      <a:pPr algn="ctr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 : 10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12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: 40</a:t>
                      </a: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 : 30 : 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these equivalent ratios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: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: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 :  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  :  ……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300 pupils in year 7.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are 130 boys.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ratio of boys : girls?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bars of chocolate cost £2.40.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do 3 bars cost?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Pink paint is made by mixing red and white paint in the ratio 2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need 20 litres of pink paint.  How much white and red paint will I need? 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£35 in the ratio 3 : 2.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£12.50 in the ratio  1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4.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3222"/>
              </p:ext>
            </p:extLst>
          </p:nvPr>
        </p:nvGraphicFramePr>
        <p:xfrm>
          <a:off x="3707530" y="777923"/>
          <a:ext cx="2149744" cy="132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>
                  <a:extLst>
                    <a:ext uri="{9D8B030D-6E8A-4147-A177-3AD203B41FA5}">
                      <a16:colId xmlns:a16="http://schemas.microsoft.com/office/drawing/2014/main" val="357805271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3579253365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150753150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2552935874"/>
                    </a:ext>
                  </a:extLst>
                </a:gridCol>
              </a:tblGrid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01443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003276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25333"/>
                  </a:ext>
                </a:extLst>
              </a:tr>
            </a:tbl>
          </a:graphicData>
        </a:graphic>
      </p:graphicFrame>
      <p:sp>
        <p:nvSpPr>
          <p:cNvPr id="3" name="SMARTInkShape-8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3279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60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Miss Gilroy’s form has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girls and 8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girls : boys?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fraction of the class are girls?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ratio of grey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 white squares?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4 = 2 : 1</a:t>
                          </a:r>
                        </a:p>
                        <a:p>
                          <a:endParaRPr lang="en-GB" sz="20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3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4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: 5 : 3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839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: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1.5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130 : 170    13 : 17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3 bars cost?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bar = 58 p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bars = £1.74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20 litres of pink paint.  How much white and red paint will I need?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: 12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£35 in the ratio 3 : 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£21 : £14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£12.50 in the ratio  1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4.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£2.50 : £10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327945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560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90" r="-200625" b="-1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ratio of grey</a:t>
                          </a:r>
                          <a:r>
                            <a:rPr lang="en-GB" sz="20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 white squares?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 : 4 = 2 : 1</a:t>
                          </a:r>
                        </a:p>
                        <a:p>
                          <a:endParaRPr lang="en-GB" sz="20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3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: 2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 : 4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: 5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: 5 : 3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839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: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1.5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300 pupils in year 7.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130 boys.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ratio of boys : girls?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130 : 170    13 : 17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3 bars cost?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bar = 58 p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bars = £1.74</a:t>
                          </a: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1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Pink paint is made by mixing red and white paint in the ratio 2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 need 20 litres of pink paint.  How much white and red paint will I need? </a:t>
                          </a: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: 12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£35 in the ratio 3 : 2.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£21 : £14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endParaRPr lang="en-GB" sz="20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£12.50 in the ratio  1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4.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£2.50 : £10</a:t>
                          </a:r>
                          <a:endParaRPr lang="en-GB" sz="20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63248"/>
              </p:ext>
            </p:extLst>
          </p:nvPr>
        </p:nvGraphicFramePr>
        <p:xfrm>
          <a:off x="3721178" y="1037231"/>
          <a:ext cx="2149744" cy="132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36">
                  <a:extLst>
                    <a:ext uri="{9D8B030D-6E8A-4147-A177-3AD203B41FA5}">
                      <a16:colId xmlns:a16="http://schemas.microsoft.com/office/drawing/2014/main" val="357805271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3579253365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1507531506"/>
                    </a:ext>
                  </a:extLst>
                </a:gridCol>
                <a:gridCol w="537436">
                  <a:extLst>
                    <a:ext uri="{9D8B030D-6E8A-4147-A177-3AD203B41FA5}">
                      <a16:colId xmlns:a16="http://schemas.microsoft.com/office/drawing/2014/main" val="2552935874"/>
                    </a:ext>
                  </a:extLst>
                </a:gridCol>
              </a:tblGrid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01443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003276"/>
                  </a:ext>
                </a:extLst>
              </a:tr>
              <a:tr h="4420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08234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1" indent="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10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red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8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park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	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What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fraction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?				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?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08234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2" r="-200625" b="-210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</a:t>
                          </a: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31806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1" indent="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10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red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8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park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	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What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fraction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cars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black</m:t>
                                </m:r>
                                <m:r>
                                  <m:rPr>
                                    <m:nor/>
                                  </m:rPr>
                                  <a:rPr lang="en-GB" sz="1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+mn-ea"/>
                                    <a:cs typeface="+mn-cs"/>
                                  </a:rPr>
                                  <m:t>?				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800" b="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14 boys and 16 girls in a classroom.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of the children are girls ?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30</m:t>
                                  </m:r>
                                </m:den>
                              </m:f>
                              <m:r>
                                <a:rPr lang="en-GB" sz="24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12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£16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£36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48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36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£30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x 4 = 20 miles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40p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7 = £2.80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318063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0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2" r="-200625" b="-214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2" r="-100625" b="-2140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28 stickers in the ratio 4 : 3.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did they each get?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12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719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pPr algn="l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Amy gets £24, how much did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receive?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£16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Amy and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share some money in the ratio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: 2.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Fendi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gets £24, how much did Amy receive?</a:t>
                          </a:r>
                        </a:p>
                        <a:p>
                          <a:pPr algn="ctr"/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£36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Kane and George share some stickers in the ratio 4 : 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Kane gets 12 more stickers than George, how many did they each get?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48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36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751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and Mia have jobs in a café.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They are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the same amount per hour.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Grace worked 4 hours and was paid £24.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Mia worked 5 hours.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was Mia paid?  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£30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 map the scale is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 cm : 4 miles</a:t>
                          </a:r>
                        </a:p>
                        <a:p>
                          <a:pPr lvl="0"/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distance between two town on the map is    5 cm.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miles apart are the towns?</a:t>
                          </a: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x 4 = 20 miles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Ella buys 5 packets of crisps for £2.00.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will 7 packets cost?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40p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7 = £2.80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84523D-AF07-4DFE-978C-D87CC898FBA4}"/>
</file>

<file path=customXml/itemProps2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1939</Words>
  <Application>Microsoft Office PowerPoint</Application>
  <PresentationFormat>On-screen Show (4:3)</PresentationFormat>
  <Paragraphs>434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120</cp:revision>
  <dcterms:created xsi:type="dcterms:W3CDTF">2018-05-22T09:25:02Z</dcterms:created>
  <dcterms:modified xsi:type="dcterms:W3CDTF">2020-01-28T21:38:58Z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