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1" r:id="rId6"/>
    <p:sldId id="263" r:id="rId7"/>
    <p:sldId id="270" r:id="rId8"/>
    <p:sldId id="256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8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4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5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1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9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85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30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4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3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58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2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0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4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1 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Year </a:t>
            </a:r>
            <a:r>
              <a:rPr lang="en-GB" sz="4000" dirty="0" smtClean="0">
                <a:latin typeface="Comic Sans MS" panose="030F0702030302020204" pitchFamily="66" charset="0"/>
              </a:rPr>
              <a:t>9 Foundation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92531"/>
              </p:ext>
            </p:extLst>
          </p:nvPr>
        </p:nvGraphicFramePr>
        <p:xfrm>
          <a:off x="0" y="1"/>
          <a:ext cx="9144001" cy="6885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907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 the correct sign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    &gt;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5.8     6.3</a:t>
                      </a:r>
                    </a:p>
                    <a:p>
                      <a:pPr algn="ctr"/>
                      <a:endParaRPr lang="en-GB" sz="11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    -3</a:t>
                      </a:r>
                    </a:p>
                    <a:p>
                      <a:pPr marL="0" indent="0" algn="ctr">
                        <a:buNone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-0.45      -0.41</a:t>
                      </a:r>
                    </a:p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the addition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pyramid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9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out: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– 7</a:t>
                      </a: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 + -4</a:t>
                      </a: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+ 6</a:t>
                      </a: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-9 - -3</a:t>
                      </a: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-2 --10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4949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Put the following numbers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into descending order: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0.5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, 1.6, 0.8, 0.2, 0.6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-0.21, -0.2,-0.35, -0.27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Put the following numbers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into ascending order: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2, -7, -1 , 5, -4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-8,  0,  3,  -10,  -2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the correct 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19432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difference in temperatures?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temperature in Moscow falls by 11 degrees.</a:t>
                      </a:r>
                    </a:p>
                    <a:p>
                      <a:pPr algn="ctr"/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new temperature?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8367"/>
              </p:ext>
            </p:extLst>
          </p:nvPr>
        </p:nvGraphicFramePr>
        <p:xfrm>
          <a:off x="401056" y="4827608"/>
          <a:ext cx="2857298" cy="1519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956">
                  <a:extLst>
                    <a:ext uri="{9D8B030D-6E8A-4147-A177-3AD203B41FA5}">
                      <a16:colId xmlns:a16="http://schemas.microsoft.com/office/drawing/2014/main" val="1206196620"/>
                    </a:ext>
                  </a:extLst>
                </a:gridCol>
                <a:gridCol w="322267">
                  <a:extLst>
                    <a:ext uri="{9D8B030D-6E8A-4147-A177-3AD203B41FA5}">
                      <a16:colId xmlns:a16="http://schemas.microsoft.com/office/drawing/2014/main" val="3480152163"/>
                    </a:ext>
                  </a:extLst>
                </a:gridCol>
                <a:gridCol w="289600">
                  <a:extLst>
                    <a:ext uri="{9D8B030D-6E8A-4147-A177-3AD203B41FA5}">
                      <a16:colId xmlns:a16="http://schemas.microsoft.com/office/drawing/2014/main" val="3078811324"/>
                    </a:ext>
                  </a:extLst>
                </a:gridCol>
                <a:gridCol w="203956">
                  <a:extLst>
                    <a:ext uri="{9D8B030D-6E8A-4147-A177-3AD203B41FA5}">
                      <a16:colId xmlns:a16="http://schemas.microsoft.com/office/drawing/2014/main" val="1207890838"/>
                    </a:ext>
                  </a:extLst>
                </a:gridCol>
                <a:gridCol w="204339">
                  <a:extLst>
                    <a:ext uri="{9D8B030D-6E8A-4147-A177-3AD203B41FA5}">
                      <a16:colId xmlns:a16="http://schemas.microsoft.com/office/drawing/2014/main" val="4173249387"/>
                    </a:ext>
                  </a:extLst>
                </a:gridCol>
                <a:gridCol w="408295">
                  <a:extLst>
                    <a:ext uri="{9D8B030D-6E8A-4147-A177-3AD203B41FA5}">
                      <a16:colId xmlns:a16="http://schemas.microsoft.com/office/drawing/2014/main" val="164380422"/>
                    </a:ext>
                  </a:extLst>
                </a:gridCol>
                <a:gridCol w="203956">
                  <a:extLst>
                    <a:ext uri="{9D8B030D-6E8A-4147-A177-3AD203B41FA5}">
                      <a16:colId xmlns:a16="http://schemas.microsoft.com/office/drawing/2014/main" val="3749097470"/>
                    </a:ext>
                  </a:extLst>
                </a:gridCol>
                <a:gridCol w="204339">
                  <a:extLst>
                    <a:ext uri="{9D8B030D-6E8A-4147-A177-3AD203B41FA5}">
                      <a16:colId xmlns:a16="http://schemas.microsoft.com/office/drawing/2014/main" val="3804255154"/>
                    </a:ext>
                  </a:extLst>
                </a:gridCol>
                <a:gridCol w="408295">
                  <a:extLst>
                    <a:ext uri="{9D8B030D-6E8A-4147-A177-3AD203B41FA5}">
                      <a16:colId xmlns:a16="http://schemas.microsoft.com/office/drawing/2014/main" val="3422837143"/>
                    </a:ext>
                  </a:extLst>
                </a:gridCol>
                <a:gridCol w="203956">
                  <a:extLst>
                    <a:ext uri="{9D8B030D-6E8A-4147-A177-3AD203B41FA5}">
                      <a16:colId xmlns:a16="http://schemas.microsoft.com/office/drawing/2014/main" val="2893215974"/>
                    </a:ext>
                  </a:extLst>
                </a:gridCol>
                <a:gridCol w="204339">
                  <a:extLst>
                    <a:ext uri="{9D8B030D-6E8A-4147-A177-3AD203B41FA5}">
                      <a16:colId xmlns:a16="http://schemas.microsoft.com/office/drawing/2014/main" val="3561408423"/>
                    </a:ext>
                  </a:extLst>
                </a:gridCol>
              </a:tblGrid>
              <a:tr h="4357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546105"/>
                  </a:ext>
                </a:extLst>
              </a:tr>
              <a:tr h="3134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1400"/>
                  </a:ext>
                </a:extLst>
              </a:tr>
              <a:tr h="31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82442"/>
                  </a:ext>
                </a:extLst>
              </a:tr>
              <a:tr h="398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9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28464"/>
                  </a:ext>
                </a:extLst>
              </a:tr>
            </a:tbl>
          </a:graphicData>
        </a:graphic>
      </p:graphicFrame>
      <p:sp>
        <p:nvSpPr>
          <p:cNvPr id="3" name="Curved Down Arrow 2"/>
          <p:cNvSpPr/>
          <p:nvPr/>
        </p:nvSpPr>
        <p:spPr>
          <a:xfrm>
            <a:off x="593558" y="5197642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1411705" y="5197642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2229852" y="5189768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884588"/>
              </p:ext>
            </p:extLst>
          </p:nvPr>
        </p:nvGraphicFramePr>
        <p:xfrm>
          <a:off x="3400925" y="721893"/>
          <a:ext cx="2711116" cy="154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56">
                  <a:extLst>
                    <a:ext uri="{9D8B030D-6E8A-4147-A177-3AD203B41FA5}">
                      <a16:colId xmlns:a16="http://schemas.microsoft.com/office/drawing/2014/main" val="459097370"/>
                    </a:ext>
                  </a:extLst>
                </a:gridCol>
                <a:gridCol w="219996">
                  <a:extLst>
                    <a:ext uri="{9D8B030D-6E8A-4147-A177-3AD203B41FA5}">
                      <a16:colId xmlns:a16="http://schemas.microsoft.com/office/drawing/2014/main" val="715737591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325878684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196691764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398173221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754680619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428068259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12500728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824595337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062822981"/>
                    </a:ext>
                  </a:extLst>
                </a:gridCol>
              </a:tblGrid>
              <a:tr h="542441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54434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15195"/>
                  </a:ext>
                </a:extLst>
              </a:tr>
              <a:tr h="439119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-8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-6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3431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18058"/>
              </p:ext>
            </p:extLst>
          </p:nvPr>
        </p:nvGraphicFramePr>
        <p:xfrm>
          <a:off x="6376149" y="3272588"/>
          <a:ext cx="2711116" cy="127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483">
                  <a:extLst>
                    <a:ext uri="{9D8B030D-6E8A-4147-A177-3AD203B41FA5}">
                      <a16:colId xmlns:a16="http://schemas.microsoft.com/office/drawing/2014/main" val="879967420"/>
                    </a:ext>
                  </a:extLst>
                </a:gridCol>
                <a:gridCol w="484150">
                  <a:extLst>
                    <a:ext uri="{9D8B030D-6E8A-4147-A177-3AD203B41FA5}">
                      <a16:colId xmlns:a16="http://schemas.microsoft.com/office/drawing/2014/main" val="3357533389"/>
                    </a:ext>
                  </a:extLst>
                </a:gridCol>
                <a:gridCol w="1113483">
                  <a:extLst>
                    <a:ext uri="{9D8B030D-6E8A-4147-A177-3AD203B41FA5}">
                      <a16:colId xmlns:a16="http://schemas.microsoft.com/office/drawing/2014/main" val="1991711398"/>
                    </a:ext>
                  </a:extLst>
                </a:gridCol>
              </a:tblGrid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-7 + 5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--5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791734"/>
                  </a:ext>
                </a:extLst>
              </a:tr>
              <a:tr h="150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399906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-9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- 4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-3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+ 8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30922"/>
                  </a:ext>
                </a:extLst>
              </a:tr>
              <a:tr h="150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133012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8--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- 9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479391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2"/>
          <a:srcRect l="21978" t="4207" r="27551" b="83221"/>
          <a:stretch/>
        </p:blipFill>
        <p:spPr bwMode="auto">
          <a:xfrm>
            <a:off x="6768591" y="2592473"/>
            <a:ext cx="1926232" cy="503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87856"/>
              </p:ext>
            </p:extLst>
          </p:nvPr>
        </p:nvGraphicFramePr>
        <p:xfrm>
          <a:off x="3416971" y="5542694"/>
          <a:ext cx="27111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28">
                  <a:extLst>
                    <a:ext uri="{9D8B030D-6E8A-4147-A177-3AD203B41FA5}">
                      <a16:colId xmlns:a16="http://schemas.microsoft.com/office/drawing/2014/main" val="1704049628"/>
                    </a:ext>
                  </a:extLst>
                </a:gridCol>
                <a:gridCol w="1443788">
                  <a:extLst>
                    <a:ext uri="{9D8B030D-6E8A-4147-A177-3AD203B41FA5}">
                      <a16:colId xmlns:a16="http://schemas.microsoft.com/office/drawing/2014/main" val="1608422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Town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Temperature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14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Blackpool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4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Moscow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-9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84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1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40165"/>
              </p:ext>
            </p:extLst>
          </p:nvPr>
        </p:nvGraphicFramePr>
        <p:xfrm>
          <a:off x="0" y="1"/>
          <a:ext cx="9144001" cy="709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907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 the correct sign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    &gt;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5.8  </a:t>
                      </a: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&lt;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6.3</a:t>
                      </a:r>
                    </a:p>
                    <a:p>
                      <a:pPr algn="ctr"/>
                      <a:endParaRPr lang="en-GB" sz="11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 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&gt;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-3</a:t>
                      </a:r>
                    </a:p>
                    <a:p>
                      <a:pPr marL="0" indent="0" algn="ctr">
                        <a:buNone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-0.45   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&lt;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-0.41</a:t>
                      </a:r>
                    </a:p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the addition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pyramid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9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out: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– 7</a:t>
                      </a:r>
                      <a:r>
                        <a:rPr lang="en-GB" sz="2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-2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 + -4</a:t>
                      </a:r>
                      <a:r>
                        <a:rPr lang="en-GB" sz="2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-7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+ 6</a:t>
                      </a:r>
                      <a:r>
                        <a:rPr lang="en-GB" sz="2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4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-9 - -3</a:t>
                      </a:r>
                      <a:r>
                        <a:rPr lang="en-GB" sz="2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-6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–10</a:t>
                      </a:r>
                      <a:r>
                        <a:rPr lang="en-GB" sz="2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-12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4949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Put the following numbers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into descending order:</a:t>
                      </a:r>
                      <a:endParaRPr lang="en-GB" sz="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0.5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, 1.6, 0.8, 0.2, 0.6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1.6, 0.8, 0.6, 0.5, 0.2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-0.21, -0.2,-0.35, -0.27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-0.2, -0.21, -0.27, -0.35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Put the following numbers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into ascending order:</a:t>
                      </a:r>
                      <a:endParaRPr lang="en-GB" sz="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2, -7, -1 , 5, -4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-7, -4, -1, 2, 5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-8,  0,  3,  -10,  -2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GB" sz="18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-10, -8, -2, 0,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the correct 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19432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difference in temperatures?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11°C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temperature in Moscow falls by 11 degrees.</a:t>
                      </a:r>
                    </a:p>
                    <a:p>
                      <a:pPr algn="ctr"/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new temperature?</a:t>
                      </a:r>
                    </a:p>
                    <a:p>
                      <a:pPr algn="ctr"/>
                      <a:r>
                        <a:rPr lang="en-GB" sz="18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-20°C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790"/>
              </p:ext>
            </p:extLst>
          </p:nvPr>
        </p:nvGraphicFramePr>
        <p:xfrm>
          <a:off x="417095" y="4827608"/>
          <a:ext cx="2823413" cy="1540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37">
                  <a:extLst>
                    <a:ext uri="{9D8B030D-6E8A-4147-A177-3AD203B41FA5}">
                      <a16:colId xmlns:a16="http://schemas.microsoft.com/office/drawing/2014/main" val="1206196620"/>
                    </a:ext>
                  </a:extLst>
                </a:gridCol>
                <a:gridCol w="347283">
                  <a:extLst>
                    <a:ext uri="{9D8B030D-6E8A-4147-A177-3AD203B41FA5}">
                      <a16:colId xmlns:a16="http://schemas.microsoft.com/office/drawing/2014/main" val="3480152163"/>
                    </a:ext>
                  </a:extLst>
                </a:gridCol>
                <a:gridCol w="296305">
                  <a:extLst>
                    <a:ext uri="{9D8B030D-6E8A-4147-A177-3AD203B41FA5}">
                      <a16:colId xmlns:a16="http://schemas.microsoft.com/office/drawing/2014/main" val="307881132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207890838"/>
                    </a:ext>
                  </a:extLst>
                </a:gridCol>
                <a:gridCol w="201916">
                  <a:extLst>
                    <a:ext uri="{9D8B030D-6E8A-4147-A177-3AD203B41FA5}">
                      <a16:colId xmlns:a16="http://schemas.microsoft.com/office/drawing/2014/main" val="4173249387"/>
                    </a:ext>
                  </a:extLst>
                </a:gridCol>
                <a:gridCol w="403453">
                  <a:extLst>
                    <a:ext uri="{9D8B030D-6E8A-4147-A177-3AD203B41FA5}">
                      <a16:colId xmlns:a16="http://schemas.microsoft.com/office/drawing/2014/main" val="164380422"/>
                    </a:ext>
                  </a:extLst>
                </a:gridCol>
                <a:gridCol w="201537">
                  <a:extLst>
                    <a:ext uri="{9D8B030D-6E8A-4147-A177-3AD203B41FA5}">
                      <a16:colId xmlns:a16="http://schemas.microsoft.com/office/drawing/2014/main" val="3749097470"/>
                    </a:ext>
                  </a:extLst>
                </a:gridCol>
                <a:gridCol w="201916">
                  <a:extLst>
                    <a:ext uri="{9D8B030D-6E8A-4147-A177-3AD203B41FA5}">
                      <a16:colId xmlns:a16="http://schemas.microsoft.com/office/drawing/2014/main" val="3804255154"/>
                    </a:ext>
                  </a:extLst>
                </a:gridCol>
                <a:gridCol w="403453">
                  <a:extLst>
                    <a:ext uri="{9D8B030D-6E8A-4147-A177-3AD203B41FA5}">
                      <a16:colId xmlns:a16="http://schemas.microsoft.com/office/drawing/2014/main" val="3422837143"/>
                    </a:ext>
                  </a:extLst>
                </a:gridCol>
                <a:gridCol w="201537">
                  <a:extLst>
                    <a:ext uri="{9D8B030D-6E8A-4147-A177-3AD203B41FA5}">
                      <a16:colId xmlns:a16="http://schemas.microsoft.com/office/drawing/2014/main" val="2893215974"/>
                    </a:ext>
                  </a:extLst>
                </a:gridCol>
                <a:gridCol w="201916">
                  <a:extLst>
                    <a:ext uri="{9D8B030D-6E8A-4147-A177-3AD203B41FA5}">
                      <a16:colId xmlns:a16="http://schemas.microsoft.com/office/drawing/2014/main" val="3561408423"/>
                    </a:ext>
                  </a:extLst>
                </a:gridCol>
              </a:tblGrid>
              <a:tr h="4357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+4</a:t>
                      </a:r>
                      <a:endParaRPr lang="en-GB" sz="14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+4</a:t>
                      </a:r>
                      <a:endParaRPr lang="en-GB" sz="18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+4</a:t>
                      </a:r>
                      <a:endParaRPr lang="en-GB" sz="18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546105"/>
                  </a:ext>
                </a:extLst>
              </a:tr>
              <a:tr h="3134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1400"/>
                  </a:ext>
                </a:extLst>
              </a:tr>
              <a:tr h="31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82442"/>
                  </a:ext>
                </a:extLst>
              </a:tr>
              <a:tr h="398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28464"/>
                  </a:ext>
                </a:extLst>
              </a:tr>
            </a:tbl>
          </a:graphicData>
        </a:graphic>
      </p:graphicFrame>
      <p:sp>
        <p:nvSpPr>
          <p:cNvPr id="3" name="Curved Down Arrow 2"/>
          <p:cNvSpPr/>
          <p:nvPr/>
        </p:nvSpPr>
        <p:spPr>
          <a:xfrm>
            <a:off x="593558" y="5197642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1411705" y="5197642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2229852" y="5189768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78870"/>
              </p:ext>
            </p:extLst>
          </p:nvPr>
        </p:nvGraphicFramePr>
        <p:xfrm>
          <a:off x="3400925" y="721893"/>
          <a:ext cx="2711116" cy="154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56">
                  <a:extLst>
                    <a:ext uri="{9D8B030D-6E8A-4147-A177-3AD203B41FA5}">
                      <a16:colId xmlns:a16="http://schemas.microsoft.com/office/drawing/2014/main" val="459097370"/>
                    </a:ext>
                  </a:extLst>
                </a:gridCol>
                <a:gridCol w="219996">
                  <a:extLst>
                    <a:ext uri="{9D8B030D-6E8A-4147-A177-3AD203B41FA5}">
                      <a16:colId xmlns:a16="http://schemas.microsoft.com/office/drawing/2014/main" val="715737591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325878684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196691764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398173221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754680619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428068259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12500728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824595337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062822981"/>
                    </a:ext>
                  </a:extLst>
                </a:gridCol>
              </a:tblGrid>
              <a:tr h="542441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-4</a:t>
                      </a:r>
                      <a:endParaRPr lang="en-GB" sz="2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54434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endParaRPr lang="en-GB" sz="2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n-GB" sz="2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15195"/>
                  </a:ext>
                </a:extLst>
              </a:tr>
              <a:tr h="439119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-8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-6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3431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46202"/>
              </p:ext>
            </p:extLst>
          </p:nvPr>
        </p:nvGraphicFramePr>
        <p:xfrm>
          <a:off x="6376149" y="3272588"/>
          <a:ext cx="2711116" cy="127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483">
                  <a:extLst>
                    <a:ext uri="{9D8B030D-6E8A-4147-A177-3AD203B41FA5}">
                      <a16:colId xmlns:a16="http://schemas.microsoft.com/office/drawing/2014/main" val="879967420"/>
                    </a:ext>
                  </a:extLst>
                </a:gridCol>
                <a:gridCol w="484150">
                  <a:extLst>
                    <a:ext uri="{9D8B030D-6E8A-4147-A177-3AD203B41FA5}">
                      <a16:colId xmlns:a16="http://schemas.microsoft.com/office/drawing/2014/main" val="3357533389"/>
                    </a:ext>
                  </a:extLst>
                </a:gridCol>
                <a:gridCol w="1113483">
                  <a:extLst>
                    <a:ext uri="{9D8B030D-6E8A-4147-A177-3AD203B41FA5}">
                      <a16:colId xmlns:a16="http://schemas.microsoft.com/office/drawing/2014/main" val="1991711398"/>
                    </a:ext>
                  </a:extLst>
                </a:gridCol>
              </a:tblGrid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-7 + 5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&lt;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--5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791734"/>
                  </a:ext>
                </a:extLst>
              </a:tr>
              <a:tr h="150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399906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-9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- 4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&lt;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-3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+ 8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30922"/>
                  </a:ext>
                </a:extLst>
              </a:tr>
              <a:tr h="150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133012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8--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- 9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479391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2"/>
          <a:srcRect l="21978" t="4207" r="27551" b="83221"/>
          <a:stretch/>
        </p:blipFill>
        <p:spPr bwMode="auto">
          <a:xfrm>
            <a:off x="6768591" y="2592473"/>
            <a:ext cx="1926232" cy="503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54180"/>
              </p:ext>
            </p:extLst>
          </p:nvPr>
        </p:nvGraphicFramePr>
        <p:xfrm>
          <a:off x="3481138" y="5745480"/>
          <a:ext cx="27111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28">
                  <a:extLst>
                    <a:ext uri="{9D8B030D-6E8A-4147-A177-3AD203B41FA5}">
                      <a16:colId xmlns:a16="http://schemas.microsoft.com/office/drawing/2014/main" val="1704049628"/>
                    </a:ext>
                  </a:extLst>
                </a:gridCol>
                <a:gridCol w="1443788">
                  <a:extLst>
                    <a:ext uri="{9D8B030D-6E8A-4147-A177-3AD203B41FA5}">
                      <a16:colId xmlns:a16="http://schemas.microsoft.com/office/drawing/2014/main" val="1608422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Town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Temperature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14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Blackpool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4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Moscow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-9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84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2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89184"/>
              </p:ext>
            </p:extLst>
          </p:nvPr>
        </p:nvGraphicFramePr>
        <p:xfrm>
          <a:off x="0" y="0"/>
          <a:ext cx="9144001" cy="6881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9311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 + r + r</a:t>
                      </a: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2t - 4t + 8t</a:t>
                      </a: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5d - 7d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 x a </a:t>
                      </a: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3b x 6</a:t>
                      </a: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2c x 3c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3r + 2t + r + 3t</a:t>
                      </a: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5t -6s + 2s - 4t</a:t>
                      </a: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2d + c - 4d - 2c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94659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expressions for:</a:t>
                      </a:r>
                    </a:p>
                    <a:p>
                      <a:pPr algn="ctr"/>
                      <a:endParaRPr lang="en-GB" sz="1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 more than </a:t>
                      </a: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less than </a:t>
                      </a: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lots of </a:t>
                      </a: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2200" b="0" i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multiplied</a:t>
                      </a:r>
                      <a:r>
                        <a:rPr lang="en-GB" sz="22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by itself</a:t>
                      </a:r>
                      <a:endParaRPr lang="en-GB" sz="2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3   b  = 5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+ 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2a + 3b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6   b  = 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 +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+ 4b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2b</a:t>
                      </a:r>
                      <a:r>
                        <a:rPr lang="en-GB" sz="2200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 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70232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George has 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sweets.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Alfie has 8 more sweets than George.  </a:t>
                      </a:r>
                    </a:p>
                    <a:p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Jess has four times as many sweets as George.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George has 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sweets.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Bobby has 3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less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sweets than George.  </a:t>
                      </a:r>
                    </a:p>
                    <a:p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Chloe has twice as many sweets as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Bobby.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Expand these brackets</a:t>
                      </a:r>
                    </a:p>
                    <a:p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4(t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+ 8)</a:t>
                      </a:r>
                    </a:p>
                    <a:p>
                      <a:pPr algn="ctr"/>
                      <a:endParaRPr lang="en-GB" sz="20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a(6 – a)</a:t>
                      </a:r>
                    </a:p>
                    <a:p>
                      <a:pPr algn="ctr"/>
                      <a:endParaRPr lang="en-GB" sz="20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2c(4c + 3)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68882"/>
              </p:ext>
            </p:extLst>
          </p:nvPr>
        </p:nvGraphicFramePr>
        <p:xfrm>
          <a:off x="0" y="0"/>
          <a:ext cx="9144001" cy="7003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9311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 + r + r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3r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2t - 4t + 8t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6t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5d - 7d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-2d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 x a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2a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3b x 6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18b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2c x 3c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6c²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  <a:endParaRPr lang="en-GB" sz="1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3r + 2t + r + 3t</a:t>
                      </a: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4r + 5t</a:t>
                      </a: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5t -6s + 2s - 4t</a:t>
                      </a: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t – 4s</a:t>
                      </a: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2d + c - 4d - 2c</a:t>
                      </a: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-c – 2d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94659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expressions </a:t>
                      </a:r>
                      <a:r>
                        <a:rPr lang="en-GB" sz="2000" b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for:</a:t>
                      </a:r>
                      <a:endParaRPr lang="en-GB" sz="1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 more than </a:t>
                      </a: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2200" b="0" i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= x + 4</a:t>
                      </a:r>
                      <a:endParaRPr lang="en-GB" sz="2200" b="0" i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less than </a:t>
                      </a: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b="0" i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GB" sz="22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x - 3</a:t>
                      </a:r>
                      <a:endParaRPr lang="en-GB" sz="2200" b="0" i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lots of </a:t>
                      </a: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2200" b="0" i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GB" sz="22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5x</a:t>
                      </a:r>
                      <a:endParaRPr lang="en-GB" sz="2200" b="0" i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multiplied</a:t>
                      </a:r>
                      <a:r>
                        <a:rPr lang="en-GB" sz="22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by itself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= x²</a:t>
                      </a:r>
                      <a:endParaRPr lang="en-GB" sz="2200" b="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3   b  = 5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+ b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8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4a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12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2a + 3b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21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6   b  = 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 + a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4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+ 4b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-2</a:t>
                      </a: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2b² </a:t>
                      </a:r>
                      <a:r>
                        <a:rPr lang="en-GB" sz="22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8</a:t>
                      </a:r>
                      <a:endParaRPr lang="en-GB" sz="2200" b="0" baseline="300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70232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George has 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sweets.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Alfie has 8 more sweets than George.  </a:t>
                      </a:r>
                    </a:p>
                    <a:p>
                      <a:r>
                        <a:rPr lang="en-GB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en-GB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g + 8</a:t>
                      </a:r>
                      <a:endParaRPr lang="en-GB" sz="1200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Jess has four times as many sweets as George.  </a:t>
                      </a:r>
                      <a:r>
                        <a:rPr lang="en-GB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4g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George has 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sweets.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Bobby has 3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less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sweets than George.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GB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 -3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Chloe has twice as many sweets as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Bobby.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2(g – 3)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Expand these brackets</a:t>
                      </a:r>
                    </a:p>
                    <a:p>
                      <a:pPr algn="ctr"/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4(t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+ 8)</a:t>
                      </a:r>
                    </a:p>
                    <a:p>
                      <a:pPr algn="ctr"/>
                      <a:r>
                        <a:rPr lang="en-GB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4t + 32</a:t>
                      </a:r>
                    </a:p>
                    <a:p>
                      <a:pPr algn="ctr"/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a(6 – a)</a:t>
                      </a:r>
                    </a:p>
                    <a:p>
                      <a:pPr algn="ctr"/>
                      <a:r>
                        <a:rPr lang="en-GB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6a - a²</a:t>
                      </a:r>
                    </a:p>
                    <a:p>
                      <a:pPr algn="ctr"/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2c(4c + 3)</a:t>
                      </a:r>
                    </a:p>
                    <a:p>
                      <a:pPr algn="ctr"/>
                      <a:r>
                        <a:rPr lang="en-GB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8c² + 6c</a:t>
                      </a:r>
                      <a:endParaRPr lang="en-GB" sz="2000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9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92523"/>
              </p:ext>
            </p:extLst>
          </p:nvPr>
        </p:nvGraphicFramePr>
        <p:xfrm>
          <a:off x="0" y="0"/>
          <a:ext cx="9144001" cy="747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199861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mode of these numbers: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-2,-1, 5, 8,-2, 2,-1, 9,-1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median of these numbers: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-4, 5,-7, 2, 3, 9</a:t>
                      </a:r>
                    </a:p>
                    <a:p>
                      <a:pPr algn="ctr"/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mean and range of these numbers: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9.32, -3.61, -6.57,  5.14, 0.11, 4.61</a:t>
                      </a:r>
                    </a:p>
                    <a:p>
                      <a:pPr algn="ctr"/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Opposite are the weights of 3 puppies.  Find the mean, the medium, the mode and the range of the weights.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2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2200" b="0" i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Five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numbers have a range of 14.  Four of the numbers are 22,20,31 and 25.  Find the two different values for the fifth number.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88154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mean level.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5 numbers that have a mean of 6 and a range of 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Two sets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of data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both have the same range.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T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first one has a median of 6 and the second has a mode of 6. List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possible data sets.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2"/>
          <a:srcRect l="51392" t="35303" r="31896" b="38624"/>
          <a:stretch/>
        </p:blipFill>
        <p:spPr bwMode="auto">
          <a:xfrm>
            <a:off x="3320550" y="2494650"/>
            <a:ext cx="2779805" cy="2539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60480" t="63348" r="25221" b="17497"/>
          <a:stretch/>
        </p:blipFill>
        <p:spPr bwMode="auto">
          <a:xfrm>
            <a:off x="622708" y="5434148"/>
            <a:ext cx="2303372" cy="1423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29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78085"/>
              </p:ext>
            </p:extLst>
          </p:nvPr>
        </p:nvGraphicFramePr>
        <p:xfrm>
          <a:off x="0" y="0"/>
          <a:ext cx="9144001" cy="741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199861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mode of these numbers: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-2,-1, 5, 8,-2, 2,-1, 9,-1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Mode = -1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median of these numbers: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-4, 5,-7, 2, 3, 9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Median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2.5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mean and range of these numbers: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9.32, -3.61, -6.57,  5.14, 0.11, 4.61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 = 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Opposite are the weights of 3 puppies.  Find the mean, the medium, the mode and the range of the weights.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Mean = 10kg, median = 10kg, no mode, range = 6kg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Five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numbers have a range of 14.  Four of the numbers are 22,20,31 and 25.  Find the two different values for the fifth number.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17 or 31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88154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mean level.  </a:t>
                      </a:r>
                    </a:p>
                    <a:p>
                      <a:pPr algn="ctr"/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 = 4.65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5 numbers that have a mean of 6 and a range of 8.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Possible answer …      2, 5, 6, 7,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Two sets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of data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both have the same range.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T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first one has a median of 6 and the second has a mode of 6. List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possible data sets.  Possible answer ……..</a:t>
                      </a:r>
                    </a:p>
                    <a:p>
                      <a:pPr algn="l"/>
                      <a:r>
                        <a:rPr lang="en-GB" sz="1400" b="0" u="sng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Set A</a:t>
                      </a:r>
                      <a:r>
                        <a:rPr lang="en-GB" sz="1400" b="0" u="none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4,5,7,12  median 6 range 8</a:t>
                      </a:r>
                    </a:p>
                    <a:p>
                      <a:pPr algn="l"/>
                      <a:endParaRPr lang="en-GB" sz="1400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400" b="0" u="sng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Set B</a:t>
                      </a:r>
                      <a:r>
                        <a:rPr lang="en-GB" sz="1400" b="0" u="none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  6,6,7,14 mode 6, range 8</a:t>
                      </a:r>
                      <a:r>
                        <a:rPr lang="en-GB" sz="14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endParaRPr lang="en-GB" sz="14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2"/>
          <a:srcRect l="51392" t="35303" r="31896" b="38624"/>
          <a:stretch/>
        </p:blipFill>
        <p:spPr bwMode="auto">
          <a:xfrm>
            <a:off x="3320550" y="2494650"/>
            <a:ext cx="2779805" cy="2312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60480" t="63348" r="25221" b="17497"/>
          <a:stretch/>
        </p:blipFill>
        <p:spPr bwMode="auto">
          <a:xfrm>
            <a:off x="857840" y="5708469"/>
            <a:ext cx="1806983" cy="1149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61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86362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five multiples of 12.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all the factors of 28.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5 square numbers.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4 cube numbers.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first 10 prime numbers.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57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60 as a product of prime factors.</a:t>
                      </a:r>
                    </a:p>
                    <a:p>
                      <a:pPr algn="ctr"/>
                      <a:endParaRPr lang="en-GB" sz="2200" b="0" i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2200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72 as a product of prime factors.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Using your products of primes, find the HCF and LCM of 60 and 72.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1386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 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</a:t>
                      </a:r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pic>
        <p:nvPicPr>
          <p:cNvPr id="3" name="Picture 2"/>
          <p:cNvPicPr/>
          <p:nvPr/>
        </p:nvPicPr>
        <p:blipFill rotWithShape="1">
          <a:blip r:embed="rId2"/>
          <a:srcRect l="65145" t="38129" r="22557" b="53890"/>
          <a:stretch/>
        </p:blipFill>
        <p:spPr bwMode="auto">
          <a:xfrm>
            <a:off x="4075885" y="5860731"/>
            <a:ext cx="1828528" cy="840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65145" t="47292" r="22557" b="46501"/>
          <a:stretch/>
        </p:blipFill>
        <p:spPr bwMode="auto">
          <a:xfrm>
            <a:off x="6845209" y="5968600"/>
            <a:ext cx="1828528" cy="624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19278" t="79507" r="66098" b="12513"/>
          <a:stretch/>
        </p:blipFill>
        <p:spPr bwMode="auto">
          <a:xfrm>
            <a:off x="880244" y="5968600"/>
            <a:ext cx="2254845" cy="889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98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710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5969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9175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86362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five multiples of 12.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12,24,36,48,60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all the factors of 28.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1,2,4,7,14,28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5 square numbers.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1,4,9,16,25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4 cube numbers.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1,8,27,64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first 10 prime numbers.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2,3,5,7,11,13,17,19, 23,29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57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60 as a product of prime factors.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2x2x3x5</a:t>
                      </a:r>
                    </a:p>
                    <a:p>
                      <a:pPr algn="ctr"/>
                      <a:endParaRPr lang="en-GB" sz="2200" b="0" i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2200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72 as a product of prime factors.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GB" sz="2200" b="0" u="none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2000" b="0" u="none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2x2x2x3x3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Using your products of primes, find the HCF and LCM of 60 and 72.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HCF = 12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LCM = 360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1386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   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75</a:t>
                      </a:r>
                    </a:p>
                    <a:p>
                      <a:pPr algn="ctr"/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     </a:t>
                      </a: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38</a:t>
                      </a:r>
                      <a:endParaRPr lang="en-GB" sz="22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    </a:t>
                      </a: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pic>
        <p:nvPicPr>
          <p:cNvPr id="3" name="Picture 2"/>
          <p:cNvPicPr/>
          <p:nvPr/>
        </p:nvPicPr>
        <p:blipFill rotWithShape="1">
          <a:blip r:embed="rId2"/>
          <a:srcRect l="65145" t="38129" r="22557" b="53890"/>
          <a:stretch/>
        </p:blipFill>
        <p:spPr bwMode="auto">
          <a:xfrm>
            <a:off x="4075885" y="6100354"/>
            <a:ext cx="1828528" cy="732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65145" t="47292" r="22557" b="46501"/>
          <a:stretch/>
        </p:blipFill>
        <p:spPr bwMode="auto">
          <a:xfrm>
            <a:off x="6845209" y="6220166"/>
            <a:ext cx="1828528" cy="493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19278" t="79507" r="66098" b="12513"/>
          <a:stretch/>
        </p:blipFill>
        <p:spPr bwMode="auto">
          <a:xfrm>
            <a:off x="880244" y="6152606"/>
            <a:ext cx="2254845" cy="757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62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f71fbeda8382f4e1f6cd1813d4e33ec2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8fbf7d902fd22d0fac8acd7e48584d60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E3E1A8-4B7C-4001-879F-E90C4A10E1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5D29D4-069E-4785-B24F-36A9C82CEC5E}">
  <ds:schemaRefs>
    <ds:schemaRef ds:uri="ea71102e-c2e2-43df-a20f-703c85d4b778"/>
    <ds:schemaRef ds:uri="http://purl.org/dc/terms/"/>
    <ds:schemaRef ds:uri="http://schemas.microsoft.com/office/infopath/2007/PartnerControls"/>
    <ds:schemaRef ds:uri="http://schemas.microsoft.com/office/2006/documentManagement/types"/>
    <ds:schemaRef ds:uri="ac2b899c-feaf-4902-9f78-83816e525775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C75DBC-9693-46D1-BAD0-35656C95BE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12267</TotalTime>
  <Words>1439</Words>
  <Application>Microsoft Office PowerPoint</Application>
  <PresentationFormat>On-screen Show (4:3)</PresentationFormat>
  <Paragraphs>395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Comic Sans MS</vt:lpstr>
      <vt:lpstr>Symbol</vt:lpstr>
      <vt:lpstr>Times New Roman</vt:lpstr>
      <vt:lpstr>Wingdings 3</vt:lpstr>
      <vt:lpstr>Office Theme</vt:lpstr>
      <vt:lpstr>Ion Boardroom</vt:lpstr>
      <vt:lpstr>Test 1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Dave Thompson</cp:lastModifiedBy>
  <cp:revision>76</cp:revision>
  <cp:lastPrinted>2018-06-18T15:30:13Z</cp:lastPrinted>
  <dcterms:created xsi:type="dcterms:W3CDTF">2018-05-22T09:25:02Z</dcterms:created>
  <dcterms:modified xsi:type="dcterms:W3CDTF">2018-11-09T15:01:25Z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