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5"/>
  </p:notesMasterIdLst>
  <p:sldIdLst>
    <p:sldId id="262" r:id="rId6"/>
    <p:sldId id="256" r:id="rId7"/>
    <p:sldId id="273" r:id="rId8"/>
    <p:sldId id="263" r:id="rId9"/>
    <p:sldId id="274" r:id="rId10"/>
    <p:sldId id="257" r:id="rId11"/>
    <p:sldId id="275" r:id="rId12"/>
    <p:sldId id="27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roy, Alison" userId="S::alison.gilroy@lythamhigh.lancs.sch.uk::3a08cca3-ffaa-4826-95be-fb2f6ae87b0b" providerId="AD" clId="Web-{76AF16DB-1E9D-A2C5-F1E9-1837EF785A73}"/>
    <pc:docChg chg="modSld">
      <pc:chgData name="Gilroy, Alison" userId="S::alison.gilroy@lythamhigh.lancs.sch.uk::3a08cca3-ffaa-4826-95be-fb2f6ae87b0b" providerId="AD" clId="Web-{76AF16DB-1E9D-A2C5-F1E9-1837EF785A73}" dt="2018-12-20T20:44:38.292" v="5"/>
      <pc:docMkLst>
        <pc:docMk/>
      </pc:docMkLst>
      <pc:sldChg chg="modSp">
        <pc:chgData name="Gilroy, Alison" userId="S::alison.gilroy@lythamhigh.lancs.sch.uk::3a08cca3-ffaa-4826-95be-fb2f6ae87b0b" providerId="AD" clId="Web-{76AF16DB-1E9D-A2C5-F1E9-1837EF785A73}" dt="2018-12-20T20:44:38.292" v="5"/>
        <pc:sldMkLst>
          <pc:docMk/>
          <pc:sldMk cId="153542115" sldId="275"/>
        </pc:sldMkLst>
        <pc:graphicFrameChg chg="mod modGraphic">
          <ac:chgData name="Gilroy, Alison" userId="S::alison.gilroy@lythamhigh.lancs.sch.uk::3a08cca3-ffaa-4826-95be-fb2f6ae87b0b" providerId="AD" clId="Web-{76AF16DB-1E9D-A2C5-F1E9-1837EF785A73}" dt="2018-12-20T20:44:38.292" v="5"/>
          <ac:graphicFrameMkLst>
            <pc:docMk/>
            <pc:sldMk cId="153542115" sldId="275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26E0-68A4-40ED-B6F6-3CEDA0558B3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7679-05D4-4710-B16D-9F4F6A3F5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7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2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9 Higher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916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perimeter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orange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127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06" y="376563"/>
            <a:ext cx="2160000" cy="1941654"/>
            <a:chOff x="723306" y="376563"/>
            <a:chExt cx="2160000" cy="1941654"/>
          </a:xfrm>
        </p:grpSpPr>
        <p:grpSp>
          <p:nvGrpSpPr>
            <p:cNvPr id="8" name="Group 7"/>
            <p:cNvGrpSpPr/>
            <p:nvPr/>
          </p:nvGrpSpPr>
          <p:grpSpPr>
            <a:xfrm>
              <a:off x="723306" y="717639"/>
              <a:ext cx="2160000" cy="1253318"/>
              <a:chOff x="818839" y="684664"/>
              <a:chExt cx="2160000" cy="1253318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818839" y="771919"/>
                <a:ext cx="2160000" cy="1080000"/>
              </a:xfrm>
              <a:prstGeom prst="trapezoid">
                <a:avLst>
                  <a:gd name="adj" fmla="val 48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39" y="1937982"/>
                <a:ext cx="21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326081" y="684664"/>
                <a:ext cx="11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29051" y="768704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23306" y="1934368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30548" y="376563"/>
              <a:ext cx="1152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6077" y="1151849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72000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171630" y="376563"/>
            <a:ext cx="3204768" cy="1764000"/>
            <a:chOff x="431053" y="393301"/>
            <a:chExt cx="3204768" cy="1764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117681" y="393301"/>
              <a:ext cx="1805157" cy="1764000"/>
              <a:chOff x="1213214" y="360326"/>
              <a:chExt cx="1805157" cy="1764000"/>
            </a:xfrm>
          </p:grpSpPr>
          <p:sp>
            <p:nvSpPr>
              <p:cNvPr id="76" name="Trapezoid 75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213214" y="937473"/>
                <a:ext cx="0" cy="6365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99563" y="1344043"/>
              <a:ext cx="165188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1053" y="1105582"/>
              <a:ext cx="875473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 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99195" y="1153052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 cm</a:t>
              </a:r>
            </a:p>
          </p:txBody>
        </p: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1094160" y="4935367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3914888" y="4903845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14203" y="5065096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31646" r="42381" b="50688"/>
          <a:stretch/>
        </p:blipFill>
        <p:spPr bwMode="auto">
          <a:xfrm>
            <a:off x="6232138" y="555709"/>
            <a:ext cx="2911861" cy="15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637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36cm</a:t>
                      </a:r>
                      <a:r>
                        <a:rPr lang="en-GB" sz="1600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37.7 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Find the area 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113.1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28.3 cm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63.6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a)P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erimeter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38.8cm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56.5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53.1cm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Shaded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15.7cm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21.5cm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127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06" y="376563"/>
            <a:ext cx="2160000" cy="1941654"/>
            <a:chOff x="723306" y="376563"/>
            <a:chExt cx="2160000" cy="1941654"/>
          </a:xfrm>
        </p:grpSpPr>
        <p:grpSp>
          <p:nvGrpSpPr>
            <p:cNvPr id="8" name="Group 7"/>
            <p:cNvGrpSpPr/>
            <p:nvPr/>
          </p:nvGrpSpPr>
          <p:grpSpPr>
            <a:xfrm>
              <a:off x="723306" y="717639"/>
              <a:ext cx="2160000" cy="1253318"/>
              <a:chOff x="818839" y="684664"/>
              <a:chExt cx="2160000" cy="1253318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818839" y="771919"/>
                <a:ext cx="2160000" cy="1080000"/>
              </a:xfrm>
              <a:prstGeom prst="trapezoid">
                <a:avLst>
                  <a:gd name="adj" fmla="val 48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39" y="1937982"/>
                <a:ext cx="21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326081" y="684664"/>
                <a:ext cx="11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29051" y="768704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23306" y="1934368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30548" y="376563"/>
              <a:ext cx="1152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6077" y="1151849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72000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171630" y="376563"/>
            <a:ext cx="3204768" cy="1764000"/>
            <a:chOff x="431053" y="393301"/>
            <a:chExt cx="3204768" cy="1764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117681" y="393301"/>
              <a:ext cx="1805157" cy="1764000"/>
              <a:chOff x="1213214" y="360326"/>
              <a:chExt cx="1805157" cy="1764000"/>
            </a:xfrm>
          </p:grpSpPr>
          <p:sp>
            <p:nvSpPr>
              <p:cNvPr id="76" name="Trapezoid 75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213214" y="937473"/>
                <a:ext cx="0" cy="6365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99563" y="1344043"/>
              <a:ext cx="165188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1053" y="1105582"/>
              <a:ext cx="875473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 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99195" y="1153052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 cm</a:t>
              </a:r>
            </a:p>
          </p:txBody>
        </p: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1094160" y="4935367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3914888" y="4903845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14203" y="5065096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31646" r="42381" b="50688"/>
          <a:stretch/>
        </p:blipFill>
        <p:spPr bwMode="auto">
          <a:xfrm>
            <a:off x="6232138" y="555709"/>
            <a:ext cx="2911861" cy="15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53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£12.50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2.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£216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 : 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Simplify the following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£2.20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30p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kg : 500 g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1.2 m : 60 cm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Rewrite the following as unitary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5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: 8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Map scale 1 : 50 000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does 1 cm on the map represent in km?</a:t>
                      </a:r>
                    </a:p>
                    <a:p>
                      <a:pPr algn="l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would 2 km be in the map?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Soap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powder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sold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two sizes:</a:t>
                      </a:r>
                    </a:p>
                    <a:p>
                      <a:pPr algn="l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boxes costing £2.40</a:t>
                      </a:r>
                    </a:p>
                    <a:p>
                      <a:pPr algn="l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1000g boxes costing £10.50</a:t>
                      </a:r>
                    </a:p>
                    <a:p>
                      <a:pPr algn="l"/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box gives the better value for money?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 conditioner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in two sizes: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750 ml = £1.80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litres = £7.15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gives the best value?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 = 1.07 Euros.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£475 to Euros.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250 Euros to £.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 British family are on holiday in America.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hey order 3 hot dogs and 1 chicken salad.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exchange rate 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 = $1.44</a:t>
                      </a:r>
                      <a:b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Work out their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bill in pounds (£).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59990"/>
              </p:ext>
            </p:extLst>
          </p:nvPr>
        </p:nvGraphicFramePr>
        <p:xfrm>
          <a:off x="6284359" y="4954798"/>
          <a:ext cx="2715905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val="4118155328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1163688313"/>
                    </a:ext>
                  </a:extLst>
                </a:gridCol>
              </a:tblGrid>
              <a:tr h="173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Menu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8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Hot dog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Chicken salad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Hamburger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Pizza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$5.10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$4.50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$3.80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$4.00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73496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60964" y="5267414"/>
            <a:ext cx="2795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77999"/>
              </p:ext>
            </p:extLst>
          </p:nvPr>
        </p:nvGraphicFramePr>
        <p:xfrm>
          <a:off x="0" y="0"/>
          <a:ext cx="9144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£12.50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2.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7.50 : 5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£216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 :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72 : 48 : 96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Simplify the following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£2.20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30p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 : 3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kg : 500 g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 : 1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1.2 m : 60 cm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: 1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Rewrite the following as unitary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1.25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: 8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1.6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Map scale 1 : 50 000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does 1 cm on the map represent?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0.5 km</a:t>
                      </a:r>
                    </a:p>
                    <a:p>
                      <a:pPr algn="l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would 2 km be in the map? 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cm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Soap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powder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sold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two sizes: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boxes costing £2.40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 g  £ 80 p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1000g boxes costing £10.50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100g £ 1.05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box gives the better value for money?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 BEST BUY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 conditioner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in two sizes: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750 ml = £1.80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1500 ml £3.60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litres = £7.15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1.5 l = £3.575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gives the best value?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L BEST BUY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 = 1.07 Euros.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£475 to Euros.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508.25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250 Euros to £.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£ 233.64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 British family are on holiday in America.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hey order 3 hot dogs and 1 chicken salad.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exchange rate 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 = $1.44  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£13.75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Work out their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bill in pounds (£).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59990"/>
              </p:ext>
            </p:extLst>
          </p:nvPr>
        </p:nvGraphicFramePr>
        <p:xfrm>
          <a:off x="6284359" y="4954798"/>
          <a:ext cx="2715905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val="4118155328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1163688313"/>
                    </a:ext>
                  </a:extLst>
                </a:gridCol>
              </a:tblGrid>
              <a:tr h="173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Menu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8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Hot dog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Chicken salad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Hamburger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Pizza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$5.10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$4.50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$3.80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$4.00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73496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60964" y="5267414"/>
            <a:ext cx="2795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6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141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11, 13, 15,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89?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-2,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3, 8, 13,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258?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37, 34, 31,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4?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sequence of numbers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... is defined by	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5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− 1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Given that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7, find the value of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2, 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3,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sequence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,... is defined by	</a:t>
                      </a:r>
                    </a:p>
                    <a:p>
                      <a:pPr algn="ctr"/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4x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+ 5,          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Given that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17, find the value of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Show that: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(n + 1)(n – 1) + 1 = n²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4631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11, 13, 15,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4n + 5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125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89?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-2,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3, 8, 13,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5n - 7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143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258? 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37, 34, 31,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term.</a:t>
                      </a:r>
                    </a:p>
                    <a:p>
                      <a:pPr marL="0" indent="0">
                        <a:buNone/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-3n + 43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-47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4?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GB" sz="1800" b="0" kern="1200" baseline="30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sequence of numbers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... is defined by	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5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− 1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Given that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7, find the value of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2, 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3,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r>
                        <a:rPr lang="en-GB" sz="3200" kern="1200" baseline="-25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34, 169,844, </a:t>
                      </a:r>
                      <a:r>
                        <a:rPr lang="en-GB" sz="3200" kern="1200" baseline="-25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4219</a:t>
                      </a:r>
                      <a:endParaRPr lang="en-GB" sz="3200" kern="1200" baseline="-25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sequence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,... is defined by	</a:t>
                      </a:r>
                    </a:p>
                    <a:p>
                      <a:pPr algn="ctr"/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+1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4x</a:t>
                      </a:r>
                      <a:r>
                        <a:rPr lang="en-GB" sz="1800" i="1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+ 5,          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Given that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17, find the value of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kern="1200" baseline="-25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en-GB" sz="1800" kern="1200" baseline="-250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</a:t>
                      </a:r>
                      <a:endParaRPr lang="en-GB" sz="180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Show that: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(n + 1)(n – 1) + 1 = n²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n²+ n – n - 1  + </a:t>
                      </a: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= </a:t>
                      </a: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n²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  </a:t>
                      </a:r>
                      <a:r>
                        <a:rPr lang="en-US" sz="20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51, 54, 59</a:t>
                      </a:r>
                      <a:endParaRPr lang="en-GB" sz="20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n²+ 4</a:t>
                      </a:r>
                      <a:endParaRPr lang="en-GB" sz="2000" b="0" i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n² + n + 1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4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79103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 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83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79103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7" t="-676" r="-200625" b="-281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red, white and yellow roses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the ratio </a:t>
                          </a:r>
                        </a:p>
                        <a:p>
                          <a:pPr algn="ctr"/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5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  <a:r>
                            <a:rPr lang="en-US" sz="15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5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</a:t>
                          </a:r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</a:t>
                          </a:r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83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73956"/>
              </p:ext>
            </p:extLst>
          </p:nvPr>
        </p:nvGraphicFramePr>
        <p:xfrm>
          <a:off x="6264539" y="5558051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03041" y="1862017"/>
            <a:ext cx="2134434" cy="881184"/>
            <a:chOff x="3425589" y="2715142"/>
            <a:chExt cx="2634017" cy="1409894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728790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715142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425589" y="5431809"/>
            <a:ext cx="2634017" cy="1371598"/>
            <a:chOff x="0" y="0"/>
            <a:chExt cx="6816725" cy="4356100"/>
          </a:xfrm>
        </p:grpSpPr>
        <p:sp>
          <p:nvSpPr>
            <p:cNvPr id="17" name="Oval 16"/>
            <p:cNvSpPr/>
            <p:nvPr/>
          </p:nvSpPr>
          <p:spPr>
            <a:xfrm>
              <a:off x="5664200" y="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664200" y="1244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664200" y="2501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64200" y="3759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260600" y="609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260600" y="3124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0" y="1866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27400" y="2794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16000" y="11303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27400" y="28067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14700" y="10668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4700" y="35941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939800" y="24257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/>
          <a:stretch/>
        </p:blipFill>
        <p:spPr bwMode="auto">
          <a:xfrm>
            <a:off x="1449115" y="1763581"/>
            <a:ext cx="4174964" cy="271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60906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 </a:t>
                          </a:r>
                          <a:r>
                            <a:rPr lang="en-US" sz="15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0.72</a:t>
                          </a:r>
                          <a:endParaRPr lang="en-GB" sz="15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b)  white</a:t>
                          </a: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  <a:r>
                            <a:rPr lang="en-US" sz="15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1500" b="1" i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WW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¼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WL     ½</a:t>
                          </a:r>
                        </a:p>
                        <a:p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LW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LL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20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19066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b="1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𝟏𝟐𝟏</m:t>
                                        </m:r>
                                      </m:num>
                                      <m:den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𝟒𝟖𝟎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60906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7" t="-676" r="-2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917" t="-676" r="-1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1703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58" t="-57308" r="-50313" b="-605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917" t="-57308" r="-625" b="-605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19066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917" t="-261342" r="-100625" b="-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52280"/>
              </p:ext>
            </p:extLst>
          </p:nvPr>
        </p:nvGraphicFramePr>
        <p:xfrm>
          <a:off x="6273938" y="5765672"/>
          <a:ext cx="2811439" cy="106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120 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03041" y="1862017"/>
            <a:ext cx="2134434" cy="881184"/>
            <a:chOff x="3425589" y="2715142"/>
            <a:chExt cx="2634017" cy="1409894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728790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715142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04726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04726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en-GB" sz="1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457703" y="1692321"/>
            <a:ext cx="3731372" cy="33646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049854" y="4906975"/>
            <a:ext cx="3232553" cy="1925041"/>
            <a:chOff x="3049854" y="4906975"/>
            <a:chExt cx="3232553" cy="1925041"/>
          </a:xfrm>
        </p:grpSpPr>
        <p:grpSp>
          <p:nvGrpSpPr>
            <p:cNvPr id="16" name="Group 15"/>
            <p:cNvGrpSpPr/>
            <p:nvPr/>
          </p:nvGrpSpPr>
          <p:grpSpPr>
            <a:xfrm>
              <a:off x="3098042" y="5000656"/>
              <a:ext cx="3098475" cy="1741338"/>
              <a:chOff x="0" y="0"/>
              <a:chExt cx="6816725" cy="43561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64200" y="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64200" y="1244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64200" y="2501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64200" y="3759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0600" y="609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260600" y="3124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0" y="1866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3327400" y="2794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016000" y="11303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327400" y="28067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14700" y="10668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14700" y="35941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939800" y="24257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049854" y="4906975"/>
              <a:ext cx="3232553" cy="1925041"/>
              <a:chOff x="3049854" y="4906975"/>
              <a:chExt cx="3232553" cy="192504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049854" y="56815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480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81558" y="5194511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220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90352" y="621097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260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34405" y="494100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99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70505" y="543884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121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31518" y="6462684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143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31518" y="59600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117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55805" y="5423442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infants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70687" y="6025867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juniors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37477" y="490697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2713" y="549516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40121" y="591519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55357" y="650338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91962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d8f82cecab30e0d7a59f92c30e35122e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1adc5f142140e8b844ae831ed2425da5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D2950C-6D80-4E9A-9465-870197D2AB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17F4DC-8381-4640-A754-4ED518F33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</TotalTime>
  <Words>1235</Words>
  <Application>Microsoft Office PowerPoint</Application>
  <PresentationFormat>On-screen Show (4:3)</PresentationFormat>
  <Paragraphs>357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91</cp:revision>
  <dcterms:created xsi:type="dcterms:W3CDTF">2018-05-22T09:25:02Z</dcterms:created>
  <dcterms:modified xsi:type="dcterms:W3CDTF">2018-12-20T21:01:16Z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