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56" r:id="rId7"/>
    <p:sldId id="270" r:id="rId8"/>
    <p:sldId id="264" r:id="rId9"/>
    <p:sldId id="271" r:id="rId10"/>
    <p:sldId id="266" r:id="rId11"/>
    <p:sldId id="272" r:id="rId12"/>
    <p:sldId id="273" r:id="rId13"/>
    <p:sldId id="25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roy, Alison" userId="S::alison.gilroy@lythamhigh.lancs.sch.uk::3a08cca3-ffaa-4826-95be-fb2f6ae87b0b" providerId="AD" clId="Web-{CD1B9859-E3DC-6338-7BAD-C3D7CBD07AB8}"/>
    <pc:docChg chg="modSld">
      <pc:chgData name="Gilroy, Alison" userId="S::alison.gilroy@lythamhigh.lancs.sch.uk::3a08cca3-ffaa-4826-95be-fb2f6ae87b0b" providerId="AD" clId="Web-{CD1B9859-E3DC-6338-7BAD-C3D7CBD07AB8}" dt="2018-11-06T23:20:29.224" v="2"/>
      <pc:docMkLst>
        <pc:docMk/>
      </pc:docMkLst>
      <pc:sldChg chg="modSp">
        <pc:chgData name="Gilroy, Alison" userId="S::alison.gilroy@lythamhigh.lancs.sch.uk::3a08cca3-ffaa-4826-95be-fb2f6ae87b0b" providerId="AD" clId="Web-{CD1B9859-E3DC-6338-7BAD-C3D7CBD07AB8}" dt="2018-11-06T23:20:29.224" v="2"/>
        <pc:sldMkLst>
          <pc:docMk/>
          <pc:sldMk cId="3245932272" sldId="256"/>
        </pc:sldMkLst>
        <pc:graphicFrameChg chg="mod modGraphic">
          <ac:chgData name="Gilroy, Alison" userId="S::alison.gilroy@lythamhigh.lancs.sch.uk::3a08cca3-ffaa-4826-95be-fb2f6ae87b0b" providerId="AD" clId="Web-{CD1B9859-E3DC-6338-7BAD-C3D7CBD07AB8}" dt="2018-11-06T23:20:29.224" v="2"/>
          <ac:graphicFrameMkLst>
            <pc:docMk/>
            <pc:sldMk cId="3245932272" sldId="256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1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>
                <a:latin typeface="Comic Sans MS" panose="030F0702030302020204" pitchFamily="66" charset="0"/>
              </a:rPr>
              <a:t>Year </a:t>
            </a:r>
            <a:r>
              <a:rPr lang="en-GB" sz="4000" smtClean="0">
                <a:latin typeface="Comic Sans MS" panose="030F0702030302020204" pitchFamily="66" charset="0"/>
              </a:rPr>
              <a:t>9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553499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5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6.53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5.24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baseline="30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541000 or 5.41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8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0.0484 …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71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= 56 000 000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Q = 6.3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600" b="0" u="sng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u="sng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+ Q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5.663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PQ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3.528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13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r>
                                    <a:rPr lang="en-GB" sz="16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sz="16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0.000141   1.41 x 10</a:t>
                          </a:r>
                          <a:r>
                            <a:rPr lang="en-GB" sz="1600" b="0" i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2km = 2000m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Time = distance / speed</a:t>
                          </a: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553499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5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5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6.53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5.24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baseline="30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541000 or 5.41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8 x 10</a:t>
                          </a:r>
                          <a:r>
                            <a:rPr lang="en-GB" sz="16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0.0484 …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71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15686" r="-100425" b="-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2km = 2000m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Time = distance / speed</a:t>
                          </a: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24835"/>
                  </p:ext>
                </p:extLst>
              </p:nvPr>
            </p:nvGraphicFramePr>
            <p:xfrm>
              <a:off x="699752" y="688662"/>
              <a:ext cx="3447246" cy="1283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3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3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724835"/>
                  </p:ext>
                </p:extLst>
              </p:nvPr>
            </p:nvGraphicFramePr>
            <p:xfrm>
              <a:off x="699752" y="688662"/>
              <a:ext cx="3447246" cy="1283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3623"/>
                    <a:gridCol w="1723623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774" r="-9964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353" t="-3774" b="-100000"/>
                          </a:stretch>
                        </a:blipFill>
                      </a:tcPr>
                    </a:tc>
                  </a:tr>
                  <a:tr h="643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3774" r="-99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353" t="-103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06762" y="5754893"/>
                <a:ext cx="3721499" cy="5334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𝟐𝟎𝟎𝟎</m:t>
                        </m:r>
                      </m:num>
                      <m:den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𝟏𝟎𝟖</m:t>
                        </m:r>
                      </m:den>
                    </m:f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= 0.00000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acc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762" y="5754893"/>
                <a:ext cx="3721499" cy="533479"/>
              </a:xfrm>
              <a:prstGeom prst="rect">
                <a:avLst/>
              </a:prstGeom>
              <a:blipFill>
                <a:blip r:embed="rId4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61857" y="688662"/>
                <a:ext cx="401131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a)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0" defTabSz="914400">
                  <a:lnSpc>
                    <a:spcPct val="150000"/>
                  </a:lnSpc>
                  <a:defRPr/>
                </a:pPr>
                <a:r>
                  <a:rPr lang="en-GB" sz="2000" b="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b)</a:t>
                </a:r>
                <a:r>
                  <a:rPr lang="en-GB" sz="2000" b="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GB" sz="20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lvl="0" defTabSz="914400">
                  <a:lnSpc>
                    <a:spcPct val="150000"/>
                  </a:lnSpc>
                  <a:defRPr/>
                </a:pP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c)	6</a:t>
                </a:r>
                <a:r>
                  <a:rPr lang="en-GB" sz="2000" baseline="30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-2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6</a:t>
                </a:r>
                <a:r>
                  <a:rPr lang="en-GB" sz="2000" baseline="30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57" y="688662"/>
                <a:ext cx="4011310" cy="1477328"/>
              </a:xfrm>
              <a:prstGeom prst="rect">
                <a:avLst/>
              </a:prstGeom>
              <a:blipFill>
                <a:blip r:embed="rId5"/>
                <a:stretch>
                  <a:fillRect l="-1520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061857" y="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Write as single powers</a:t>
            </a:r>
          </a:p>
        </p:txBody>
      </p:sp>
    </p:spTree>
    <p:extLst>
      <p:ext uri="{BB962C8B-B14F-4D97-AF65-F5344CB8AC3E}">
        <p14:creationId xmlns:p14="http://schemas.microsoft.com/office/powerpoint/2010/main" val="249894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400644"/>
                  </p:ext>
                </p:extLst>
              </p:nvPr>
            </p:nvGraphicFramePr>
            <p:xfrm>
              <a:off x="0" y="-28753"/>
              <a:ext cx="9178802" cy="6886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48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4573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17997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8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number of significant figures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Estimate 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calculation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5.67+3.89</m:t>
                                    </m:r>
                                  </m:num>
                                  <m:den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2.104</m:t>
                                    </m:r>
                                  </m:den>
                                </m:f>
                                <m:r>
                                  <a:rPr lang="en-GB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99.8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22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ab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sz="2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02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that 7 boxes of Haddock could contain the same amount of fish as 4 boxes of Cod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400644"/>
                  </p:ext>
                </p:extLst>
              </p:nvPr>
            </p:nvGraphicFramePr>
            <p:xfrm>
              <a:off x="0" y="-28753"/>
              <a:ext cx="9178802" cy="68867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148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4573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17997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81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number of significant figures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825" t="-2047" r="-292" b="-2312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825" t="-96409" r="-292" b="-118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02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fish correct to the nearest 10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that 7 boxes of Haddock could contain the same amount of fish as 4 boxes of Cod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458cm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22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22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27488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3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22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significance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250 000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 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300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42 680 000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6+4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 x 10 = 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16.5 ≤ length &lt;17.5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53 (nearest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whole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.) 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52.5 – 53.5</a:t>
                          </a: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sz="16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15.65 – 15.75</a:t>
                          </a: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sz="1600" b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115 – 125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</a:t>
                          </a:r>
                          <a:r>
                            <a:rPr lang="en-GB" sz="16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maximum</a:t>
                          </a: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value of</a:t>
                          </a:r>
                        </a:p>
                        <a:p>
                          <a:pPr algn="l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GB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53.5 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15.75</m:t>
                                  </m:r>
                                </m:num>
                                <m:den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i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6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i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7.32717391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27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35 - 45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55- 65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Haddock 7 x 35 = 245    Cod 4 x 55 = 220</a:t>
                          </a: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7x45 = 315           4 x 65 = 260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Ranges overlap so could be the same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760g (2 </a:t>
                          </a:r>
                          <a:r>
                            <a:rPr lang="en-GB" sz="16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755   765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458cm</a:t>
                          </a:r>
                          <a:r>
                            <a:rPr lang="en-GB" sz="16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sz="1600" b="0" baseline="0" dirty="0" err="1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457.5 – 458.5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Density 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Mass</m:t>
                                  </m:r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baseline="30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den>
                              </m:f>
                            </m:oMath>
                          </a14:m>
                          <a:endParaRPr lang="en-GB" sz="16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Density Min   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755</m:t>
                                  </m:r>
                                </m:num>
                                <m:den>
                                  <m:r>
                                    <a:rPr lang="en-GB" sz="16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458.5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= </a:t>
                          </a:r>
                          <a:r>
                            <a:rPr lang="en-GB" sz="1600" b="0" i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1.647</a:t>
                          </a:r>
                          <a:r>
                            <a:rPr lang="en-GB" sz="16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(4sf)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27488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3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022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Round the following to the given significance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245 000 (2sf)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250 000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328 (1sf)   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300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42 675 000 (4sf) 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42 680 000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602" r="-283" b="-239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length of wire measuring 17m, has been</a:t>
                          </a:r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measured to the nearest m.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upper and lower bound of the length of the wire. 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16.5 ≤ length &lt;17.5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92265" r="-283" b="-119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627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Bags of Haddock contain 40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35 - 45</a:t>
                          </a:r>
                        </a:p>
                        <a:p>
                          <a:pPr algn="ctr"/>
                          <a:r>
                            <a:rPr lang="en-GB" sz="16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Boxes of Cod contain 60 </a:t>
                          </a:r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55- 65</a:t>
                          </a:r>
                        </a:p>
                        <a:p>
                          <a:pPr algn="ctr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Haddock 7 x 35 = 245    Cod 4 x 55 = 220</a:t>
                          </a: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7x45 = 315           4 x 65 = 260</a:t>
                          </a:r>
                        </a:p>
                        <a:p>
                          <a:pPr algn="l"/>
                          <a:endParaRPr lang="en-GB" sz="1600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Ranges overlap so could be the same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890" t="-161485" r="-283" b="-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632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65684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SA = 4</a:t>
                          </a:r>
                          <a:r>
                            <a:rPr lang="el-GR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sz="22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SA when the radius is 2.4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to 3sf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 powers: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22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2200" b="0" baseline="0" dirty="0" smtClean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2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2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22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sup>
                                  </m:sSup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GB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GB" sz="22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(x+2)(x-5)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3x +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65684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4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4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SA = 4</a:t>
                          </a:r>
                          <a:r>
                            <a:rPr lang="el-GR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sz="22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SA when the radius is 2.4</a:t>
                          </a: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to 3sf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966" r="-425" b="-177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(x+2)(x-5)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</a:t>
                          </a:r>
                          <a:r>
                            <a:rPr lang="en-GB" sz="22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3x +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87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2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endParaRPr lang="en-GB" sz="22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sz="22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983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874259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05631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54825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501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SA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4x </a:t>
                          </a:r>
                          <a:r>
                            <a:rPr lang="el-GR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2.4</a:t>
                          </a:r>
                          <a:r>
                            <a:rPr lang="en-GB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= </a:t>
                          </a:r>
                          <a:r>
                            <a:rPr lang="en-GB" b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72.4 (3.s.f)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 powers: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GB" sz="24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28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_7</m:t>
                                  </m:r>
                                  <m: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28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sz="28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ctr">
                            <a:buAutoNum type="alphaLcParenR"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27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+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874259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2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05631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54825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501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is a formula for the surface area of a sphere 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SA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4x </a:t>
                          </a:r>
                          <a:r>
                            <a:rPr lang="el-GR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π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2.4</a:t>
                          </a:r>
                          <a:r>
                            <a:rPr lang="en-GB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= </a:t>
                          </a:r>
                          <a:r>
                            <a:rPr lang="en-GB" b="0" u="sng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72.4 (3.s.f)</a:t>
                          </a:r>
                        </a:p>
                        <a:p>
                          <a:pPr algn="ctr"/>
                          <a:endParaRPr lang="en-GB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340" t="-976" r="-402" b="-175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027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simplify</a:t>
                          </a:r>
                        </a:p>
                        <a:p>
                          <a:pPr algn="ctr"/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3(x+2) – 2(x + 1)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x the subject of 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+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20ab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+ 15a</a:t>
                          </a:r>
                          <a:r>
                            <a:rPr lang="en-GB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Make b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subject of </a:t>
                          </a:r>
                        </a:p>
                        <a:p>
                          <a:pPr algn="ctr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3(b + c ) = 5c + 5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558344" y="3513106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3x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+ 6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2x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- 2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4259" y="706192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9081" y="1324378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_8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344" y="3920634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GB" sz="20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7387" y="6185130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5ab ( 4b + 3a)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1166" y="5061785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3b + 3c  = 5c + 5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1166" y="5461895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3b         = 2c + 5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1915" y="5123444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-3c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4752" y="5149290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-3c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6946" y="5624470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÷3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9744" y="5793747"/>
            <a:ext cx="243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Comic Sans MS" panose="030F0702030302020204" pitchFamily="66" charset="0"/>
              </a:rPr>
              <a:t>÷3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68908" y="5998631"/>
                <a:ext cx="2434107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5998631"/>
                <a:ext cx="2434107" cy="621773"/>
              </a:xfrm>
              <a:prstGeom prst="rect">
                <a:avLst/>
              </a:prstGeom>
              <a:blipFill rotWithShape="0">
                <a:blip r:embed="rId3"/>
                <a:stretch>
                  <a:fillRect l="-2506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71915" y="2817657"/>
            <a:ext cx="3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 3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+ 5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1915" y="3148110"/>
            <a:ext cx="320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÷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 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- 5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y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92839" y="3637443"/>
                <a:ext cx="2434107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−5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839" y="3637443"/>
                <a:ext cx="2434107" cy="621773"/>
              </a:xfrm>
              <a:prstGeom prst="rect">
                <a:avLst/>
              </a:prstGeom>
              <a:blipFill rotWithShape="0">
                <a:blip r:embed="rId4"/>
                <a:stretch>
                  <a:fillRect l="-2506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0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879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4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4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1652214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mode, range and mean of the following</a:t>
                      </a: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8 numbers is 14.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2 of the numbers is 10. what is the mean of the other 6 numbers?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61257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range of 4 cards is 6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median is 7 and the mean is 7. 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are the 4 cards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mean, mode and range from the table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844529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Calculate an estimate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for the mean</a:t>
                      </a:r>
                    </a:p>
                    <a:p>
                      <a:pPr algn="l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 Find 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interval containing the median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40453"/>
              </p:ext>
            </p:extLst>
          </p:nvPr>
        </p:nvGraphicFramePr>
        <p:xfrm>
          <a:off x="5346943" y="2356294"/>
          <a:ext cx="3261750" cy="157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49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179016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797085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54057"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(minutes)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46788"/>
              </p:ext>
            </p:extLst>
          </p:nvPr>
        </p:nvGraphicFramePr>
        <p:xfrm>
          <a:off x="848892" y="4899458"/>
          <a:ext cx="3193464" cy="166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488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064488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064488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8" y="4679164"/>
            <a:ext cx="2945019" cy="1957305"/>
          </a:xfrm>
          <a:prstGeom prst="rect">
            <a:avLst/>
          </a:prstGeom>
        </p:spPr>
      </p:pic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4803247" y="4011090"/>
            <a:ext cx="4189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Find the modal interval and an estimate for the mean</a:t>
            </a:r>
          </a:p>
        </p:txBody>
      </p:sp>
    </p:spTree>
    <p:extLst>
      <p:ext uri="{BB962C8B-B14F-4D97-AF65-F5344CB8AC3E}">
        <p14:creationId xmlns:p14="http://schemas.microsoft.com/office/powerpoint/2010/main" val="58325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42420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2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82321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1, 3, 6, 10, 12, 13, 18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  = no mode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 = 17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Median = 10</a:t>
                      </a: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 = 63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÷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mean of 8 numbers is 14.</a:t>
                      </a: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mean of 2 of the numbers is 10. what is the mean of the other 6 numbers?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403478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÷ 4numbers  mean of 7</a:t>
                      </a:r>
                    </a:p>
                    <a:p>
                      <a:pPr algn="l"/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  28       x 4            mean of 7</a:t>
                      </a:r>
                      <a:endParaRPr lang="en-GB" sz="16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Mean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247/45 = 5.48      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Mode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6 minutes     appears 14 times</a:t>
                      </a:r>
                    </a:p>
                    <a:p>
                      <a:pPr algn="l"/>
                      <a:endParaRPr lang="en-GB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7- 4 = 3 minutes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29379"/>
              </p:ext>
            </p:extLst>
          </p:nvPr>
        </p:nvGraphicFramePr>
        <p:xfrm>
          <a:off x="5368934" y="3039310"/>
          <a:ext cx="3239759" cy="179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981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1171067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791711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268234"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(minutes)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4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230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247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30264"/>
              </p:ext>
            </p:extLst>
          </p:nvPr>
        </p:nvGraphicFramePr>
        <p:xfrm>
          <a:off x="1105567" y="3877898"/>
          <a:ext cx="28167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13943" y="4248738"/>
            <a:ext cx="0" cy="495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82" y="4574144"/>
            <a:ext cx="15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Median of 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05567" y="3850229"/>
            <a:ext cx="281675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6362" y="3482405"/>
            <a:ext cx="15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Range of 6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20870"/>
              </p:ext>
            </p:extLst>
          </p:nvPr>
        </p:nvGraphicFramePr>
        <p:xfrm>
          <a:off x="4890037" y="929840"/>
          <a:ext cx="3718656" cy="53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15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0779"/>
              </p:ext>
            </p:extLst>
          </p:nvPr>
        </p:nvGraphicFramePr>
        <p:xfrm>
          <a:off x="4890037" y="1657339"/>
          <a:ext cx="3718656" cy="60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0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964486" y="1016973"/>
            <a:ext cx="211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8 x 14 = 112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0195" y="1750443"/>
            <a:ext cx="273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6 parts add up to 92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0084" y="1670003"/>
            <a:ext cx="97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 x 10 </a:t>
            </a:r>
          </a:p>
          <a:p>
            <a:r>
              <a:rPr lang="en-GB" b="1" dirty="0"/>
              <a:t>= 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19991" y="2341976"/>
            <a:ext cx="240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92 / 6 = 15.3333..</a:t>
            </a:r>
          </a:p>
        </p:txBody>
      </p:sp>
    </p:spTree>
    <p:extLst>
      <p:ext uri="{BB962C8B-B14F-4D97-AF65-F5344CB8AC3E}">
        <p14:creationId xmlns:p14="http://schemas.microsoft.com/office/powerpoint/2010/main" val="21511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82443"/>
              </p:ext>
            </p:extLst>
          </p:nvPr>
        </p:nvGraphicFramePr>
        <p:xfrm>
          <a:off x="224830" y="716005"/>
          <a:ext cx="3805132" cy="204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28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5128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5128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  <a:gridCol w="95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MDIPOINT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X F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 &lt; t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311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636" y="192041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Calculate an estimate for the mean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76714"/>
              </p:ext>
            </p:extLst>
          </p:nvPr>
        </p:nvGraphicFramePr>
        <p:xfrm>
          <a:off x="4543124" y="1738648"/>
          <a:ext cx="4065569" cy="238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49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721217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  <a:gridCol w="820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Height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MIdPOINT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X F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h &lt;120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 &lt;130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 &lt; 140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1215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80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140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 &lt; 150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3335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150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 h&lt; 160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1085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6980</a:t>
                      </a: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830" y="3096571"/>
                <a:ext cx="3850783" cy="924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311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10.36666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0" y="3096571"/>
                <a:ext cx="3850783" cy="924740"/>
              </a:xfrm>
              <a:prstGeom prst="rect">
                <a:avLst/>
              </a:prstGeom>
              <a:blipFill rotWithShape="0">
                <a:blip r:embed="rId2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57910" y="4329088"/>
                <a:ext cx="3850783" cy="215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Estimate for the mean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6980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139.6</a:t>
                </a:r>
              </a:p>
              <a:p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Modal value  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140 </a:t>
                </a:r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  h &lt; 150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appears 23 times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10" y="4329088"/>
                <a:ext cx="3850783" cy="2155847"/>
              </a:xfrm>
              <a:prstGeom prst="rect">
                <a:avLst/>
              </a:prstGeom>
              <a:blipFill rotWithShape="0">
                <a:blip r:embed="rId3"/>
                <a:stretch>
                  <a:fillRect l="-1582" t="-1412" b="-3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75544" y="3096571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Estimate for the mean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8349" y="324961"/>
            <a:ext cx="395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Median value = 15.5</a:t>
            </a:r>
            <a:r>
              <a:rPr lang="en-GB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piece of data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56068" y="561373"/>
            <a:ext cx="3863662" cy="893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7577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2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powers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=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=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6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0.000653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75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= 56 000 000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Q = 6.3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l"/>
                          <a:endParaRPr lang="en-GB" sz="2000" b="0" u="sng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2000" b="0" u="sng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+ Q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PQ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20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sz="2000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r>
                                    <a:rPr lang="en-GB" sz="2000" b="0" i="0" baseline="30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speed of light is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3.0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m/s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long will it take for the light to travel a  distance  of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Km.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in standard form</a:t>
                          </a:r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7577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0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1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159" r="-100425" b="-22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159" r="-425" b="-227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6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0.000653</a:t>
                          </a:r>
                        </a:p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52.4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1.9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75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73608" r="-100425" b="-7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speed of light is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3.0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m/s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long will it take for the light to travel a  distance  of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Km. 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 your answer in standard form</a:t>
                          </a:r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C64E76-327B-416E-B78E-7163AD6894E0}">
  <ds:schemaRefs>
    <ds:schemaRef ds:uri="ea71102e-c2e2-43df-a20f-703c85d4b778"/>
    <ds:schemaRef ds:uri="http://purl.org/dc/terms/"/>
    <ds:schemaRef ds:uri="http://schemas.microsoft.com/office/infopath/2007/PartnerControls"/>
    <ds:schemaRef ds:uri="http://schemas.microsoft.com/office/2006/documentManagement/types"/>
    <ds:schemaRef ds:uri="ac2b899c-feaf-4902-9f78-83816e52577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0BAA03-8B31-4BF2-B7B6-D66AA0E5F043}"/>
</file>

<file path=customXml/itemProps3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1164</Words>
  <Application>Microsoft Office PowerPoint</Application>
  <PresentationFormat>On-screen Show (4:3)</PresentationFormat>
  <Paragraphs>352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90</cp:revision>
  <dcterms:created xsi:type="dcterms:W3CDTF">2018-05-22T09:25:02Z</dcterms:created>
  <dcterms:modified xsi:type="dcterms:W3CDTF">2018-11-06T23:31:59Z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