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41"/>
  </p:notesMasterIdLst>
  <p:handoutMasterIdLst>
    <p:handoutMasterId r:id="rId42"/>
  </p:handoutMasterIdLst>
  <p:sldIdLst>
    <p:sldId id="256" r:id="rId5"/>
    <p:sldId id="347" r:id="rId6"/>
    <p:sldId id="350" r:id="rId7"/>
    <p:sldId id="381" r:id="rId8"/>
    <p:sldId id="340" r:id="rId9"/>
    <p:sldId id="332" r:id="rId10"/>
    <p:sldId id="382" r:id="rId11"/>
    <p:sldId id="331" r:id="rId12"/>
    <p:sldId id="294" r:id="rId13"/>
    <p:sldId id="365" r:id="rId14"/>
    <p:sldId id="367" r:id="rId15"/>
    <p:sldId id="366" r:id="rId16"/>
    <p:sldId id="378" r:id="rId17"/>
    <p:sldId id="375" r:id="rId18"/>
    <p:sldId id="363" r:id="rId19"/>
    <p:sldId id="333" r:id="rId20"/>
    <p:sldId id="336" r:id="rId21"/>
    <p:sldId id="358" r:id="rId22"/>
    <p:sldId id="376" r:id="rId23"/>
    <p:sldId id="341" r:id="rId24"/>
    <p:sldId id="327" r:id="rId25"/>
    <p:sldId id="368" r:id="rId26"/>
    <p:sldId id="364" r:id="rId27"/>
    <p:sldId id="383" r:id="rId28"/>
    <p:sldId id="374" r:id="rId29"/>
    <p:sldId id="343" r:id="rId30"/>
    <p:sldId id="345" r:id="rId31"/>
    <p:sldId id="346" r:id="rId32"/>
    <p:sldId id="335" r:id="rId33"/>
    <p:sldId id="369" r:id="rId34"/>
    <p:sldId id="370" r:id="rId35"/>
    <p:sldId id="371" r:id="rId36"/>
    <p:sldId id="372" r:id="rId37"/>
    <p:sldId id="359" r:id="rId38"/>
    <p:sldId id="360" r:id="rId39"/>
    <p:sldId id="373" r:id="rId40"/>
  </p:sldIdLst>
  <p:sldSz cx="9144000" cy="6858000" type="screen4x3"/>
  <p:notesSz cx="6808788" cy="99409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FF00"/>
    <a:srgbClr val="006600"/>
    <a:srgbClr val="339933"/>
    <a:srgbClr val="0099FF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97D346-3DD9-4719-A32D-3A6E22387976}" v="105" dt="2025-01-30T13:24:34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Howard" userId="be91b117-3d9d-488f-9b68-8cc22ddd5f56" providerId="ADAL" clId="{A597D346-3DD9-4719-A32D-3A6E22387976}"/>
    <pc:docChg chg="undo custSel addSld modSld">
      <pc:chgData name="Jamie Howard" userId="be91b117-3d9d-488f-9b68-8cc22ddd5f56" providerId="ADAL" clId="{A597D346-3DD9-4719-A32D-3A6E22387976}" dt="2025-01-30T13:24:42.492" v="261" actId="29295"/>
      <pc:docMkLst>
        <pc:docMk/>
      </pc:docMkLst>
      <pc:sldChg chg="addSp modSp mod">
        <pc:chgData name="Jamie Howard" userId="be91b117-3d9d-488f-9b68-8cc22ddd5f56" providerId="ADAL" clId="{A597D346-3DD9-4719-A32D-3A6E22387976}" dt="2025-01-29T13:23:27.415" v="172" actId="14100"/>
        <pc:sldMkLst>
          <pc:docMk/>
          <pc:sldMk cId="0" sldId="256"/>
        </pc:sldMkLst>
        <pc:spChg chg="add">
          <ac:chgData name="Jamie Howard" userId="be91b117-3d9d-488f-9b68-8cc22ddd5f56" providerId="ADAL" clId="{A597D346-3DD9-4719-A32D-3A6E22387976}" dt="2025-01-29T13:18:18.057" v="76"/>
          <ac:spMkLst>
            <pc:docMk/>
            <pc:sldMk cId="0" sldId="256"/>
            <ac:spMk id="2" creationId="{38FE2EC9-36F4-1B62-8E13-3A4C37829E52}"/>
          </ac:spMkLst>
        </pc:spChg>
        <pc:spChg chg="mod">
          <ac:chgData name="Jamie Howard" userId="be91b117-3d9d-488f-9b68-8cc22ddd5f56" providerId="ADAL" clId="{A597D346-3DD9-4719-A32D-3A6E22387976}" dt="2025-01-29T13:22:18.784" v="96" actId="1035"/>
          <ac:spMkLst>
            <pc:docMk/>
            <pc:sldMk cId="0" sldId="256"/>
            <ac:spMk id="3" creationId="{9411D50D-A346-E347-41DF-DD43EB5BE447}"/>
          </ac:spMkLst>
        </pc:spChg>
        <pc:spChg chg="add">
          <ac:chgData name="Jamie Howard" userId="be91b117-3d9d-488f-9b68-8cc22ddd5f56" providerId="ADAL" clId="{A597D346-3DD9-4719-A32D-3A6E22387976}" dt="2025-01-29T13:18:26.970" v="77"/>
          <ac:spMkLst>
            <pc:docMk/>
            <pc:sldMk cId="0" sldId="256"/>
            <ac:spMk id="5" creationId="{70B4B327-60F9-10FE-B8AB-E5F469AB0C42}"/>
          </ac:spMkLst>
        </pc:spChg>
        <pc:picChg chg="add mod">
          <ac:chgData name="Jamie Howard" userId="be91b117-3d9d-488f-9b68-8cc22ddd5f56" providerId="ADAL" clId="{A597D346-3DD9-4719-A32D-3A6E22387976}" dt="2025-01-29T13:22:25.886" v="162" actId="1038"/>
          <ac:picMkLst>
            <pc:docMk/>
            <pc:sldMk cId="0" sldId="256"/>
            <ac:picMk id="7" creationId="{AF62557D-A16C-6BD6-7440-5D9E892A849B}"/>
          </ac:picMkLst>
        </pc:picChg>
        <pc:picChg chg="add mod">
          <ac:chgData name="Jamie Howard" userId="be91b117-3d9d-488f-9b68-8cc22ddd5f56" providerId="ADAL" clId="{A597D346-3DD9-4719-A32D-3A6E22387976}" dt="2025-01-29T13:23:27.415" v="172" actId="14100"/>
          <ac:picMkLst>
            <pc:docMk/>
            <pc:sldMk cId="0" sldId="256"/>
            <ac:picMk id="9" creationId="{6CCCC5D1-D116-85FD-561A-F212B43027A0}"/>
          </ac:picMkLst>
        </pc:picChg>
      </pc:sldChg>
      <pc:sldChg chg="addSp modSp modAnim">
        <pc:chgData name="Jamie Howard" userId="be91b117-3d9d-488f-9b68-8cc22ddd5f56" providerId="ADAL" clId="{A597D346-3DD9-4719-A32D-3A6E22387976}" dt="2025-01-30T13:23:15.596" v="258" actId="1035"/>
        <pc:sldMkLst>
          <pc:docMk/>
          <pc:sldMk cId="0" sldId="294"/>
        </pc:sldMkLst>
        <pc:spChg chg="add mod">
          <ac:chgData name="Jamie Howard" userId="be91b117-3d9d-488f-9b68-8cc22ddd5f56" providerId="ADAL" clId="{A597D346-3DD9-4719-A32D-3A6E22387976}" dt="2025-01-30T13:23:12.422" v="241"/>
          <ac:spMkLst>
            <pc:docMk/>
            <pc:sldMk cId="0" sldId="294"/>
            <ac:spMk id="5" creationId="{1DD75893-5B0D-1E00-8AB5-6668966FD901}"/>
          </ac:spMkLst>
        </pc:spChg>
        <pc:picChg chg="mod">
          <ac:chgData name="Jamie Howard" userId="be91b117-3d9d-488f-9b68-8cc22ddd5f56" providerId="ADAL" clId="{A597D346-3DD9-4719-A32D-3A6E22387976}" dt="2025-01-30T13:23:15.596" v="258" actId="1035"/>
          <ac:picMkLst>
            <pc:docMk/>
            <pc:sldMk cId="0" sldId="294"/>
            <ac:picMk id="7170" creationId="{CDFBA55F-8523-411C-912F-A76E6FE25548}"/>
          </ac:picMkLst>
        </pc:picChg>
      </pc:sldChg>
      <pc:sldChg chg="modAnim">
        <pc:chgData name="Jamie Howard" userId="be91b117-3d9d-488f-9b68-8cc22ddd5f56" providerId="ADAL" clId="{A597D346-3DD9-4719-A32D-3A6E22387976}" dt="2025-01-29T13:13:49.785" v="30"/>
        <pc:sldMkLst>
          <pc:docMk/>
          <pc:sldMk cId="0" sldId="331"/>
        </pc:sldMkLst>
      </pc:sldChg>
      <pc:sldChg chg="modAnim">
        <pc:chgData name="Jamie Howard" userId="be91b117-3d9d-488f-9b68-8cc22ddd5f56" providerId="ADAL" clId="{A597D346-3DD9-4719-A32D-3A6E22387976}" dt="2025-01-29T13:13:32.645" v="17"/>
        <pc:sldMkLst>
          <pc:docMk/>
          <pc:sldMk cId="1018115561" sldId="332"/>
        </pc:sldMkLst>
      </pc:sldChg>
      <pc:sldChg chg="addSp modSp mod modAnim">
        <pc:chgData name="Jamie Howard" userId="be91b117-3d9d-488f-9b68-8cc22ddd5f56" providerId="ADAL" clId="{A597D346-3DD9-4719-A32D-3A6E22387976}" dt="2025-01-30T13:22:52.796" v="235"/>
        <pc:sldMkLst>
          <pc:docMk/>
          <pc:sldMk cId="4123778859" sldId="336"/>
        </pc:sldMkLst>
        <pc:spChg chg="add mod">
          <ac:chgData name="Jamie Howard" userId="be91b117-3d9d-488f-9b68-8cc22ddd5f56" providerId="ADAL" clId="{A597D346-3DD9-4719-A32D-3A6E22387976}" dt="2025-01-30T13:22:52.796" v="235"/>
          <ac:spMkLst>
            <pc:docMk/>
            <pc:sldMk cId="4123778859" sldId="336"/>
            <ac:spMk id="4" creationId="{C0CCBF9C-7809-A505-7C01-A9D743BA4650}"/>
          </ac:spMkLst>
        </pc:spChg>
        <pc:spChg chg="mod">
          <ac:chgData name="Jamie Howard" userId="be91b117-3d9d-488f-9b68-8cc22ddd5f56" providerId="ADAL" clId="{A597D346-3DD9-4719-A32D-3A6E22387976}" dt="2025-01-30T13:22:37.283" v="234" actId="20577"/>
          <ac:spMkLst>
            <pc:docMk/>
            <pc:sldMk cId="4123778859" sldId="336"/>
            <ac:spMk id="12" creationId="{F955431D-E84D-6CE1-1E2A-2B5AF40D7256}"/>
          </ac:spMkLst>
        </pc:spChg>
      </pc:sldChg>
      <pc:sldChg chg="modAnim">
        <pc:chgData name="Jamie Howard" userId="be91b117-3d9d-488f-9b68-8cc22ddd5f56" providerId="ADAL" clId="{A597D346-3DD9-4719-A32D-3A6E22387976}" dt="2025-01-29T13:13:20.531" v="10"/>
        <pc:sldMkLst>
          <pc:docMk/>
          <pc:sldMk cId="3973706643" sldId="340"/>
        </pc:sldMkLst>
      </pc:sldChg>
      <pc:sldChg chg="modAnim">
        <pc:chgData name="Jamie Howard" userId="be91b117-3d9d-488f-9b68-8cc22ddd5f56" providerId="ADAL" clId="{A597D346-3DD9-4719-A32D-3A6E22387976}" dt="2025-01-29T13:14:51.824" v="63"/>
        <pc:sldMkLst>
          <pc:docMk/>
          <pc:sldMk cId="3044265156" sldId="341"/>
        </pc:sldMkLst>
      </pc:sldChg>
      <pc:sldChg chg="modSp mod">
        <pc:chgData name="Jamie Howard" userId="be91b117-3d9d-488f-9b68-8cc22ddd5f56" providerId="ADAL" clId="{A597D346-3DD9-4719-A32D-3A6E22387976}" dt="2025-01-29T13:12:45.650" v="0" actId="20577"/>
        <pc:sldMkLst>
          <pc:docMk/>
          <pc:sldMk cId="907926780" sldId="347"/>
        </pc:sldMkLst>
        <pc:spChg chg="mod">
          <ac:chgData name="Jamie Howard" userId="be91b117-3d9d-488f-9b68-8cc22ddd5f56" providerId="ADAL" clId="{A597D346-3DD9-4719-A32D-3A6E22387976}" dt="2025-01-29T13:12:45.650" v="0" actId="20577"/>
          <ac:spMkLst>
            <pc:docMk/>
            <pc:sldMk cId="907926780" sldId="347"/>
            <ac:spMk id="2" creationId="{1E6B2CDC-8D57-3EC7-5671-AE84CE2A72C7}"/>
          </ac:spMkLst>
        </pc:spChg>
      </pc:sldChg>
      <pc:sldChg chg="modAnim">
        <pc:chgData name="Jamie Howard" userId="be91b117-3d9d-488f-9b68-8cc22ddd5f56" providerId="ADAL" clId="{A597D346-3DD9-4719-A32D-3A6E22387976}" dt="2025-01-29T13:12:59.193" v="3"/>
        <pc:sldMkLst>
          <pc:docMk/>
          <pc:sldMk cId="2815866897" sldId="350"/>
        </pc:sldMkLst>
      </pc:sldChg>
      <pc:sldChg chg="modAnim">
        <pc:chgData name="Jamie Howard" userId="be91b117-3d9d-488f-9b68-8cc22ddd5f56" providerId="ADAL" clId="{A597D346-3DD9-4719-A32D-3A6E22387976}" dt="2025-01-29T13:14:38.762" v="54"/>
        <pc:sldMkLst>
          <pc:docMk/>
          <pc:sldMk cId="4174904051" sldId="358"/>
        </pc:sldMkLst>
      </pc:sldChg>
      <pc:sldChg chg="addSp modSp mod">
        <pc:chgData name="Jamie Howard" userId="be91b117-3d9d-488f-9b68-8cc22ddd5f56" providerId="ADAL" clId="{A597D346-3DD9-4719-A32D-3A6E22387976}" dt="2025-01-30T13:22:55.952" v="236"/>
        <pc:sldMkLst>
          <pc:docMk/>
          <pc:sldMk cId="2079484206" sldId="363"/>
        </pc:sldMkLst>
        <pc:spChg chg="mod">
          <ac:chgData name="Jamie Howard" userId="be91b117-3d9d-488f-9b68-8cc22ddd5f56" providerId="ADAL" clId="{A597D346-3DD9-4719-A32D-3A6E22387976}" dt="2025-01-30T13:21:05.018" v="233"/>
          <ac:spMkLst>
            <pc:docMk/>
            <pc:sldMk cId="2079484206" sldId="363"/>
            <ac:spMk id="3" creationId="{A724F71B-3C03-4FF7-B27A-EDE30FD412F5}"/>
          </ac:spMkLst>
        </pc:spChg>
        <pc:spChg chg="add mod">
          <ac:chgData name="Jamie Howard" userId="be91b117-3d9d-488f-9b68-8cc22ddd5f56" providerId="ADAL" clId="{A597D346-3DD9-4719-A32D-3A6E22387976}" dt="2025-01-30T13:22:55.952" v="236"/>
          <ac:spMkLst>
            <pc:docMk/>
            <pc:sldMk cId="2079484206" sldId="363"/>
            <ac:spMk id="5" creationId="{AA91A7F7-17BB-BE93-0298-9375CA52D15B}"/>
          </ac:spMkLst>
        </pc:spChg>
      </pc:sldChg>
      <pc:sldChg chg="modSp modAnim">
        <pc:chgData name="Jamie Howard" userId="be91b117-3d9d-488f-9b68-8cc22ddd5f56" providerId="ADAL" clId="{A597D346-3DD9-4719-A32D-3A6E22387976}" dt="2025-01-29T13:15:49.160" v="69" actId="20577"/>
        <pc:sldMkLst>
          <pc:docMk/>
          <pc:sldMk cId="4157539134" sldId="364"/>
        </pc:sldMkLst>
        <pc:spChg chg="mod">
          <ac:chgData name="Jamie Howard" userId="be91b117-3d9d-488f-9b68-8cc22ddd5f56" providerId="ADAL" clId="{A597D346-3DD9-4719-A32D-3A6E22387976}" dt="2025-01-29T13:15:49.160" v="69" actId="20577"/>
          <ac:spMkLst>
            <pc:docMk/>
            <pc:sldMk cId="4157539134" sldId="364"/>
            <ac:spMk id="3" creationId="{E29450C3-DFBC-48A7-B94D-53EB9E0203EF}"/>
          </ac:spMkLst>
        </pc:spChg>
      </pc:sldChg>
      <pc:sldChg chg="addSp modSp">
        <pc:chgData name="Jamie Howard" userId="be91b117-3d9d-488f-9b68-8cc22ddd5f56" providerId="ADAL" clId="{A597D346-3DD9-4719-A32D-3A6E22387976}" dt="2025-01-30T13:23:08.424" v="240"/>
        <pc:sldMkLst>
          <pc:docMk/>
          <pc:sldMk cId="892666361" sldId="365"/>
        </pc:sldMkLst>
        <pc:spChg chg="add mod">
          <ac:chgData name="Jamie Howard" userId="be91b117-3d9d-488f-9b68-8cc22ddd5f56" providerId="ADAL" clId="{A597D346-3DD9-4719-A32D-3A6E22387976}" dt="2025-01-30T13:23:08.424" v="240"/>
          <ac:spMkLst>
            <pc:docMk/>
            <pc:sldMk cId="892666361" sldId="365"/>
            <ac:spMk id="3" creationId="{97E6EBEB-357E-B897-07C3-1DE9DDA16B81}"/>
          </ac:spMkLst>
        </pc:spChg>
      </pc:sldChg>
      <pc:sldChg chg="addSp modSp">
        <pc:chgData name="Jamie Howard" userId="be91b117-3d9d-488f-9b68-8cc22ddd5f56" providerId="ADAL" clId="{A597D346-3DD9-4719-A32D-3A6E22387976}" dt="2025-01-30T13:23:04.811" v="239"/>
        <pc:sldMkLst>
          <pc:docMk/>
          <pc:sldMk cId="1249648406" sldId="367"/>
        </pc:sldMkLst>
        <pc:spChg chg="add mod">
          <ac:chgData name="Jamie Howard" userId="be91b117-3d9d-488f-9b68-8cc22ddd5f56" providerId="ADAL" clId="{A597D346-3DD9-4719-A32D-3A6E22387976}" dt="2025-01-30T13:23:04.811" v="239"/>
          <ac:spMkLst>
            <pc:docMk/>
            <pc:sldMk cId="1249648406" sldId="367"/>
            <ac:spMk id="5" creationId="{20143324-4EF8-C267-2638-9E60C2D9665C}"/>
          </ac:spMkLst>
        </pc:spChg>
      </pc:sldChg>
      <pc:sldChg chg="modAnim">
        <pc:chgData name="Jamie Howard" userId="be91b117-3d9d-488f-9b68-8cc22ddd5f56" providerId="ADAL" clId="{A597D346-3DD9-4719-A32D-3A6E22387976}" dt="2025-01-29T13:15:02.029" v="64"/>
        <pc:sldMkLst>
          <pc:docMk/>
          <pc:sldMk cId="1983495420" sldId="368"/>
        </pc:sldMkLst>
      </pc:sldChg>
      <pc:sldChg chg="addSp modSp mod">
        <pc:chgData name="Jamie Howard" userId="be91b117-3d9d-488f-9b68-8cc22ddd5f56" providerId="ADAL" clId="{A597D346-3DD9-4719-A32D-3A6E22387976}" dt="2025-01-30T13:22:58.806" v="237"/>
        <pc:sldMkLst>
          <pc:docMk/>
          <pc:sldMk cId="3442545619" sldId="375"/>
        </pc:sldMkLst>
        <pc:spChg chg="add mod">
          <ac:chgData name="Jamie Howard" userId="be91b117-3d9d-488f-9b68-8cc22ddd5f56" providerId="ADAL" clId="{A597D346-3DD9-4719-A32D-3A6E22387976}" dt="2025-01-30T13:22:58.806" v="237"/>
          <ac:spMkLst>
            <pc:docMk/>
            <pc:sldMk cId="3442545619" sldId="375"/>
            <ac:spMk id="5" creationId="{CB4EFBCD-DF65-C0DA-91C0-51BAE97FC0AC}"/>
          </ac:spMkLst>
        </pc:spChg>
        <pc:graphicFrameChg chg="modGraphic">
          <ac:chgData name="Jamie Howard" userId="be91b117-3d9d-488f-9b68-8cc22ddd5f56" providerId="ADAL" clId="{A597D346-3DD9-4719-A32D-3A6E22387976}" dt="2025-01-30T13:20:31.660" v="231" actId="20577"/>
          <ac:graphicFrameMkLst>
            <pc:docMk/>
            <pc:sldMk cId="3442545619" sldId="375"/>
            <ac:graphicFrameMk id="4" creationId="{761C41B9-03E7-BD88-50BD-66A3D103568F}"/>
          </ac:graphicFrameMkLst>
        </pc:graphicFrameChg>
      </pc:sldChg>
      <pc:sldChg chg="modAnim">
        <pc:chgData name="Jamie Howard" userId="be91b117-3d9d-488f-9b68-8cc22ddd5f56" providerId="ADAL" clId="{A597D346-3DD9-4719-A32D-3A6E22387976}" dt="2025-01-29T13:14:44.115" v="60"/>
        <pc:sldMkLst>
          <pc:docMk/>
          <pc:sldMk cId="120137570" sldId="376"/>
        </pc:sldMkLst>
      </pc:sldChg>
      <pc:sldChg chg="addSp modSp mod modAnim">
        <pc:chgData name="Jamie Howard" userId="be91b117-3d9d-488f-9b68-8cc22ddd5f56" providerId="ADAL" clId="{A597D346-3DD9-4719-A32D-3A6E22387976}" dt="2025-01-30T13:23:01.755" v="238"/>
        <pc:sldMkLst>
          <pc:docMk/>
          <pc:sldMk cId="4065011341" sldId="378"/>
        </pc:sldMkLst>
        <pc:spChg chg="add mod">
          <ac:chgData name="Jamie Howard" userId="be91b117-3d9d-488f-9b68-8cc22ddd5f56" providerId="ADAL" clId="{A597D346-3DD9-4719-A32D-3A6E22387976}" dt="2025-01-30T13:23:01.755" v="238"/>
          <ac:spMkLst>
            <pc:docMk/>
            <pc:sldMk cId="4065011341" sldId="378"/>
            <ac:spMk id="3" creationId="{5E9192EA-32C4-6D0E-D596-09E215371495}"/>
          </ac:spMkLst>
        </pc:spChg>
        <pc:spChg chg="mod">
          <ac:chgData name="Jamie Howard" userId="be91b117-3d9d-488f-9b68-8cc22ddd5f56" providerId="ADAL" clId="{A597D346-3DD9-4719-A32D-3A6E22387976}" dt="2025-01-30T13:18:55.018" v="226" actId="1035"/>
          <ac:spMkLst>
            <pc:docMk/>
            <pc:sldMk cId="4065011341" sldId="378"/>
            <ac:spMk id="21" creationId="{D4AE6800-FBAD-7A26-BCC8-305AE25D922F}"/>
          </ac:spMkLst>
        </pc:spChg>
        <pc:grpChg chg="mod">
          <ac:chgData name="Jamie Howard" userId="be91b117-3d9d-488f-9b68-8cc22ddd5f56" providerId="ADAL" clId="{A597D346-3DD9-4719-A32D-3A6E22387976}" dt="2025-01-30T13:18:43.328" v="224" actId="1076"/>
          <ac:grpSpMkLst>
            <pc:docMk/>
            <pc:sldMk cId="4065011341" sldId="378"/>
            <ac:grpSpMk id="23" creationId="{309280A6-B74C-1E3A-1D9B-4FDEE9D1044C}"/>
          </ac:grpSpMkLst>
        </pc:grpChg>
        <pc:graphicFrameChg chg="modGraphic">
          <ac:chgData name="Jamie Howard" userId="be91b117-3d9d-488f-9b68-8cc22ddd5f56" providerId="ADAL" clId="{A597D346-3DD9-4719-A32D-3A6E22387976}" dt="2025-01-30T13:17:55.205" v="214" actId="20577"/>
          <ac:graphicFrameMkLst>
            <pc:docMk/>
            <pc:sldMk cId="4065011341" sldId="378"/>
            <ac:graphicFrameMk id="10" creationId="{4701B0F1-DC2C-6573-6951-A6BADC149700}"/>
          </ac:graphicFrameMkLst>
        </pc:graphicFrameChg>
        <pc:graphicFrameChg chg="modGraphic">
          <ac:chgData name="Jamie Howard" userId="be91b117-3d9d-488f-9b68-8cc22ddd5f56" providerId="ADAL" clId="{A597D346-3DD9-4719-A32D-3A6E22387976}" dt="2025-01-30T13:18:36.338" v="223" actId="6549"/>
          <ac:graphicFrameMkLst>
            <pc:docMk/>
            <pc:sldMk cId="4065011341" sldId="378"/>
            <ac:graphicFrameMk id="18" creationId="{FFD54013-E5DF-9847-EB92-D00B9F748604}"/>
          </ac:graphicFrameMkLst>
        </pc:graphicFrameChg>
      </pc:sldChg>
      <pc:sldChg chg="modAnim">
        <pc:chgData name="Jamie Howard" userId="be91b117-3d9d-488f-9b68-8cc22ddd5f56" providerId="ADAL" clId="{A597D346-3DD9-4719-A32D-3A6E22387976}" dt="2025-01-29T13:13:05.586" v="4"/>
        <pc:sldMkLst>
          <pc:docMk/>
          <pc:sldMk cId="3195899549" sldId="381"/>
        </pc:sldMkLst>
      </pc:sldChg>
      <pc:sldChg chg="modSp">
        <pc:chgData name="Jamie Howard" userId="be91b117-3d9d-488f-9b68-8cc22ddd5f56" providerId="ADAL" clId="{A597D346-3DD9-4719-A32D-3A6E22387976}" dt="2025-01-29T13:13:39.474" v="24" actId="1035"/>
        <pc:sldMkLst>
          <pc:docMk/>
          <pc:sldMk cId="3881878934" sldId="382"/>
        </pc:sldMkLst>
        <pc:spChg chg="mod">
          <ac:chgData name="Jamie Howard" userId="be91b117-3d9d-488f-9b68-8cc22ddd5f56" providerId="ADAL" clId="{A597D346-3DD9-4719-A32D-3A6E22387976}" dt="2025-01-29T13:13:39.474" v="24" actId="1035"/>
          <ac:spMkLst>
            <pc:docMk/>
            <pc:sldMk cId="3881878934" sldId="382"/>
            <ac:spMk id="3" creationId="{B920DD17-6B35-3E5E-99A7-589B0868B3B8}"/>
          </ac:spMkLst>
        </pc:spChg>
      </pc:sldChg>
      <pc:sldChg chg="addSp modSp new mod">
        <pc:chgData name="Jamie Howard" userId="be91b117-3d9d-488f-9b68-8cc22ddd5f56" providerId="ADAL" clId="{A597D346-3DD9-4719-A32D-3A6E22387976}" dt="2025-01-30T13:24:42.492" v="261" actId="29295"/>
        <pc:sldMkLst>
          <pc:docMk/>
          <pc:sldMk cId="2432304884" sldId="383"/>
        </pc:sldMkLst>
        <pc:picChg chg="add mod">
          <ac:chgData name="Jamie Howard" userId="be91b117-3d9d-488f-9b68-8cc22ddd5f56" providerId="ADAL" clId="{A597D346-3DD9-4719-A32D-3A6E22387976}" dt="2025-01-30T13:24:42.492" v="261" actId="29295"/>
          <ac:picMkLst>
            <pc:docMk/>
            <pc:sldMk cId="2432304884" sldId="383"/>
            <ac:picMk id="4" creationId="{044FB4C2-2F32-2C51-5AE2-F214054CCA0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0249D10-9D4B-4FF3-AC8D-FC4BC3E190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1217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1E9530C8-D52A-4FD0-BC0F-E9E049A6D6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981" y="1"/>
            <a:ext cx="2951217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27A7EE86-A0E0-4A2F-950B-249B116A583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282"/>
            <a:ext cx="2951217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42DE6E68-285F-4608-80AE-2DFA385A6E2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981" y="9442282"/>
            <a:ext cx="2951217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BB99A2DA-F5DF-4505-8471-27E328BC80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9B31F8D-FD0C-466C-9F1E-0EC8438A02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1217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3E8F1C3-58DB-43A5-8F94-5775A37057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5981" y="1"/>
            <a:ext cx="2951217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AE6B3D0-818F-4CA2-BEFF-1B5D4B64B4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1E31237E-30BA-44CE-A8BD-C39ED1AFA5C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40"/>
            <a:ext cx="5447666" cy="447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48E7E644-12AF-452E-9408-320D27F9870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282"/>
            <a:ext cx="2951217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2102F22C-C29C-42C4-B30A-582A53048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981" y="9442282"/>
            <a:ext cx="2951217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6E7A24E3-AFAD-41A3-A66B-70DA4FEA898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Insert paste 2 booklets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A24E3-AFAD-41A3-A66B-70DA4FEA8981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4531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CBDDF66-9FCF-4E03-8474-5B506C98C5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5C7BF66-B3CB-4AE3-9B39-A94B8802F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6E7B4E2-C177-49C1-84B9-8FF013A8C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4064" indent="-286179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4715" indent="-228943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2600" indent="-228943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60486" indent="-228943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28185407-3C39-4870-9DD1-9E2B6398B035}" type="slidenum">
              <a:rPr lang="en-GB" altLang="en-US" sz="1200">
                <a:latin typeface="Times New Roman" panose="02020603050405020304" pitchFamily="18" charset="0"/>
              </a:rPr>
              <a:pPr/>
              <a:t>27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10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CBDDF66-9FCF-4E03-8474-5B506C98C5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5C7BF66-B3CB-4AE3-9B39-A94B8802F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6E7B4E2-C177-49C1-84B9-8FF013A8C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4064" indent="-286179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4715" indent="-228943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2600" indent="-228943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60486" indent="-228943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28185407-3C39-4870-9DD1-9E2B6398B035}" type="slidenum">
              <a:rPr lang="en-GB" altLang="en-US" sz="1200">
                <a:latin typeface="Times New Roman" panose="02020603050405020304" pitchFamily="18" charset="0"/>
              </a:rPr>
              <a:pPr/>
              <a:t>28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85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A24E3-AFAD-41A3-A66B-70DA4FEA8981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701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4A188-3F57-1CD7-EBFF-66F686337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3FA70F-71AC-974E-8865-617B3E9C16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93D8CE-4988-CF96-7F1E-32E741EC20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577DE-B2DC-7005-8F40-6A7F510FC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A24E3-AFAD-41A3-A66B-70DA4FEA8981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239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CBDDF66-9FCF-4E03-8474-5B506C98C5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5C7BF66-B3CB-4AE3-9B39-A94B8802F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6E7B4E2-C177-49C1-84B9-8FF013A8C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4064" indent="-286179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4715" indent="-228943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2600" indent="-228943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60486" indent="-228943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28185407-3C39-4870-9DD1-9E2B6398B035}" type="slidenum">
              <a:rPr lang="en-GB" altLang="en-US" sz="1200">
                <a:latin typeface="Times New Roman" panose="02020603050405020304" pitchFamily="18" charset="0"/>
              </a:rPr>
              <a:pPr/>
              <a:t>5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92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15 or 10 hours per fortnight</a:t>
            </a:r>
          </a:p>
          <a:p>
            <a:pPr eaLnBrk="1" hangingPunct="1"/>
            <a:r>
              <a:rPr lang="en-GB" altLang="en-US"/>
              <a:t>Very few choices guarantee you or block you from a career path, but Triple science is recommended for medical degrees </a:t>
            </a:r>
            <a:r>
              <a:rPr lang="en-GB" altLang="en-US" err="1"/>
              <a:t>ir</a:t>
            </a:r>
            <a:r>
              <a:rPr lang="en-GB" altLang="en-US"/>
              <a:t> science is your passion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A24E3-AFAD-41A3-A66B-70DA4FEA8981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1307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Take out? Or </a:t>
            </a:r>
            <a:r>
              <a:rPr lang="en-GB" err="1"/>
              <a:t>moidfy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A24E3-AFAD-41A3-A66B-70DA4FEA8981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6738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CBDDF66-9FCF-4E03-8474-5B506C98C5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5C7BF66-B3CB-4AE3-9B39-A94B8802F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6E7B4E2-C177-49C1-84B9-8FF013A8C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4064" indent="-286179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4715" indent="-228943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2600" indent="-228943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60486" indent="-228943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28185407-3C39-4870-9DD1-9E2B6398B035}" type="slidenum">
              <a:rPr lang="en-GB" altLang="en-US" sz="1200">
                <a:latin typeface="Times New Roman" panose="02020603050405020304" pitchFamily="18" charset="0"/>
              </a:rPr>
              <a:pPr/>
              <a:t>13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72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CBDDF66-9FCF-4E03-8474-5B506C98C5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5C7BF66-B3CB-4AE3-9B39-A94B8802F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/>
              <a:t>Make this timeline part 2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6E7B4E2-C177-49C1-84B9-8FF013A8C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4064" indent="-286179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4715" indent="-228943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2600" indent="-228943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60486" indent="-228943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28185407-3C39-4870-9DD1-9E2B6398B035}" type="slidenum">
              <a:rPr lang="en-GB" altLang="en-US" sz="1200">
                <a:latin typeface="Times New Roman" panose="02020603050405020304" pitchFamily="18" charset="0"/>
              </a:rPr>
              <a:pPr/>
              <a:t>19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72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CBDDF66-9FCF-4E03-8474-5B506C98C5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5C7BF66-B3CB-4AE3-9B39-A94B8802F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/>
              <a:t>Simplify these principle or make the third – you don’t need to take _____ to be an _____ business, engineer, ?? ??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6E7B4E2-C177-49C1-84B9-8FF013A8C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4064" indent="-286179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4715" indent="-228943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2600" indent="-228943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60486" indent="-228943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28185407-3C39-4870-9DD1-9E2B6398B035}" type="slidenum">
              <a:rPr lang="en-GB" altLang="en-US" sz="1200">
                <a:latin typeface="Times New Roman" panose="02020603050405020304" pitchFamily="18" charset="0"/>
              </a:rPr>
              <a:pPr/>
              <a:t>26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4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A069A36-666B-44BB-B813-BA2C2D14AB85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8A388C2-890A-4825-B07C-234EFFDB67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545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545 w 5740"/>
                <a:gd name="T7" fmla="*/ 0 h 4316"/>
                <a:gd name="T8" fmla="*/ 6545 w 5740"/>
                <a:gd name="T9" fmla="*/ 0 h 4316"/>
                <a:gd name="T10" fmla="*/ 6545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9CD23A73-4C7C-42AC-AFA7-5E94A3C86A4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62278356-EEB2-437B-8DD9-D61E86EEC36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5BC909FD-D468-458A-8CFE-C345C47AD92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E8DC627B-B095-4014-90FC-040C8405213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FDF47864-8AD1-4A5E-A9BB-DD1BBD7D53E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E78B79F0-A6BF-47B5-8743-94F1742BE39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EF7E34BD-D138-4652-B967-6B434B794E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535D3BEE-C87E-4466-B4A8-C61082F0A50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A92E151B-D6A1-4CBC-9F30-27D8ADF2A2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CF1E6F7B-C714-4C40-8255-6FFACFCBA8F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57535CE3-834D-4872-A3C5-73CB442806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C40EE69D-4432-44C0-83F5-4F477C5AC1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9C35FE44-39B1-44D5-94E4-51B8B6D7388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B25F2ECC-5F91-4925-8C62-B87AADF5833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EDBF5200-6673-44C0-8F65-1349CB7562A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7631061E-5720-41EF-9370-4EA1F608B17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E906E6CF-DFAA-4E5D-BD83-E2F3AC0D576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B23F57BC-5B40-40D5-A6C0-79DA64E2B92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4A6146EC-0BF4-4F11-AAC5-0553AEB3B86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2A7E5B83-94EA-49C2-AD35-F08966CC45A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8B65AE95-6100-42B3-B38A-9AC57D91FF4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553B5D45-96EC-47A7-B7C2-22B12F98222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283A559B-8A22-45AC-920A-B1D5555A32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D5BD350B-AE79-4FB5-A80F-E60A686B06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D82432D8-A0E1-4C4B-9327-23F56A2B321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9B6E2680-E330-4B51-A80D-392310DDFA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927037F4-F66A-4FB2-81D4-09E284AA8C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2EF6CCB8-8680-49B1-9384-28F992E744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93410D9E-8ED4-4AC6-80C9-4E8BCE4FF1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84A9CF65-1ECF-4808-9B13-6A32C91F6E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FC6F64A1-06B5-4A05-A8BF-1470592836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BB889D8C-4F73-4CE0-BDB1-C23D9EDEAE3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AC5378A6-AAF3-4F62-865E-E64F663C24D6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0CC3E1E6-179A-4A80-BD77-77B54B5E35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36075811-374A-44D1-8DD2-D913D2C505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3B7D0740-D61B-446E-8FBD-9FB9D7D9E7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67974086-0360-40F7-98DF-7406131B3A8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E73CE2CE-1443-4F18-896D-7CFF6B7874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2F574113-6D52-44D1-98BF-45B7ABF228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EC33F0B9-13BE-45F0-8DD8-93F74C14DA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C56725C4-4486-413F-8E1A-B9902609F76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76765ED1-228E-4E88-883D-F7009FEA77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FF943135-B71B-452D-BD5D-1A56DCF4802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170975F4-AF36-4617-B5CE-F5EF9B0949D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60E63368-47C8-428E-9A75-40CDFAE631C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05250C99-79EF-4794-809A-9E959CC21BD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6D9DCF5F-6747-49D6-996F-8F6E3CF2045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ED0B1F52-959B-4AD2-8428-74310E570CF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A57A7CB7-2755-41F6-B280-CE898A7B20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E59EDD4C-7E70-4D32-BAB6-B84FC5E3F6D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5104F123-40F1-4F13-8669-F8520A2D1A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5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51 w 382"/>
                  <a:gd name="T19" fmla="*/ 96 h 96"/>
                  <a:gd name="T20" fmla="*/ 305 w 382"/>
                  <a:gd name="T21" fmla="*/ 90 h 96"/>
                  <a:gd name="T22" fmla="*/ 353 w 382"/>
                  <a:gd name="T23" fmla="*/ 84 h 96"/>
                  <a:gd name="T24" fmla="*/ 394 w 382"/>
                  <a:gd name="T25" fmla="*/ 66 h 96"/>
                  <a:gd name="T26" fmla="*/ 424 w 382"/>
                  <a:gd name="T27" fmla="*/ 42 h 96"/>
                  <a:gd name="T28" fmla="*/ 418 w 382"/>
                  <a:gd name="T29" fmla="*/ 42 h 96"/>
                  <a:gd name="T30" fmla="*/ 388 w 382"/>
                  <a:gd name="T31" fmla="*/ 66 h 96"/>
                  <a:gd name="T32" fmla="*/ 347 w 382"/>
                  <a:gd name="T33" fmla="*/ 78 h 96"/>
                  <a:gd name="T34" fmla="*/ 305 w 382"/>
                  <a:gd name="T35" fmla="*/ 90 h 96"/>
                  <a:gd name="T36" fmla="*/ 251 w 382"/>
                  <a:gd name="T37" fmla="*/ 96 h 96"/>
                  <a:gd name="T38" fmla="*/ 25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5CC8E9EE-B04A-4F03-AE79-516B00539B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F97852A3-5BEE-4529-9E52-EF4964A654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39FAB8CB-71AC-4C3C-82CD-35CCE470CA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5688163C-FE8A-4BAA-BCBA-03105F1F3C1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CDDA0194-3A8D-452A-8DDD-686F364E9F5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61 w 185"/>
                  <a:gd name="T5" fmla="*/ 36 h 210"/>
                  <a:gd name="T6" fmla="*/ 197 w 185"/>
                  <a:gd name="T7" fmla="*/ 72 h 210"/>
                  <a:gd name="T8" fmla="*/ 203 w 185"/>
                  <a:gd name="T9" fmla="*/ 90 h 210"/>
                  <a:gd name="T10" fmla="*/ 209 w 185"/>
                  <a:gd name="T11" fmla="*/ 114 h 210"/>
                  <a:gd name="T12" fmla="*/ 203 w 185"/>
                  <a:gd name="T13" fmla="*/ 138 h 210"/>
                  <a:gd name="T14" fmla="*/ 191 w 185"/>
                  <a:gd name="T15" fmla="*/ 162 h 210"/>
                  <a:gd name="T16" fmla="*/ 161 w 185"/>
                  <a:gd name="T17" fmla="*/ 180 h 210"/>
                  <a:gd name="T18" fmla="*/ 90 w 185"/>
                  <a:gd name="T19" fmla="*/ 198 h 210"/>
                  <a:gd name="T20" fmla="*/ 138 w 185"/>
                  <a:gd name="T21" fmla="*/ 210 h 210"/>
                  <a:gd name="T22" fmla="*/ 173 w 185"/>
                  <a:gd name="T23" fmla="*/ 192 h 210"/>
                  <a:gd name="T24" fmla="*/ 203 w 185"/>
                  <a:gd name="T25" fmla="*/ 168 h 210"/>
                  <a:gd name="T26" fmla="*/ 221 w 185"/>
                  <a:gd name="T27" fmla="*/ 144 h 210"/>
                  <a:gd name="T28" fmla="*/ 227 w 185"/>
                  <a:gd name="T29" fmla="*/ 114 h 210"/>
                  <a:gd name="T30" fmla="*/ 221 w 185"/>
                  <a:gd name="T31" fmla="*/ 90 h 210"/>
                  <a:gd name="T32" fmla="*/ 215 w 185"/>
                  <a:gd name="T33" fmla="*/ 66 h 210"/>
                  <a:gd name="T34" fmla="*/ 197 w 185"/>
                  <a:gd name="T35" fmla="*/ 48 h 210"/>
                  <a:gd name="T36" fmla="*/ 17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1DCB4239-44FE-4417-A7E5-8646E2024262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0204BFA2-6393-42F9-86F4-8A681628A2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D3FB1B15-3EB7-44BA-AA3A-A380B09B5FD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D13A8A86-FCEE-4C7A-B8D6-C9DF40CA38E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A3368AC7-8192-40D0-9A70-01C61139A9D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7BDC75FE-A1C1-46B3-B470-21A1B7B5E26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656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656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FC82B3D2-DAB9-4C21-87BD-1F098C61E5E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DB251A02-BD40-412A-B38E-12D9DE0DE5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B79AFC9E-F9DD-40A0-BAC7-A5895432F7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3EE213E-4A5B-4248-B414-CC3F626CB7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098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A2DC9328-EED4-4E8D-AB42-AF36E41F5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CD2F2400-C203-4E52-8CB8-8769ADAB2D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D3BDCF01-643E-4D9A-89E0-FD227F77F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5A7A7-4FC5-434D-9FAD-FECA960DAF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70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42704E60-546A-4DE4-8665-0ADEF2C838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3F2FD445-EFBB-4E9A-82FD-8EF4FD38C4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BDC915FB-3FB2-44AB-915B-8B41ED9461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EB171-DB71-4086-B37A-E16DA1A6E9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40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82386DD6-F01A-41FE-9628-9BFAA70FDF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5ECB9E7F-DE9E-4D5E-9114-474C012E3E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13FB630A-4F50-47FE-A1A6-E8C792CEA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E7E97-FD38-4907-85F6-D43A295EDD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247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D2C7BD56-3015-4F15-9AF3-F6E1C3EF5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C72960BC-0473-4914-AB70-2885847CCC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B185E4DA-A326-4E97-A05F-8DE10F8DDF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53575-0708-462E-9D97-FC1B4FF9B3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513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1D7309E7-98E4-413A-A5FC-A889CEE1D9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E663342D-7307-494B-9015-E65FCC6EE9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2B51663D-ABCF-44E1-8F0B-43B7C36234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4AED6-8B2D-4C33-AEBB-2812EBB43D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464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0A9AAEC1-D91C-478E-910D-9B75C06DA5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2F4381DF-B163-4135-9D31-543C93356D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57EBA276-06B6-4719-9B5D-42E72DAC6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8F99A-3A5B-4CA0-BBCF-F3EDCB8B50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458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B292B0E4-1C59-487D-BE84-A606FF9C9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BCB966E5-92DF-46A5-B523-87181C068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CDB5C3A0-FBD5-43B0-92D4-D200548616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3B2CC-AA0C-4BEC-AF33-FC0BC2FC08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245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D5B1F9B1-C8DF-4350-9CA8-63E1C38E32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574EBB88-FC4F-4F5E-9F62-3C2FD6CFD4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02FAAE8D-74BF-4A20-9CDF-FD1F315D1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7E891-448E-4D53-9709-E853D7DF2C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25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76EF9F97-F2E2-4AF7-88C6-CC353D689C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83AD0AAA-E627-4072-9709-0876D01E1E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B25102E9-AAEF-42BE-9568-6D2FF8B22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516BD-3C94-464B-BD3B-B3DECF85A2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224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6B7EF438-20E7-465D-BE3B-3302B365FE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1F23AE3E-ECE8-4AE9-A753-E68B0AFB9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FF58734F-DDFE-4FEA-BEB0-ECFD6FD6DD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C78CD-1A13-4065-AFAC-D4F7F224BC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354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7F0A3294-3A19-426E-985A-40C7D8509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1D4F7DCB-2F78-48B2-82C5-34C483322A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A799F7FC-EF3B-4125-A475-6EED31EC03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80C3A-4BA0-48E8-A777-957B0FD5AF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974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2">
            <a:extLst>
              <a:ext uri="{FF2B5EF4-FFF2-40B4-BE49-F238E27FC236}">
                <a16:creationId xmlns:a16="http://schemas.microsoft.com/office/drawing/2014/main" id="{64F5067C-7972-4D94-AE42-ACB68576A78E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grpSp>
        <p:nvGrpSpPr>
          <p:cNvPr id="2051" name="Group 3">
            <a:extLst>
              <a:ext uri="{FF2B5EF4-FFF2-40B4-BE49-F238E27FC236}">
                <a16:creationId xmlns:a16="http://schemas.microsoft.com/office/drawing/2014/main" id="{4D56FD1A-A612-4616-963E-79AAC7E0521E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057" name="Freeform 4">
              <a:extLst>
                <a:ext uri="{FF2B5EF4-FFF2-40B4-BE49-F238E27FC236}">
                  <a16:creationId xmlns:a16="http://schemas.microsoft.com/office/drawing/2014/main" id="{638DF409-F69F-4EBD-8DCE-99D90E18E6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545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545 w 5740"/>
                <a:gd name="T7" fmla="*/ 0 h 4316"/>
                <a:gd name="T8" fmla="*/ 6545 w 5740"/>
                <a:gd name="T9" fmla="*/ 0 h 4316"/>
                <a:gd name="T10" fmla="*/ 6545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058" name="Group 5">
              <a:extLst>
                <a:ext uri="{FF2B5EF4-FFF2-40B4-BE49-F238E27FC236}">
                  <a16:creationId xmlns:a16="http://schemas.microsoft.com/office/drawing/2014/main" id="{9E3F5F95-948B-4935-B641-6A12D12689D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4518" name="Oval 6">
                <a:extLst>
                  <a:ext uri="{FF2B5EF4-FFF2-40B4-BE49-F238E27FC236}">
                    <a16:creationId xmlns:a16="http://schemas.microsoft.com/office/drawing/2014/main" id="{56F9E0A7-F20F-420B-9D0A-A810E4027A5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19" name="Oval 7">
                <a:extLst>
                  <a:ext uri="{FF2B5EF4-FFF2-40B4-BE49-F238E27FC236}">
                    <a16:creationId xmlns:a16="http://schemas.microsoft.com/office/drawing/2014/main" id="{CD116627-EDD1-409E-BFD7-082F10720B3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20" name="Oval 8">
                <a:extLst>
                  <a:ext uri="{FF2B5EF4-FFF2-40B4-BE49-F238E27FC236}">
                    <a16:creationId xmlns:a16="http://schemas.microsoft.com/office/drawing/2014/main" id="{32A7E90B-97B7-4DA9-AE07-43AD3383CD1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21" name="Oval 9">
                <a:extLst>
                  <a:ext uri="{FF2B5EF4-FFF2-40B4-BE49-F238E27FC236}">
                    <a16:creationId xmlns:a16="http://schemas.microsoft.com/office/drawing/2014/main" id="{69BE5A76-AADA-400C-89BA-DBCDC3EC8E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22" name="Oval 10">
                <a:extLst>
                  <a:ext uri="{FF2B5EF4-FFF2-40B4-BE49-F238E27FC236}">
                    <a16:creationId xmlns:a16="http://schemas.microsoft.com/office/drawing/2014/main" id="{484ADF42-958E-4F67-9E18-010D7B4BEED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23" name="Freeform 11">
                <a:extLst>
                  <a:ext uri="{FF2B5EF4-FFF2-40B4-BE49-F238E27FC236}">
                    <a16:creationId xmlns:a16="http://schemas.microsoft.com/office/drawing/2014/main" id="{48B1B446-0EFC-445D-917E-1C601613C4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24" name="Freeform 12">
                <a:extLst>
                  <a:ext uri="{FF2B5EF4-FFF2-40B4-BE49-F238E27FC236}">
                    <a16:creationId xmlns:a16="http://schemas.microsoft.com/office/drawing/2014/main" id="{AFDA0AE8-0655-466A-9F09-0B88DF4186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25" name="Freeform 13">
                <a:extLst>
                  <a:ext uri="{FF2B5EF4-FFF2-40B4-BE49-F238E27FC236}">
                    <a16:creationId xmlns:a16="http://schemas.microsoft.com/office/drawing/2014/main" id="{6CD116B0-F2AD-4811-9F41-4A73878BD0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26" name="Freeform 14">
                <a:extLst>
                  <a:ext uri="{FF2B5EF4-FFF2-40B4-BE49-F238E27FC236}">
                    <a16:creationId xmlns:a16="http://schemas.microsoft.com/office/drawing/2014/main" id="{D9085E60-97A2-4D9F-8E67-50B4A3EDC0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27" name="Freeform 15">
                <a:extLst>
                  <a:ext uri="{FF2B5EF4-FFF2-40B4-BE49-F238E27FC236}">
                    <a16:creationId xmlns:a16="http://schemas.microsoft.com/office/drawing/2014/main" id="{94D4C895-4D0D-4A8A-9C82-D472599706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28" name="Oval 16">
                <a:extLst>
                  <a:ext uri="{FF2B5EF4-FFF2-40B4-BE49-F238E27FC236}">
                    <a16:creationId xmlns:a16="http://schemas.microsoft.com/office/drawing/2014/main" id="{37399C00-A30D-441D-9CA1-06113D364AC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</p:grpSp>
        <p:grpSp>
          <p:nvGrpSpPr>
            <p:cNvPr id="2059" name="Group 17">
              <a:extLst>
                <a:ext uri="{FF2B5EF4-FFF2-40B4-BE49-F238E27FC236}">
                  <a16:creationId xmlns:a16="http://schemas.microsoft.com/office/drawing/2014/main" id="{3ABBCE9D-F3EF-43D0-B338-5A182173104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4530" name="Oval 18">
                <a:extLst>
                  <a:ext uri="{FF2B5EF4-FFF2-40B4-BE49-F238E27FC236}">
                    <a16:creationId xmlns:a16="http://schemas.microsoft.com/office/drawing/2014/main" id="{E050B843-5771-40B0-913C-6AC777FE921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31" name="Oval 19">
                <a:extLst>
                  <a:ext uri="{FF2B5EF4-FFF2-40B4-BE49-F238E27FC236}">
                    <a16:creationId xmlns:a16="http://schemas.microsoft.com/office/drawing/2014/main" id="{8EE60D9E-CFC4-4C34-8A3C-D31B308BE57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32" name="Oval 20">
                <a:extLst>
                  <a:ext uri="{FF2B5EF4-FFF2-40B4-BE49-F238E27FC236}">
                    <a16:creationId xmlns:a16="http://schemas.microsoft.com/office/drawing/2014/main" id="{3A9EBFE0-6F59-4A20-8EBE-8F15B71F5C7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33" name="Oval 21">
                <a:extLst>
                  <a:ext uri="{FF2B5EF4-FFF2-40B4-BE49-F238E27FC236}">
                    <a16:creationId xmlns:a16="http://schemas.microsoft.com/office/drawing/2014/main" id="{B7012AE6-8135-40B8-9946-00C7BF92A71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34" name="Oval 22">
                <a:extLst>
                  <a:ext uri="{FF2B5EF4-FFF2-40B4-BE49-F238E27FC236}">
                    <a16:creationId xmlns:a16="http://schemas.microsoft.com/office/drawing/2014/main" id="{0389DA9F-2B15-4DFB-B97C-B93096D37F4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35" name="Oval 23">
                <a:extLst>
                  <a:ext uri="{FF2B5EF4-FFF2-40B4-BE49-F238E27FC236}">
                    <a16:creationId xmlns:a16="http://schemas.microsoft.com/office/drawing/2014/main" id="{33FB4695-ED08-495F-9DB4-64359364EC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36" name="Oval 24">
                <a:extLst>
                  <a:ext uri="{FF2B5EF4-FFF2-40B4-BE49-F238E27FC236}">
                    <a16:creationId xmlns:a16="http://schemas.microsoft.com/office/drawing/2014/main" id="{284061D0-62E9-4C10-90B8-6ADD42B5E83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37" name="Oval 25">
                <a:extLst>
                  <a:ext uri="{FF2B5EF4-FFF2-40B4-BE49-F238E27FC236}">
                    <a16:creationId xmlns:a16="http://schemas.microsoft.com/office/drawing/2014/main" id="{E2D1DD07-1DD2-409A-BEFD-6676E6DCB4E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38" name="Freeform 26">
                <a:extLst>
                  <a:ext uri="{FF2B5EF4-FFF2-40B4-BE49-F238E27FC236}">
                    <a16:creationId xmlns:a16="http://schemas.microsoft.com/office/drawing/2014/main" id="{DBD453E6-56D8-4BFF-8FF9-780FCA8EDB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39" name="Freeform 27">
                <a:extLst>
                  <a:ext uri="{FF2B5EF4-FFF2-40B4-BE49-F238E27FC236}">
                    <a16:creationId xmlns:a16="http://schemas.microsoft.com/office/drawing/2014/main" id="{AB702943-B938-4282-9BEE-5C6C683524C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40" name="Freeform 28">
                <a:extLst>
                  <a:ext uri="{FF2B5EF4-FFF2-40B4-BE49-F238E27FC236}">
                    <a16:creationId xmlns:a16="http://schemas.microsoft.com/office/drawing/2014/main" id="{BB6EE56C-14B3-4397-B79B-68FDAD8ED9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41" name="Freeform 29">
                <a:extLst>
                  <a:ext uri="{FF2B5EF4-FFF2-40B4-BE49-F238E27FC236}">
                    <a16:creationId xmlns:a16="http://schemas.microsoft.com/office/drawing/2014/main" id="{53FAEF2B-62F4-4392-8250-5852003963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2103" name="Freeform 30">
                <a:extLst>
                  <a:ext uri="{FF2B5EF4-FFF2-40B4-BE49-F238E27FC236}">
                    <a16:creationId xmlns:a16="http://schemas.microsoft.com/office/drawing/2014/main" id="{B9E9DCDF-08F2-4161-A1BC-56FB0D8795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04" name="Freeform 31">
                <a:extLst>
                  <a:ext uri="{FF2B5EF4-FFF2-40B4-BE49-F238E27FC236}">
                    <a16:creationId xmlns:a16="http://schemas.microsoft.com/office/drawing/2014/main" id="{B3D8191B-F12B-4390-986A-BE3EDCBCEE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544" name="Freeform 32">
                <a:extLst>
                  <a:ext uri="{FF2B5EF4-FFF2-40B4-BE49-F238E27FC236}">
                    <a16:creationId xmlns:a16="http://schemas.microsoft.com/office/drawing/2014/main" id="{6E3466D5-845A-4305-9616-3AB7E387C6E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45" name="Freeform 33">
                <a:extLst>
                  <a:ext uri="{FF2B5EF4-FFF2-40B4-BE49-F238E27FC236}">
                    <a16:creationId xmlns:a16="http://schemas.microsoft.com/office/drawing/2014/main" id="{779A72C7-3CC0-4829-AF13-8865E53024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46" name="Freeform 34">
                <a:extLst>
                  <a:ext uri="{FF2B5EF4-FFF2-40B4-BE49-F238E27FC236}">
                    <a16:creationId xmlns:a16="http://schemas.microsoft.com/office/drawing/2014/main" id="{F2AAECBE-4F0C-44F0-84B4-1DDB907E5F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2108" name="Freeform 35">
                <a:extLst>
                  <a:ext uri="{FF2B5EF4-FFF2-40B4-BE49-F238E27FC236}">
                    <a16:creationId xmlns:a16="http://schemas.microsoft.com/office/drawing/2014/main" id="{DAD566E7-FAB0-44EB-A3E9-00BFF3DDDD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60" name="Group 36">
              <a:extLst>
                <a:ext uri="{FF2B5EF4-FFF2-40B4-BE49-F238E27FC236}">
                  <a16:creationId xmlns:a16="http://schemas.microsoft.com/office/drawing/2014/main" id="{C9DC6BCF-ED73-4613-B3C7-40E3C5BF0DD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4549" name="Freeform 37">
                <a:extLst>
                  <a:ext uri="{FF2B5EF4-FFF2-40B4-BE49-F238E27FC236}">
                    <a16:creationId xmlns:a16="http://schemas.microsoft.com/office/drawing/2014/main" id="{BFD4574C-C137-4175-8D36-981DB5DC99F3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50" name="Freeform 38">
                <a:extLst>
                  <a:ext uri="{FF2B5EF4-FFF2-40B4-BE49-F238E27FC236}">
                    <a16:creationId xmlns:a16="http://schemas.microsoft.com/office/drawing/2014/main" id="{7AED3E47-59E5-4841-BAE2-490C4A237C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51" name="Freeform 39">
                <a:extLst>
                  <a:ext uri="{FF2B5EF4-FFF2-40B4-BE49-F238E27FC236}">
                    <a16:creationId xmlns:a16="http://schemas.microsoft.com/office/drawing/2014/main" id="{98309603-5B54-4F54-AB36-8CE525FE19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52" name="Freeform 40">
                <a:extLst>
                  <a:ext uri="{FF2B5EF4-FFF2-40B4-BE49-F238E27FC236}">
                    <a16:creationId xmlns:a16="http://schemas.microsoft.com/office/drawing/2014/main" id="{01BC8C7E-C0C3-4F27-9D5A-A4A3504092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53" name="Freeform 41">
                <a:extLst>
                  <a:ext uri="{FF2B5EF4-FFF2-40B4-BE49-F238E27FC236}">
                    <a16:creationId xmlns:a16="http://schemas.microsoft.com/office/drawing/2014/main" id="{68472CBB-CD0D-4CFC-AAA2-4454A3772A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54" name="Freeform 42">
                <a:extLst>
                  <a:ext uri="{FF2B5EF4-FFF2-40B4-BE49-F238E27FC236}">
                    <a16:creationId xmlns:a16="http://schemas.microsoft.com/office/drawing/2014/main" id="{FF3DFFD2-374B-44C8-B554-B66CEB422D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55" name="Freeform 43">
                <a:extLst>
                  <a:ext uri="{FF2B5EF4-FFF2-40B4-BE49-F238E27FC236}">
                    <a16:creationId xmlns:a16="http://schemas.microsoft.com/office/drawing/2014/main" id="{0368C22B-5952-47A3-AC6F-0353FC777E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2081" name="Freeform 44">
                <a:extLst>
                  <a:ext uri="{FF2B5EF4-FFF2-40B4-BE49-F238E27FC236}">
                    <a16:creationId xmlns:a16="http://schemas.microsoft.com/office/drawing/2014/main" id="{DA471FDE-8B02-4E6D-A20A-6018FBCC901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557" name="Freeform 45">
                <a:extLst>
                  <a:ext uri="{FF2B5EF4-FFF2-40B4-BE49-F238E27FC236}">
                    <a16:creationId xmlns:a16="http://schemas.microsoft.com/office/drawing/2014/main" id="{5D1747F0-C947-4E4D-811C-D80AE42208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58" name="Freeform 46">
                <a:extLst>
                  <a:ext uri="{FF2B5EF4-FFF2-40B4-BE49-F238E27FC236}">
                    <a16:creationId xmlns:a16="http://schemas.microsoft.com/office/drawing/2014/main" id="{B29DEED9-38B3-4A03-8C1C-FC2CA06962E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59" name="Freeform 47">
                <a:extLst>
                  <a:ext uri="{FF2B5EF4-FFF2-40B4-BE49-F238E27FC236}">
                    <a16:creationId xmlns:a16="http://schemas.microsoft.com/office/drawing/2014/main" id="{CD9CDFFC-EC3C-4AC0-8CD6-07D41C483A9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60" name="Oval 48">
                <a:extLst>
                  <a:ext uri="{FF2B5EF4-FFF2-40B4-BE49-F238E27FC236}">
                    <a16:creationId xmlns:a16="http://schemas.microsoft.com/office/drawing/2014/main" id="{E12F7BB7-D314-408C-91DA-8928608FA26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61" name="Oval 49">
                <a:extLst>
                  <a:ext uri="{FF2B5EF4-FFF2-40B4-BE49-F238E27FC236}">
                    <a16:creationId xmlns:a16="http://schemas.microsoft.com/office/drawing/2014/main" id="{B8CED813-8224-4262-9FF9-159BDE7F71F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62" name="Oval 50">
                <a:extLst>
                  <a:ext uri="{FF2B5EF4-FFF2-40B4-BE49-F238E27FC236}">
                    <a16:creationId xmlns:a16="http://schemas.microsoft.com/office/drawing/2014/main" id="{CE4B7C14-6042-4B89-ABBF-EBCCFB0F647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63" name="Oval 51">
                <a:extLst>
                  <a:ext uri="{FF2B5EF4-FFF2-40B4-BE49-F238E27FC236}">
                    <a16:creationId xmlns:a16="http://schemas.microsoft.com/office/drawing/2014/main" id="{907F445C-33D6-4F95-8A3D-4BC42F3B878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64" name="Oval 52">
                <a:extLst>
                  <a:ext uri="{FF2B5EF4-FFF2-40B4-BE49-F238E27FC236}">
                    <a16:creationId xmlns:a16="http://schemas.microsoft.com/office/drawing/2014/main" id="{E9AA6F19-BDBE-46E2-99F0-5EE0145FEAA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64565" name="Oval 53">
                <a:extLst>
                  <a:ext uri="{FF2B5EF4-FFF2-40B4-BE49-F238E27FC236}">
                    <a16:creationId xmlns:a16="http://schemas.microsoft.com/office/drawing/2014/main" id="{289B9553-07DB-4D9E-B9DC-E96B3EBEC38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</p:grpSp>
        <p:grpSp>
          <p:nvGrpSpPr>
            <p:cNvPr id="2061" name="Group 54">
              <a:extLst>
                <a:ext uri="{FF2B5EF4-FFF2-40B4-BE49-F238E27FC236}">
                  <a16:creationId xmlns:a16="http://schemas.microsoft.com/office/drawing/2014/main" id="{06C1F417-A73D-4A7F-8E1F-25BF5295E1A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62" name="Freeform 55">
                <a:extLst>
                  <a:ext uri="{FF2B5EF4-FFF2-40B4-BE49-F238E27FC236}">
                    <a16:creationId xmlns:a16="http://schemas.microsoft.com/office/drawing/2014/main" id="{E3195FFB-164D-4223-A1B5-C2304C97CD8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5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51 w 382"/>
                  <a:gd name="T19" fmla="*/ 96 h 96"/>
                  <a:gd name="T20" fmla="*/ 305 w 382"/>
                  <a:gd name="T21" fmla="*/ 90 h 96"/>
                  <a:gd name="T22" fmla="*/ 353 w 382"/>
                  <a:gd name="T23" fmla="*/ 84 h 96"/>
                  <a:gd name="T24" fmla="*/ 394 w 382"/>
                  <a:gd name="T25" fmla="*/ 66 h 96"/>
                  <a:gd name="T26" fmla="*/ 424 w 382"/>
                  <a:gd name="T27" fmla="*/ 42 h 96"/>
                  <a:gd name="T28" fmla="*/ 418 w 382"/>
                  <a:gd name="T29" fmla="*/ 42 h 96"/>
                  <a:gd name="T30" fmla="*/ 388 w 382"/>
                  <a:gd name="T31" fmla="*/ 66 h 96"/>
                  <a:gd name="T32" fmla="*/ 347 w 382"/>
                  <a:gd name="T33" fmla="*/ 78 h 96"/>
                  <a:gd name="T34" fmla="*/ 305 w 382"/>
                  <a:gd name="T35" fmla="*/ 90 h 96"/>
                  <a:gd name="T36" fmla="*/ 251 w 382"/>
                  <a:gd name="T37" fmla="*/ 96 h 96"/>
                  <a:gd name="T38" fmla="*/ 25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3" name="Freeform 56">
                <a:extLst>
                  <a:ext uri="{FF2B5EF4-FFF2-40B4-BE49-F238E27FC236}">
                    <a16:creationId xmlns:a16="http://schemas.microsoft.com/office/drawing/2014/main" id="{D5C22343-93BE-4CEB-8FA8-1341FC82C90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4" name="Freeform 57">
                <a:extLst>
                  <a:ext uri="{FF2B5EF4-FFF2-40B4-BE49-F238E27FC236}">
                    <a16:creationId xmlns:a16="http://schemas.microsoft.com/office/drawing/2014/main" id="{1716E7C8-A808-4AE5-86A7-2C3A2512C9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5" name="Freeform 58">
                <a:extLst>
                  <a:ext uri="{FF2B5EF4-FFF2-40B4-BE49-F238E27FC236}">
                    <a16:creationId xmlns:a16="http://schemas.microsoft.com/office/drawing/2014/main" id="{9D1431E5-6F39-4B90-8151-99AD28113D0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" name="Freeform 59">
                <a:extLst>
                  <a:ext uri="{FF2B5EF4-FFF2-40B4-BE49-F238E27FC236}">
                    <a16:creationId xmlns:a16="http://schemas.microsoft.com/office/drawing/2014/main" id="{C748C608-7410-4A16-8D1D-FA8E6B6D83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7" name="Freeform 60">
                <a:extLst>
                  <a:ext uri="{FF2B5EF4-FFF2-40B4-BE49-F238E27FC236}">
                    <a16:creationId xmlns:a16="http://schemas.microsoft.com/office/drawing/2014/main" id="{F363BE39-986C-46D3-881B-D50F386C1DA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61 w 185"/>
                  <a:gd name="T5" fmla="*/ 36 h 210"/>
                  <a:gd name="T6" fmla="*/ 197 w 185"/>
                  <a:gd name="T7" fmla="*/ 72 h 210"/>
                  <a:gd name="T8" fmla="*/ 203 w 185"/>
                  <a:gd name="T9" fmla="*/ 90 h 210"/>
                  <a:gd name="T10" fmla="*/ 209 w 185"/>
                  <a:gd name="T11" fmla="*/ 114 h 210"/>
                  <a:gd name="T12" fmla="*/ 203 w 185"/>
                  <a:gd name="T13" fmla="*/ 138 h 210"/>
                  <a:gd name="T14" fmla="*/ 191 w 185"/>
                  <a:gd name="T15" fmla="*/ 162 h 210"/>
                  <a:gd name="T16" fmla="*/ 161 w 185"/>
                  <a:gd name="T17" fmla="*/ 180 h 210"/>
                  <a:gd name="T18" fmla="*/ 90 w 185"/>
                  <a:gd name="T19" fmla="*/ 198 h 210"/>
                  <a:gd name="T20" fmla="*/ 138 w 185"/>
                  <a:gd name="T21" fmla="*/ 210 h 210"/>
                  <a:gd name="T22" fmla="*/ 173 w 185"/>
                  <a:gd name="T23" fmla="*/ 192 h 210"/>
                  <a:gd name="T24" fmla="*/ 203 w 185"/>
                  <a:gd name="T25" fmla="*/ 168 h 210"/>
                  <a:gd name="T26" fmla="*/ 221 w 185"/>
                  <a:gd name="T27" fmla="*/ 144 h 210"/>
                  <a:gd name="T28" fmla="*/ 227 w 185"/>
                  <a:gd name="T29" fmla="*/ 114 h 210"/>
                  <a:gd name="T30" fmla="*/ 221 w 185"/>
                  <a:gd name="T31" fmla="*/ 90 h 210"/>
                  <a:gd name="T32" fmla="*/ 215 w 185"/>
                  <a:gd name="T33" fmla="*/ 66 h 210"/>
                  <a:gd name="T34" fmla="*/ 197 w 185"/>
                  <a:gd name="T35" fmla="*/ 48 h 210"/>
                  <a:gd name="T36" fmla="*/ 17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8" name="Freeform 61">
                <a:extLst>
                  <a:ext uri="{FF2B5EF4-FFF2-40B4-BE49-F238E27FC236}">
                    <a16:creationId xmlns:a16="http://schemas.microsoft.com/office/drawing/2014/main" id="{F47BB624-C7E2-4AA9-BF10-80DCBBC30205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069" name="Group 62">
                <a:extLst>
                  <a:ext uri="{FF2B5EF4-FFF2-40B4-BE49-F238E27FC236}">
                    <a16:creationId xmlns:a16="http://schemas.microsoft.com/office/drawing/2014/main" id="{96F437F4-F66F-44E4-A382-C46F3DA001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070" name="Oval 63">
                  <a:extLst>
                    <a:ext uri="{FF2B5EF4-FFF2-40B4-BE49-F238E27FC236}">
                      <a16:creationId xmlns:a16="http://schemas.microsoft.com/office/drawing/2014/main" id="{DE2A8E37-67DB-4CB5-B85E-C862078D776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071" name="Oval 64">
                  <a:extLst>
                    <a:ext uri="{FF2B5EF4-FFF2-40B4-BE49-F238E27FC236}">
                      <a16:creationId xmlns:a16="http://schemas.microsoft.com/office/drawing/2014/main" id="{95326F8A-AB58-4288-9B15-145283B1364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072" name="Oval 65">
                  <a:extLst>
                    <a:ext uri="{FF2B5EF4-FFF2-40B4-BE49-F238E27FC236}">
                      <a16:creationId xmlns:a16="http://schemas.microsoft.com/office/drawing/2014/main" id="{BA8F5D3A-8990-4FDA-8055-D0D2A7F0364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073" name="Oval 66">
                  <a:extLst>
                    <a:ext uri="{FF2B5EF4-FFF2-40B4-BE49-F238E27FC236}">
                      <a16:creationId xmlns:a16="http://schemas.microsoft.com/office/drawing/2014/main" id="{922D0606-4DBA-422B-9066-9409481196A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64579" name="Rectangle 67">
            <a:extLst>
              <a:ext uri="{FF2B5EF4-FFF2-40B4-BE49-F238E27FC236}">
                <a16:creationId xmlns:a16="http://schemas.microsoft.com/office/drawing/2014/main" id="{C68348AB-E7DF-4F5F-840F-43D242CDF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4580" name="Rectangle 68">
            <a:extLst>
              <a:ext uri="{FF2B5EF4-FFF2-40B4-BE49-F238E27FC236}">
                <a16:creationId xmlns:a16="http://schemas.microsoft.com/office/drawing/2014/main" id="{CD5C088C-275B-4342-8F3C-A3AA95947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4581" name="Rectangle 69">
            <a:extLst>
              <a:ext uri="{FF2B5EF4-FFF2-40B4-BE49-F238E27FC236}">
                <a16:creationId xmlns:a16="http://schemas.microsoft.com/office/drawing/2014/main" id="{AF91392B-66B2-45B6-B879-FE88C0EF50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82" name="Rectangle 70">
            <a:extLst>
              <a:ext uri="{FF2B5EF4-FFF2-40B4-BE49-F238E27FC236}">
                <a16:creationId xmlns:a16="http://schemas.microsoft.com/office/drawing/2014/main" id="{340E5D6D-0805-414F-9325-626C65E066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83" name="Rectangle 71">
            <a:extLst>
              <a:ext uri="{FF2B5EF4-FFF2-40B4-BE49-F238E27FC236}">
                <a16:creationId xmlns:a16="http://schemas.microsoft.com/office/drawing/2014/main" id="{9CAD110B-7198-48E9-A450-E1E3D07EF7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C34C6110-FB01-4971-8241-BBD87372F19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3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  <p:sldLayoutId id="21474846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ythamhigh.lancs.sch.uk/students/year-9-preferences" TargetMode="External"/><Relationship Id="rId5" Type="http://schemas.openxmlformats.org/officeDocument/2006/relationships/hyperlink" Target="mailto:GCSEpreferences2023@lsahigh.or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ythamhigh.lancs.sch.uk/students/year-9-preferenc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hyperlink" Target="https://forms.office.com/Pages/ResponsePage.aspx?id=hmpYW-bEmU2DF5CfHJ74qhexkb6dPY9Im2iMwi3dX1ZUQlpWMzNUUlpONkYzM1FWTllSNFNHQjY4Ty4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ilding with a sign on it&#10;&#10;Description automatically generated">
            <a:extLst>
              <a:ext uri="{FF2B5EF4-FFF2-40B4-BE49-F238E27FC236}">
                <a16:creationId xmlns:a16="http://schemas.microsoft.com/office/drawing/2014/main" id="{47ED8068-712F-99D8-85B6-0DB6110F34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0480"/>
          </a:xfrm>
          <a:prstGeom prst="rect">
            <a:avLst/>
          </a:prstGeom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AF8E371C-5801-4C00-91CA-AA579DD4FA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648"/>
            <a:ext cx="9144000" cy="2095525"/>
          </a:xfrm>
        </p:spPr>
        <p:txBody>
          <a:bodyPr anchor="t"/>
          <a:lstStyle/>
          <a:p>
            <a:pPr eaLnBrk="1" hangingPunct="1"/>
            <a:r>
              <a:rPr lang="en-GB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GCSE Preferences Process 2025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149691A9-87A4-4B18-AB14-82E8ADFE8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1" t="28889" r="38690" b="28148"/>
          <a:stretch>
            <a:fillRect/>
          </a:stretch>
        </p:blipFill>
        <p:spPr bwMode="auto">
          <a:xfrm>
            <a:off x="683568" y="1484895"/>
            <a:ext cx="3285323" cy="352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>
            <a:extLst>
              <a:ext uri="{FF2B5EF4-FFF2-40B4-BE49-F238E27FC236}">
                <a16:creationId xmlns:a16="http://schemas.microsoft.com/office/drawing/2014/main" id="{48D3F8D0-0F94-4EA9-8C37-3D634987C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1D50D-A346-E347-41DF-DD43EB5BE447}"/>
              </a:ext>
            </a:extLst>
          </p:cNvPr>
          <p:cNvSpPr txBox="1"/>
          <p:nvPr/>
        </p:nvSpPr>
        <p:spPr>
          <a:xfrm>
            <a:off x="4243907" y="845572"/>
            <a:ext cx="46250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sz="2400" b="1" kern="0" dirty="0">
                <a:solidFill>
                  <a:schemeClr val="bg1"/>
                </a:solidFill>
                <a:effectLst/>
              </a:rPr>
              <a:t>Contact us at </a:t>
            </a:r>
            <a:r>
              <a:rPr lang="en-GB" sz="2400" b="1" u="sng" kern="0" dirty="0">
                <a:solidFill>
                  <a:schemeClr val="accent6">
                    <a:lumMod val="5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GCSEpreferences2025@lsahigh.org</a:t>
            </a:r>
            <a:r>
              <a:rPr lang="en-GB" sz="2400" b="1" kern="0" dirty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GB" sz="2400" b="1" kern="0" dirty="0">
              <a:solidFill>
                <a:schemeClr val="bg1"/>
              </a:solidFill>
              <a:effectLst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GB" b="1" kern="0" dirty="0">
              <a:solidFill>
                <a:schemeClr val="bg1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GB" sz="2400" b="1" kern="0" dirty="0">
              <a:solidFill>
                <a:schemeClr val="bg1"/>
              </a:solidFill>
              <a:effectLst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GB" sz="2400" b="1" kern="0" dirty="0">
              <a:solidFill>
                <a:schemeClr val="bg1"/>
              </a:solidFill>
              <a:effectLst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GB" sz="2400" b="1" kern="0" dirty="0">
              <a:solidFill>
                <a:schemeClr val="bg1"/>
              </a:solidFill>
              <a:effectLst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sz="2400" b="1" kern="0" dirty="0">
                <a:solidFill>
                  <a:schemeClr val="bg1"/>
                </a:solidFill>
                <a:effectLst/>
              </a:rPr>
              <a:t>All information at </a:t>
            </a:r>
            <a:r>
              <a:rPr lang="en-GB" sz="2400" b="1" kern="0" dirty="0">
                <a:solidFill>
                  <a:schemeClr val="accent6">
                    <a:lumMod val="5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https://www.lythamhigh.lancs.sch.uk/students/year-9-preferences</a:t>
            </a:r>
            <a:endParaRPr lang="en-GB" sz="2400" b="1" kern="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F62557D-A16C-6BD6-7440-5D9E892A84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548" y="1668542"/>
            <a:ext cx="1470956" cy="1750060"/>
          </a:xfrm>
          <a:prstGeom prst="rect">
            <a:avLst/>
          </a:prstGeom>
        </p:spPr>
      </p:pic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CCCC5D1-D116-85FD-561A-F212B43027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548" y="4671200"/>
            <a:ext cx="1487371" cy="16232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uilding with a sign on it&#10;&#10;Description automatically generated">
            <a:extLst>
              <a:ext uri="{FF2B5EF4-FFF2-40B4-BE49-F238E27FC236}">
                <a16:creationId xmlns:a16="http://schemas.microsoft.com/office/drawing/2014/main" id="{C7E707C6-255C-8A6C-6967-316439EF94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04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194AE10-EE4E-6394-E65B-407F3996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The Wider Curriculum 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i="1" dirty="0">
                <a:solidFill>
                  <a:schemeClr val="bg1"/>
                </a:solidFill>
              </a:rPr>
              <a:t>More Than Grades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9AADC3-4BCC-C9A4-5463-A6AF806CC0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9552" y="1844824"/>
            <a:ext cx="3491102" cy="385417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DFFBDD-4195-C4A7-10BC-689B6E5619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bg1"/>
                </a:solidFill>
                <a:effectLst/>
              </a:rPr>
              <a:t>Available to all pupils</a:t>
            </a:r>
          </a:p>
          <a:p>
            <a:r>
              <a:rPr lang="en-GB" sz="2400" dirty="0">
                <a:solidFill>
                  <a:schemeClr val="bg1"/>
                </a:solidFill>
                <a:effectLst/>
              </a:rPr>
              <a:t>Pupils should experience something in each of 6 areas EVERY year of school</a:t>
            </a:r>
          </a:p>
          <a:p>
            <a:r>
              <a:rPr lang="en-GB" sz="2400" dirty="0">
                <a:solidFill>
                  <a:schemeClr val="bg1"/>
                </a:solidFill>
                <a:effectLst/>
              </a:rPr>
              <a:t>Increasingly important in Years 10 and 11</a:t>
            </a:r>
          </a:p>
          <a:p>
            <a:r>
              <a:rPr lang="en-GB" sz="2400" dirty="0">
                <a:solidFill>
                  <a:schemeClr val="bg1"/>
                </a:solidFill>
                <a:effectLst/>
              </a:rPr>
              <a:t>Logbook can be taken to college &amp; apprenticeship interviews</a:t>
            </a:r>
          </a:p>
          <a:p>
            <a:r>
              <a:rPr lang="en-GB" sz="2400" dirty="0">
                <a:solidFill>
                  <a:schemeClr val="bg1"/>
                </a:solidFill>
                <a:effectLst/>
              </a:rPr>
              <a:t>See Mr Reid in the ACC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E6EBEB-357E-B897-07C3-1DE9DDA16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6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ilding with a sign on it&#10;&#10;Description automatically generated">
            <a:extLst>
              <a:ext uri="{FF2B5EF4-FFF2-40B4-BE49-F238E27FC236}">
                <a16:creationId xmlns:a16="http://schemas.microsoft.com/office/drawing/2014/main" id="{0FEF1CE4-4636-F6FC-CC89-88DBB6129A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0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154ACC-2D6F-E3D1-885D-AA94D4D6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774923"/>
          </a:xfrm>
        </p:spPr>
        <p:txBody>
          <a:bodyPr/>
          <a:lstStyle/>
          <a:p>
            <a:r>
              <a:rPr lang="en-GB" sz="3000" b="1" dirty="0">
                <a:solidFill>
                  <a:schemeClr val="bg1"/>
                </a:solidFill>
              </a:rPr>
              <a:t>Aspiration and Careers Excellence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E1DAF-4506-3075-B6A6-4DE5DAD2C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13922"/>
            <a:ext cx="9036496" cy="6022158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Takes place in year 10. 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5 sessions over the year. 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Each session from 3.10pm to 4.10pm.</a:t>
            </a:r>
            <a:endParaRPr lang="en-GB" sz="2000" b="1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2000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3 Programmes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en-GB" sz="2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1. The STEM Excellence Programme - </a:t>
            </a:r>
            <a:r>
              <a:rPr lang="en-GB" sz="2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Science, Technology, Engineering and Maths including coding and cyber security.</a:t>
            </a:r>
            <a:endParaRPr lang="en-GB" sz="20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endParaRPr lang="en-GB" sz="20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en-GB" sz="2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2. The Creative &amp; Digital Excellence Programme - </a:t>
            </a:r>
            <a:r>
              <a:rPr lang="en-GB" sz="2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Including the arts, graphic design, digital media, marketing, journalism and architecture</a:t>
            </a:r>
            <a:endParaRPr lang="en-GB" sz="20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endParaRPr lang="en-GB" sz="2000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en-GB" sz="2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3. The Caring Professions Excellence Programme -  </a:t>
            </a:r>
            <a:r>
              <a:rPr lang="en-GB" sz="2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Including the legal professions, law and order, medicine, teaching and social work.</a:t>
            </a:r>
          </a:p>
          <a:p>
            <a:pPr marL="0" lvl="0" indent="0">
              <a:buNone/>
              <a:tabLst>
                <a:tab pos="457200" algn="l"/>
              </a:tabLst>
            </a:pPr>
            <a:endParaRPr lang="en-GB" sz="20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Motivated Year 10 pupils can apply for one programme and 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 reserve programme.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 </a:t>
            </a:r>
            <a:endParaRPr lang="en-GB" sz="2000" b="1" dirty="0">
              <a:solidFill>
                <a:schemeClr val="bg1"/>
              </a:solidFill>
              <a:effectLst/>
              <a:highlight>
                <a:srgbClr val="FFFF00"/>
              </a:highlight>
              <a:ea typeface="Calibri" panose="020F0502020204030204" pitchFamily="34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endParaRPr lang="en-GB" sz="20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143324-4EF8-C267-2638-9E60C2D96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4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uilding with a sign on it&#10;&#10;Description automatically generated">
            <a:extLst>
              <a:ext uri="{FF2B5EF4-FFF2-40B4-BE49-F238E27FC236}">
                <a16:creationId xmlns:a16="http://schemas.microsoft.com/office/drawing/2014/main" id="{042170C8-8719-D53F-4B99-B4090848E1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0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154ACC-2D6F-E3D1-885D-AA94D4D6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400" y="277813"/>
            <a:ext cx="7459096" cy="774923"/>
          </a:xfrm>
        </p:spPr>
        <p:txBody>
          <a:bodyPr/>
          <a:lstStyle/>
          <a:p>
            <a:br>
              <a:rPr lang="en-GB" sz="3000" b="1" dirty="0">
                <a:solidFill>
                  <a:schemeClr val="bg1"/>
                </a:solidFill>
              </a:rPr>
            </a:br>
            <a:r>
              <a:rPr lang="en-GB" sz="3000" b="1" dirty="0">
                <a:solidFill>
                  <a:schemeClr val="bg1"/>
                </a:solidFill>
              </a:rPr>
              <a:t>Aspiration &amp; Careers </a:t>
            </a:r>
            <a:br>
              <a:rPr lang="en-GB" sz="3000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Excellence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E1DAF-4506-3075-B6A6-4DE5DAD2C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28801"/>
            <a:ext cx="8784976" cy="3600400"/>
          </a:xfrm>
        </p:spPr>
        <p:txBody>
          <a:bodyPr/>
          <a:lstStyle/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This opportunity is designed to enrich the curriculum for </a:t>
            </a:r>
            <a:r>
              <a:rPr lang="en-GB" sz="2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highly motivated students with a thirst for knowledge and exceptional manners! </a:t>
            </a:r>
            <a:endParaRPr lang="en-GB" sz="2200" b="1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GB" sz="2200" b="1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5 Session programme of practical hands / brains on workshops tackling activities alongside industry professionals. </a:t>
            </a:r>
            <a:endParaRPr lang="en-GB" sz="22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GB" sz="2200" b="1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Designed to broaden pupils’ horizons, consider a range of career paths and undoubtedly support their applications for competitive apprenticeships, college and university courses.</a:t>
            </a:r>
            <a:endParaRPr lang="en-GB" sz="2200" b="1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GB" sz="2200" b="1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171874-704D-0A46-B009-01D7AA996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 descr="A picture containing text, sign, yellow&#10;&#10;Description automatically generated">
            <a:extLst>
              <a:ext uri="{FF2B5EF4-FFF2-40B4-BE49-F238E27FC236}">
                <a16:creationId xmlns:a16="http://schemas.microsoft.com/office/drawing/2014/main" id="{40B28A65-D0F4-03E2-4510-707B29A2B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-56847"/>
            <a:ext cx="1979712" cy="19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76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uilding with a sign on it&#10;&#10;Description automatically generated">
            <a:extLst>
              <a:ext uri="{FF2B5EF4-FFF2-40B4-BE49-F238E27FC236}">
                <a16:creationId xmlns:a16="http://schemas.microsoft.com/office/drawing/2014/main" id="{B3E5820B-03E4-66E1-EDA5-E14E0729FB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048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F56DFE4-D747-CA8B-B337-87F232CAF162}"/>
              </a:ext>
            </a:extLst>
          </p:cNvPr>
          <p:cNvSpPr/>
          <p:nvPr/>
        </p:nvSpPr>
        <p:spPr bwMode="auto">
          <a:xfrm>
            <a:off x="112642" y="5770780"/>
            <a:ext cx="318052" cy="46105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5</a:t>
            </a:r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5FF1DA8A-8DF4-4963-A9F8-A358B579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7475"/>
            <a:ext cx="9276622" cy="847725"/>
          </a:xfrm>
        </p:spPr>
        <p:txBody>
          <a:bodyPr/>
          <a:lstStyle/>
          <a:p>
            <a:r>
              <a:rPr lang="en-GB" alt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will my new timetable compare to Y9?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8AD3254-C722-1567-D7F6-0DF2CC69F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826144"/>
              </p:ext>
            </p:extLst>
          </p:nvPr>
        </p:nvGraphicFramePr>
        <p:xfrm>
          <a:off x="430696" y="865200"/>
          <a:ext cx="6096000" cy="1905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28089574"/>
                    </a:ext>
                  </a:extLst>
                </a:gridCol>
                <a:gridCol w="1444487">
                  <a:extLst>
                    <a:ext uri="{9D8B030D-6E8A-4147-A177-3AD203B41FA5}">
                      <a16:colId xmlns:a16="http://schemas.microsoft.com/office/drawing/2014/main" val="2948521959"/>
                    </a:ext>
                  </a:extLst>
                </a:gridCol>
                <a:gridCol w="1361660">
                  <a:extLst>
                    <a:ext uri="{9D8B030D-6E8A-4147-A177-3AD203B41FA5}">
                      <a16:colId xmlns:a16="http://schemas.microsoft.com/office/drawing/2014/main" val="890022776"/>
                    </a:ext>
                  </a:extLst>
                </a:gridCol>
                <a:gridCol w="1765853">
                  <a:extLst>
                    <a:ext uri="{9D8B030D-6E8A-4147-A177-3AD203B41FA5}">
                      <a16:colId xmlns:a16="http://schemas.microsoft.com/office/drawing/2014/main" val="2969736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+mn-lt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+mn-lt"/>
                        </a:rPr>
                        <a:t>Y9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+mn-lt"/>
                        </a:rPr>
                        <a:t>Y10 &amp; Y11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+mn-lt"/>
                        </a:rPr>
                        <a:t>Choice?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5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+mn-lt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+mn-lt"/>
                        </a:rPr>
                        <a:t>8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latin typeface="+mn-lt"/>
                        </a:rPr>
                        <a:t>8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+mn-lt"/>
                        </a:rPr>
                        <a:t>No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6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+mn-lt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+mn-lt"/>
                        </a:rPr>
                        <a:t>8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latin typeface="+mn-lt"/>
                        </a:rPr>
                        <a:t>8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+mn-lt"/>
                        </a:rPr>
                        <a:t>No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434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+mn-lt"/>
                        </a:rPr>
                        <a:t>P.D.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+mn-lt"/>
                        </a:rPr>
                        <a:t>1 PD, 2 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+mn-lt"/>
                        </a:rPr>
                        <a:t>2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094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+mn-lt"/>
                        </a:rPr>
                        <a:t>Core P.E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+mn-lt"/>
                        </a:rPr>
                        <a:t>4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+mn-lt"/>
                        </a:rPr>
                        <a:t>2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5528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701B0F1-DC2C-6573-6951-A6BADC149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297470"/>
              </p:ext>
            </p:extLst>
          </p:nvPr>
        </p:nvGraphicFramePr>
        <p:xfrm>
          <a:off x="430696" y="2886122"/>
          <a:ext cx="7381460" cy="2021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57131">
                  <a:extLst>
                    <a:ext uri="{9D8B030D-6E8A-4147-A177-3AD203B41FA5}">
                      <a16:colId xmlns:a16="http://schemas.microsoft.com/office/drawing/2014/main" val="3028089574"/>
                    </a:ext>
                  </a:extLst>
                </a:gridCol>
                <a:gridCol w="1391477">
                  <a:extLst>
                    <a:ext uri="{9D8B030D-6E8A-4147-A177-3AD203B41FA5}">
                      <a16:colId xmlns:a16="http://schemas.microsoft.com/office/drawing/2014/main" val="2948521959"/>
                    </a:ext>
                  </a:extLst>
                </a:gridCol>
                <a:gridCol w="1361661">
                  <a:extLst>
                    <a:ext uri="{9D8B030D-6E8A-4147-A177-3AD203B41FA5}">
                      <a16:colId xmlns:a16="http://schemas.microsoft.com/office/drawing/2014/main" val="890022776"/>
                    </a:ext>
                  </a:extLst>
                </a:gridCol>
                <a:gridCol w="3071191">
                  <a:extLst>
                    <a:ext uri="{9D8B030D-6E8A-4147-A177-3AD203B41FA5}">
                      <a16:colId xmlns:a16="http://schemas.microsoft.com/office/drawing/2014/main" val="2969736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Y10 &amp; Y11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Choice?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5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French or German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5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French OR German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69648"/>
                  </a:ext>
                </a:extLst>
              </a:tr>
              <a:tr h="5370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Geography  or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 hours </a:t>
                      </a:r>
                    </a:p>
                    <a:p>
                      <a:pPr algn="ctr"/>
                      <a:r>
                        <a:rPr lang="en-GB" dirty="0"/>
                        <a:t>of 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5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Geography OR 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434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Combined OR Single.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09440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05B8CD5-155B-F462-47BE-0742E74C9C20}"/>
              </a:ext>
            </a:extLst>
          </p:cNvPr>
          <p:cNvSpPr/>
          <p:nvPr/>
        </p:nvSpPr>
        <p:spPr bwMode="auto">
          <a:xfrm>
            <a:off x="7878417" y="2321662"/>
            <a:ext cx="1152940" cy="4619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86890E-A400-CEF9-8FB2-DDB4EB4461D4}"/>
              </a:ext>
            </a:extLst>
          </p:cNvPr>
          <p:cNvGrpSpPr/>
          <p:nvPr/>
        </p:nvGrpSpPr>
        <p:grpSpPr>
          <a:xfrm>
            <a:off x="7878417" y="3346655"/>
            <a:ext cx="1152940" cy="1562736"/>
            <a:chOff x="7878417" y="3346655"/>
            <a:chExt cx="1152940" cy="15627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C2234B-EC0F-C45F-6B7A-1007535D9319}"/>
                </a:ext>
              </a:extLst>
            </p:cNvPr>
            <p:cNvSpPr/>
            <p:nvPr/>
          </p:nvSpPr>
          <p:spPr bwMode="auto">
            <a:xfrm>
              <a:off x="7878417" y="3346655"/>
              <a:ext cx="1152940" cy="46196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5FDB13-24C5-7824-80BF-FB039F605558}"/>
                </a:ext>
              </a:extLst>
            </p:cNvPr>
            <p:cNvSpPr/>
            <p:nvPr/>
          </p:nvSpPr>
          <p:spPr bwMode="auto">
            <a:xfrm>
              <a:off x="7878417" y="3897042"/>
              <a:ext cx="1152940" cy="46196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29CA48-6560-432D-6D8E-832A44CE3AD9}"/>
                </a:ext>
              </a:extLst>
            </p:cNvPr>
            <p:cNvSpPr/>
            <p:nvPr/>
          </p:nvSpPr>
          <p:spPr bwMode="auto">
            <a:xfrm>
              <a:off x="7878417" y="4447429"/>
              <a:ext cx="1152940" cy="46196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74BC83-3B2D-87EE-0280-D52CE93C7BB9}"/>
              </a:ext>
            </a:extLst>
          </p:cNvPr>
          <p:cNvGrpSpPr/>
          <p:nvPr/>
        </p:nvGrpSpPr>
        <p:grpSpPr>
          <a:xfrm>
            <a:off x="7878417" y="5341577"/>
            <a:ext cx="1152940" cy="890258"/>
            <a:chOff x="7878417" y="5341577"/>
            <a:chExt cx="1152940" cy="89025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0365A-AE18-1275-A154-24E93DA41EDD}"/>
                </a:ext>
              </a:extLst>
            </p:cNvPr>
            <p:cNvSpPr/>
            <p:nvPr/>
          </p:nvSpPr>
          <p:spPr bwMode="auto">
            <a:xfrm>
              <a:off x="7878417" y="5341577"/>
              <a:ext cx="1152940" cy="42920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7F7992-C534-B189-4E73-08D3E8C0703D}"/>
                </a:ext>
              </a:extLst>
            </p:cNvPr>
            <p:cNvSpPr/>
            <p:nvPr/>
          </p:nvSpPr>
          <p:spPr bwMode="auto">
            <a:xfrm>
              <a:off x="7878417" y="5802631"/>
              <a:ext cx="1152940" cy="42920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FD54013-E5DF-9847-EB92-D00B9F748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856457"/>
              </p:ext>
            </p:extLst>
          </p:nvPr>
        </p:nvGraphicFramePr>
        <p:xfrm>
          <a:off x="430696" y="5037870"/>
          <a:ext cx="7381460" cy="11939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57131">
                  <a:extLst>
                    <a:ext uri="{9D8B030D-6E8A-4147-A177-3AD203B41FA5}">
                      <a16:colId xmlns:a16="http://schemas.microsoft.com/office/drawing/2014/main" val="3028089574"/>
                    </a:ext>
                  </a:extLst>
                </a:gridCol>
                <a:gridCol w="1381538">
                  <a:extLst>
                    <a:ext uri="{9D8B030D-6E8A-4147-A177-3AD203B41FA5}">
                      <a16:colId xmlns:a16="http://schemas.microsoft.com/office/drawing/2014/main" val="294852195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890022776"/>
                    </a:ext>
                  </a:extLst>
                </a:gridCol>
                <a:gridCol w="3071191">
                  <a:extLst>
                    <a:ext uri="{9D8B030D-6E8A-4147-A177-3AD203B41FA5}">
                      <a16:colId xmlns:a16="http://schemas.microsoft.com/office/drawing/2014/main" val="2969736006"/>
                    </a:ext>
                  </a:extLst>
                </a:gridCol>
              </a:tblGrid>
              <a:tr h="33374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Y10 &amp; Y11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Choice?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55656"/>
                  </a:ext>
                </a:extLst>
              </a:tr>
              <a:tr h="41449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Open 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various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5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 + 4 open choice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69648"/>
                  </a:ext>
                </a:extLst>
              </a:tr>
              <a:tr h="41370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Open 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various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5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11 + 4  open choice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434366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309280A6-B74C-1E3A-1D9B-4FDEE9D1044C}"/>
              </a:ext>
            </a:extLst>
          </p:cNvPr>
          <p:cNvGrpSpPr/>
          <p:nvPr/>
        </p:nvGrpSpPr>
        <p:grpSpPr>
          <a:xfrm>
            <a:off x="3369365" y="4477095"/>
            <a:ext cx="5668620" cy="1337324"/>
            <a:chOff x="3362738" y="4447429"/>
            <a:chExt cx="5668620" cy="133732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4AE6800-FBAD-7A26-BCC8-305AE25D922F}"/>
                </a:ext>
              </a:extLst>
            </p:cNvPr>
            <p:cNvSpPr/>
            <p:nvPr/>
          </p:nvSpPr>
          <p:spPr bwMode="auto">
            <a:xfrm>
              <a:off x="3362738" y="4524305"/>
              <a:ext cx="4442791" cy="1260448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Three single sciences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Biology, Chemistry, Physics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 hours per subject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B4DDF9-2623-C2A7-7FD0-78073B107BE2}"/>
                </a:ext>
              </a:extLst>
            </p:cNvPr>
            <p:cNvSpPr/>
            <p:nvPr/>
          </p:nvSpPr>
          <p:spPr bwMode="auto">
            <a:xfrm>
              <a:off x="7878418" y="4447429"/>
              <a:ext cx="1152940" cy="1323352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</a:rPr>
                <a:t>15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48604DF6-8DCA-2909-5E28-D868C68B093A}"/>
              </a:ext>
            </a:extLst>
          </p:cNvPr>
          <p:cNvSpPr/>
          <p:nvPr/>
        </p:nvSpPr>
        <p:spPr bwMode="auto">
          <a:xfrm>
            <a:off x="112643" y="3242586"/>
            <a:ext cx="318053" cy="65445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F79856-DF66-0BE6-F406-03582CABEA23}"/>
              </a:ext>
            </a:extLst>
          </p:cNvPr>
          <p:cNvSpPr/>
          <p:nvPr/>
        </p:nvSpPr>
        <p:spPr bwMode="auto">
          <a:xfrm>
            <a:off x="106015" y="3897042"/>
            <a:ext cx="324680" cy="63820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4DB55C-79B6-CA25-B88D-FDE4AB7FC132}"/>
              </a:ext>
            </a:extLst>
          </p:cNvPr>
          <p:cNvSpPr/>
          <p:nvPr/>
        </p:nvSpPr>
        <p:spPr bwMode="auto">
          <a:xfrm>
            <a:off x="112642" y="4535247"/>
            <a:ext cx="318052" cy="37271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4352D-AC47-024A-65D3-E62B908938FD}"/>
              </a:ext>
            </a:extLst>
          </p:cNvPr>
          <p:cNvSpPr/>
          <p:nvPr/>
        </p:nvSpPr>
        <p:spPr bwMode="auto">
          <a:xfrm>
            <a:off x="112642" y="5427731"/>
            <a:ext cx="318052" cy="37271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4</a:t>
            </a:r>
          </a:p>
        </p:txBody>
      </p:sp>
      <p:sp>
        <p:nvSpPr>
          <p:cNvPr id="29" name="Cross 28">
            <a:extLst>
              <a:ext uri="{FF2B5EF4-FFF2-40B4-BE49-F238E27FC236}">
                <a16:creationId xmlns:a16="http://schemas.microsoft.com/office/drawing/2014/main" id="{1248F4AA-E1A5-18B1-DC99-35DB00555636}"/>
              </a:ext>
            </a:extLst>
          </p:cNvPr>
          <p:cNvSpPr/>
          <p:nvPr/>
        </p:nvSpPr>
        <p:spPr bwMode="auto">
          <a:xfrm rot="2840240">
            <a:off x="45614" y="5328110"/>
            <a:ext cx="394406" cy="392109"/>
          </a:xfrm>
          <a:prstGeom prst="pl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9192EA-32C4-6D0E-D596-09E215371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01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sign on it&#10;&#10;Description automatically generated">
            <a:extLst>
              <a:ext uri="{FF2B5EF4-FFF2-40B4-BE49-F238E27FC236}">
                <a16:creationId xmlns:a16="http://schemas.microsoft.com/office/drawing/2014/main" id="{9EFCE3E0-47C4-3D6A-DFB9-71B2836562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0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C0A8B8-9EBF-3DCA-0FFD-292EB4549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060"/>
            <a:ext cx="9144000" cy="966196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10 hours of Combined Science with 2 open choice subjects</a:t>
            </a:r>
            <a:br>
              <a:rPr lang="en-GB" sz="2400" dirty="0">
                <a:solidFill>
                  <a:schemeClr val="bg1"/>
                </a:solidFill>
              </a:rPr>
            </a:b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15 hours of Three single sciences, with only 1 open subject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1C41B9-03E7-BD88-50BD-66A3D1035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132517"/>
              </p:ext>
            </p:extLst>
          </p:nvPr>
        </p:nvGraphicFramePr>
        <p:xfrm>
          <a:off x="275887" y="1313566"/>
          <a:ext cx="8592225" cy="48286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9526">
                  <a:extLst>
                    <a:ext uri="{9D8B030D-6E8A-4147-A177-3AD203B41FA5}">
                      <a16:colId xmlns:a16="http://schemas.microsoft.com/office/drawing/2014/main" val="3204221431"/>
                    </a:ext>
                  </a:extLst>
                </a:gridCol>
                <a:gridCol w="2498973">
                  <a:extLst>
                    <a:ext uri="{9D8B030D-6E8A-4147-A177-3AD203B41FA5}">
                      <a16:colId xmlns:a16="http://schemas.microsoft.com/office/drawing/2014/main" val="2294173069"/>
                    </a:ext>
                  </a:extLst>
                </a:gridCol>
                <a:gridCol w="2956237">
                  <a:extLst>
                    <a:ext uri="{9D8B030D-6E8A-4147-A177-3AD203B41FA5}">
                      <a16:colId xmlns:a16="http://schemas.microsoft.com/office/drawing/2014/main" val="369037875"/>
                    </a:ext>
                  </a:extLst>
                </a:gridCol>
                <a:gridCol w="1227489">
                  <a:extLst>
                    <a:ext uri="{9D8B030D-6E8A-4147-A177-3AD203B41FA5}">
                      <a16:colId xmlns:a16="http://schemas.microsoft.com/office/drawing/2014/main" val="3689018037"/>
                    </a:ext>
                  </a:extLst>
                </a:gridCol>
              </a:tblGrid>
              <a:tr h="3934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Combined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Three single Sciences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007454"/>
                  </a:ext>
                </a:extLst>
              </a:tr>
              <a:tr h="387025">
                <a:tc>
                  <a:txBody>
                    <a:bodyPr/>
                    <a:lstStyle/>
                    <a:p>
                      <a:r>
                        <a:rPr lang="en-GB" dirty="0"/>
                        <a:t>Qualifications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 GCSE,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‘7’ ‘6’ or ‘6’ ‘6’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 GCSE, </a:t>
                      </a:r>
                    </a:p>
                    <a:p>
                      <a:r>
                        <a:rPr lang="en-GB" dirty="0"/>
                        <a:t>‘9’ ‘6’ ‘4’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-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637994"/>
                  </a:ext>
                </a:extLst>
              </a:tr>
              <a:tr h="314724">
                <a:tc>
                  <a:txBody>
                    <a:bodyPr/>
                    <a:lstStyle/>
                    <a:p>
                      <a:r>
                        <a:rPr lang="en-GB" dirty="0"/>
                        <a:t>Time studied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15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6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951008"/>
                  </a:ext>
                </a:extLst>
              </a:tr>
              <a:tr h="823676">
                <a:tc>
                  <a:txBody>
                    <a:bodyPr/>
                    <a:lstStyle/>
                    <a:p>
                      <a:r>
                        <a:rPr lang="en-GB" dirty="0"/>
                        <a:t>Other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open choice </a:t>
                      </a:r>
                    </a:p>
                    <a:p>
                      <a:r>
                        <a:rPr lang="en-GB" dirty="0"/>
                        <a:t>5 hours x2</a:t>
                      </a:r>
                    </a:p>
                    <a:p>
                      <a:r>
                        <a:rPr lang="en-GB" dirty="0"/>
                        <a:t>2 GCSEs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 open choice </a:t>
                      </a:r>
                    </a:p>
                    <a:p>
                      <a:r>
                        <a:rPr lang="en-GB" dirty="0"/>
                        <a:t>5 hours x1</a:t>
                      </a:r>
                    </a:p>
                    <a:p>
                      <a:r>
                        <a:rPr lang="en-GB" dirty="0"/>
                        <a:t>1 GCSE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56001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GB" dirty="0"/>
                        <a:t>Studying – always in equal amounts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Biology</a:t>
                      </a:r>
                    </a:p>
                    <a:p>
                      <a:r>
                        <a:rPr lang="en-GB" dirty="0"/>
                        <a:t>Chemistry</a:t>
                      </a:r>
                    </a:p>
                    <a:p>
                      <a:r>
                        <a:rPr lang="en-GB" dirty="0"/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Biology</a:t>
                      </a:r>
                    </a:p>
                    <a:p>
                      <a:r>
                        <a:rPr lang="en-GB" dirty="0"/>
                        <a:t>Chemistry</a:t>
                      </a:r>
                    </a:p>
                    <a:p>
                      <a:r>
                        <a:rPr lang="en-GB" dirty="0"/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Biology</a:t>
                      </a:r>
                    </a:p>
                    <a:p>
                      <a:r>
                        <a:rPr lang="en-GB" dirty="0"/>
                        <a:t>Chemistry</a:t>
                      </a:r>
                    </a:p>
                    <a:p>
                      <a:r>
                        <a:rPr lang="en-GB" dirty="0"/>
                        <a:t>Physics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827727"/>
                  </a:ext>
                </a:extLst>
              </a:tr>
              <a:tr h="411838">
                <a:tc>
                  <a:txBody>
                    <a:bodyPr/>
                    <a:lstStyle/>
                    <a:p>
                      <a:r>
                        <a:rPr lang="en-GB" dirty="0"/>
                        <a:t>Level of Difficulty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Grade 9 – 4 </a:t>
                      </a:r>
                    </a:p>
                    <a:p>
                      <a:r>
                        <a:rPr lang="en-GB" dirty="0"/>
                        <a:t>Higher tier</a:t>
                      </a:r>
                    </a:p>
                    <a:p>
                      <a:r>
                        <a:rPr lang="en-GB" dirty="0"/>
                        <a:t>Grade 5 – 1 Foundation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Grade 9 – 4 </a:t>
                      </a:r>
                    </a:p>
                    <a:p>
                      <a:r>
                        <a:rPr lang="en-GB" dirty="0"/>
                        <a:t>Higher tier</a:t>
                      </a:r>
                    </a:p>
                    <a:p>
                      <a:r>
                        <a:rPr lang="en-GB" dirty="0"/>
                        <a:t>Grade 5 – 1 </a:t>
                      </a:r>
                    </a:p>
                    <a:p>
                      <a:r>
                        <a:rPr lang="en-GB" dirty="0"/>
                        <a:t>Foundation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23881"/>
                  </a:ext>
                </a:extLst>
              </a:tr>
              <a:tr h="411838">
                <a:tc>
                  <a:txBody>
                    <a:bodyPr/>
                    <a:lstStyle/>
                    <a:p>
                      <a:r>
                        <a:rPr lang="en-GB" dirty="0"/>
                        <a:t>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Usually 2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Usual 3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Usually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98305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B4EFBCD-DF65-C0DA-91C0-51BAE97FC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45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ilding with a sign on it&#10;&#10;Description automatically generated">
            <a:extLst>
              <a:ext uri="{FF2B5EF4-FFF2-40B4-BE49-F238E27FC236}">
                <a16:creationId xmlns:a16="http://schemas.microsoft.com/office/drawing/2014/main" id="{F5C35055-A349-8AB6-D48C-7B33B132CC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0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77A99-734A-4D22-9FED-AB1201D0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98" y="264245"/>
            <a:ext cx="8579296" cy="558899"/>
          </a:xfrm>
        </p:spPr>
        <p:txBody>
          <a:bodyPr/>
          <a:lstStyle/>
          <a:p>
            <a:r>
              <a:rPr lang="en-GB" sz="4000" b="1" dirty="0">
                <a:solidFill>
                  <a:schemeClr val="bg1"/>
                </a:solidFill>
              </a:rPr>
              <a:t>Three ‘Non-GCSE Subjects’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4F71B-3C03-4FF7-B27A-EDE30FD41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45" y="980728"/>
            <a:ext cx="8683966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Creative Media production </a:t>
            </a:r>
            <a:r>
              <a:rPr lang="en-GB" sz="2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BTEC Level 1 / 2 –Technical award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Health and Social Care </a:t>
            </a:r>
            <a:r>
              <a:rPr lang="en-GB" sz="2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OCR Cambridge National Level 1 / 2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Sports Studies </a:t>
            </a:r>
            <a:r>
              <a:rPr lang="en-GB" sz="2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OCR Cambridge National Level 1 / Level 2</a:t>
            </a:r>
          </a:p>
          <a:p>
            <a:pPr marL="0" indent="0" algn="ctr">
              <a:buNone/>
            </a:pPr>
            <a:endParaRPr lang="en-GB" sz="2200" b="1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OCR or BTEC</a:t>
            </a:r>
            <a:endParaRPr lang="en-GB" sz="2200" b="1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2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Have a wider range of learning and assessment styles,</a:t>
            </a:r>
          </a:p>
          <a:p>
            <a:pPr marL="0" indent="0" algn="ctr">
              <a:buNone/>
            </a:pPr>
            <a:r>
              <a:rPr lang="en-GB" sz="2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assessment is throughout the course not just at the end.</a:t>
            </a:r>
          </a:p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Equivalent ‘points values’ to GCSE grades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Academically rigorous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Have an Exam PLUS NEA (coursework)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Equally valued by colleges, universities and employers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91A7F7-17BB-BE93-0298-9375CA52D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84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a sign on it&#10;&#10;Description automatically generated">
            <a:extLst>
              <a:ext uri="{FF2B5EF4-FFF2-40B4-BE49-F238E27FC236}">
                <a16:creationId xmlns:a16="http://schemas.microsoft.com/office/drawing/2014/main" id="{A1A4506D-B546-11A1-824E-5CC29AB02B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0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52F34E-51B5-4ABC-B750-B6ECDE6B9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20" y="0"/>
            <a:ext cx="9144000" cy="846931"/>
          </a:xfrm>
        </p:spPr>
        <p:txBody>
          <a:bodyPr/>
          <a:lstStyle/>
          <a:p>
            <a:r>
              <a:rPr lang="en-GB" sz="3800" b="1" dirty="0">
                <a:solidFill>
                  <a:schemeClr val="bg1"/>
                </a:solidFill>
              </a:rPr>
              <a:t>Subject combinations not allowed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BAC8C-7001-4AC4-A853-A14FC4893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420" y="1166018"/>
            <a:ext cx="8540519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  <a:effectLst/>
              </a:rPr>
              <a:t>If you are interested in a sports / physical education course speak to your PE teacher or Miss Harrison or Mr Fenwick</a:t>
            </a:r>
          </a:p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  <a:effectLst/>
              </a:rPr>
              <a:t>They will advise which course best suits your skills and needs</a:t>
            </a:r>
          </a:p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  <a:effectLst/>
            </a:endParaRPr>
          </a:p>
          <a:p>
            <a:pPr marL="0" indent="0" algn="ctr">
              <a:buNone/>
            </a:pPr>
            <a:r>
              <a:rPr lang="en-GB" sz="2200" b="1" dirty="0">
                <a:solidFill>
                  <a:schemeClr val="bg1"/>
                </a:solidFill>
                <a:effectLst/>
              </a:rPr>
              <a:t>You are </a:t>
            </a:r>
            <a:r>
              <a:rPr lang="en-GB" sz="2200" b="1" u="sng" dirty="0">
                <a:solidFill>
                  <a:schemeClr val="bg1"/>
                </a:solidFill>
                <a:effectLst/>
              </a:rPr>
              <a:t>not</a:t>
            </a:r>
            <a:r>
              <a:rPr lang="en-GB" sz="2200" b="1" dirty="0">
                <a:solidFill>
                  <a:schemeClr val="bg1"/>
                </a:solidFill>
                <a:effectLst/>
              </a:rPr>
              <a:t> allowed to study both</a:t>
            </a:r>
          </a:p>
          <a:p>
            <a:pPr marL="0" indent="0" algn="ctr">
              <a:buNone/>
            </a:pPr>
            <a:r>
              <a:rPr lang="en-GB" sz="2200" b="1" dirty="0">
                <a:solidFill>
                  <a:schemeClr val="bg1"/>
                </a:solidFill>
                <a:effectLst/>
              </a:rPr>
              <a:t>GCSE Physical Education </a:t>
            </a:r>
          </a:p>
          <a:p>
            <a:pPr marL="0" indent="0" algn="ctr">
              <a:buNone/>
            </a:pPr>
            <a:r>
              <a:rPr lang="en-GB" sz="2200" b="1" dirty="0">
                <a:solidFill>
                  <a:schemeClr val="bg1"/>
                </a:solidFill>
                <a:effectLst/>
              </a:rPr>
              <a:t>and</a:t>
            </a:r>
          </a:p>
          <a:p>
            <a:pPr marL="0" indent="0" algn="ctr">
              <a:buNone/>
            </a:pPr>
            <a:r>
              <a:rPr lang="en-GB" sz="2200" b="1" dirty="0">
                <a:solidFill>
                  <a:schemeClr val="bg1"/>
                </a:solidFill>
                <a:effectLst/>
              </a:rPr>
              <a:t>Cambridge National Sports Studies</a:t>
            </a:r>
          </a:p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  <a:effectLst/>
              </a:rPr>
              <a:t>Do not choose both subjects in open or in reserve choices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AF50AD-102C-4EF8-971F-52A78F3C8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338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sign on it&#10;&#10;Description automatically generated">
            <a:extLst>
              <a:ext uri="{FF2B5EF4-FFF2-40B4-BE49-F238E27FC236}">
                <a16:creationId xmlns:a16="http://schemas.microsoft.com/office/drawing/2014/main" id="{D31B449B-F295-AA5A-323A-2F19CCD99B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0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77A99-734A-4D22-9FED-AB1201D0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79" y="101600"/>
            <a:ext cx="8805427" cy="558899"/>
          </a:xfrm>
        </p:spPr>
        <p:txBody>
          <a:bodyPr/>
          <a:lstStyle/>
          <a:p>
            <a:r>
              <a:rPr lang="en-GB" sz="3400" b="1">
                <a:solidFill>
                  <a:schemeClr val="bg1"/>
                </a:solidFill>
              </a:rPr>
              <a:t>Can I take both History and Geography?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9F1103-9D1F-50F6-F6EF-8D87AED30009}"/>
              </a:ext>
            </a:extLst>
          </p:cNvPr>
          <p:cNvSpPr txBox="1">
            <a:spLocks/>
          </p:cNvSpPr>
          <p:nvPr/>
        </p:nvSpPr>
        <p:spPr bwMode="auto">
          <a:xfrm>
            <a:off x="338572" y="867512"/>
            <a:ext cx="8708734" cy="93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2200" b="1" kern="0">
                <a:solidFill>
                  <a:schemeClr val="bg1"/>
                </a:solidFill>
                <a:effectLst/>
              </a:rPr>
              <a:t>‘Yes’ if other subjects are broad and balanced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200" b="1" kern="0">
                <a:solidFill>
                  <a:schemeClr val="bg1"/>
                </a:solidFill>
                <a:effectLst/>
              </a:rPr>
              <a:t>Single science and History AND geography is not broad!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44375D-45A8-6AA1-0D32-6D1CD941DFE8}"/>
              </a:ext>
            </a:extLst>
          </p:cNvPr>
          <p:cNvSpPr txBox="1">
            <a:spLocks/>
          </p:cNvSpPr>
          <p:nvPr/>
        </p:nvSpPr>
        <p:spPr bwMode="auto">
          <a:xfrm>
            <a:off x="437322" y="4955104"/>
            <a:ext cx="8708734" cy="140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2200" b="1" kern="0">
                <a:solidFill>
                  <a:schemeClr val="bg1"/>
                </a:solidFill>
                <a:effectLst/>
              </a:rPr>
              <a:t>Simply select your top preference first e.g. History in the core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200" b="1" kern="0">
                <a:solidFill>
                  <a:schemeClr val="bg1"/>
                </a:solidFill>
                <a:effectLst/>
              </a:rPr>
              <a:t>Then select e.g. Geography in your open (or reserve) choices</a:t>
            </a:r>
            <a:endParaRPr lang="en-GB" sz="2200" b="1" kern="0">
              <a:solidFill>
                <a:schemeClr val="bg1"/>
              </a:solidFill>
              <a:effectLst/>
              <a:cs typeface="Arial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200" b="1" kern="0">
                <a:solidFill>
                  <a:schemeClr val="bg1"/>
                </a:solidFill>
                <a:effectLst/>
              </a:rPr>
              <a:t>The same applies to French and German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0DD4867-9F05-9AE6-AB98-6D47C4509EB6}"/>
              </a:ext>
            </a:extLst>
          </p:cNvPr>
          <p:cNvSpPr txBox="1">
            <a:spLocks/>
          </p:cNvSpPr>
          <p:nvPr/>
        </p:nvSpPr>
        <p:spPr bwMode="auto">
          <a:xfrm>
            <a:off x="169286" y="2413111"/>
            <a:ext cx="8805427" cy="55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GB" sz="3400" b="1" kern="0">
                <a:solidFill>
                  <a:schemeClr val="bg1"/>
                </a:solidFill>
              </a:rPr>
              <a:t>Can I take both French and German?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55431D-E84D-6CE1-1E2A-2B5AF40D7256}"/>
              </a:ext>
            </a:extLst>
          </p:cNvPr>
          <p:cNvSpPr txBox="1">
            <a:spLocks/>
          </p:cNvSpPr>
          <p:nvPr/>
        </p:nvSpPr>
        <p:spPr bwMode="auto">
          <a:xfrm>
            <a:off x="435266" y="3112940"/>
            <a:ext cx="8708734" cy="93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2200" b="1" kern="0" dirty="0">
                <a:solidFill>
                  <a:schemeClr val="bg1"/>
                </a:solidFill>
                <a:effectLst/>
              </a:rPr>
              <a:t>‘Yes’ if other subjects are broad and balanced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200" b="1" kern="0" dirty="0">
                <a:solidFill>
                  <a:schemeClr val="bg1"/>
                </a:solidFill>
                <a:effectLst/>
              </a:rPr>
              <a:t>Single science and French AND German is not broad!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CF8BA64-A263-1899-EDE8-FB0CA4F1C58E}"/>
              </a:ext>
            </a:extLst>
          </p:cNvPr>
          <p:cNvSpPr txBox="1">
            <a:spLocks/>
          </p:cNvSpPr>
          <p:nvPr/>
        </p:nvSpPr>
        <p:spPr bwMode="auto">
          <a:xfrm>
            <a:off x="435266" y="4270285"/>
            <a:ext cx="728476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2200" b="1" kern="0">
                <a:solidFill>
                  <a:schemeClr val="bg1"/>
                </a:solidFill>
                <a:effectLst/>
              </a:rPr>
              <a:t>‘Yes’ if you already study the second language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CCBF9C-7809-A505-7C01-A9D743BA4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778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sign on it&#10;&#10;Description automatically generated">
            <a:extLst>
              <a:ext uri="{FF2B5EF4-FFF2-40B4-BE49-F238E27FC236}">
                <a16:creationId xmlns:a16="http://schemas.microsoft.com/office/drawing/2014/main" id="{AFA093DD-DC71-63BB-584D-8A014AB288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048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6B2CDC-8D57-3EC7-5671-AE84CE2A7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860814"/>
            <a:ext cx="9052560" cy="5431197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Thursday 6</a:t>
            </a:r>
            <a:r>
              <a:rPr lang="en-GB" sz="2000" b="1" u="sng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000" b="1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February</a:t>
            </a:r>
            <a:r>
              <a:rPr lang="en-GB" sz="2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- 3.30pm-7pm - Subject Consultation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Likely English, Maths, Science and five other subjects </a:t>
            </a:r>
          </a:p>
          <a:p>
            <a:pPr marL="0" indent="0">
              <a:buNone/>
              <a:defRPr/>
            </a:pPr>
            <a:r>
              <a:rPr lang="en-GB" sz="2000" b="1" dirty="0">
                <a:solidFill>
                  <a:schemeClr val="bg1"/>
                </a:solidFill>
                <a:effectLst/>
              </a:rPr>
              <a:t>General preferences support appointments - Mr Howard</a:t>
            </a:r>
          </a:p>
          <a:p>
            <a:pPr marL="0" indent="0">
              <a:buNone/>
              <a:defRPr/>
            </a:pPr>
            <a:endParaRPr lang="en-GB" sz="2000" b="1" u="sng" dirty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GB" sz="2000" b="1" u="sng" dirty="0">
                <a:solidFill>
                  <a:schemeClr val="bg1"/>
                </a:solidFill>
                <a:effectLst/>
              </a:rPr>
              <a:t>Friday 7</a:t>
            </a:r>
            <a:r>
              <a:rPr lang="en-GB" sz="2000" b="1" u="sng" baseline="30000" dirty="0">
                <a:solidFill>
                  <a:schemeClr val="bg1"/>
                </a:solidFill>
                <a:effectLst/>
              </a:rPr>
              <a:t>th</a:t>
            </a:r>
            <a:r>
              <a:rPr lang="en-GB" sz="2000" b="1" u="sng" dirty="0">
                <a:solidFill>
                  <a:schemeClr val="bg1"/>
                </a:solidFill>
                <a:effectLst/>
              </a:rPr>
              <a:t> February  </a:t>
            </a:r>
          </a:p>
          <a:p>
            <a:pPr marL="0" indent="0">
              <a:buNone/>
              <a:defRPr/>
            </a:pPr>
            <a:r>
              <a:rPr lang="en-GB" sz="2000" b="1" dirty="0">
                <a:solidFill>
                  <a:schemeClr val="bg1"/>
                </a:solidFill>
                <a:effectLst/>
              </a:rPr>
              <a:t>We send parents the preference form link ( also available on the website )</a:t>
            </a:r>
          </a:p>
          <a:p>
            <a:pPr marL="0" indent="0">
              <a:buNone/>
              <a:defRPr/>
            </a:pPr>
            <a:endParaRPr lang="en-GB" sz="2000" b="1" u="sng" dirty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GB" sz="2000" b="1" u="sng" dirty="0">
                <a:solidFill>
                  <a:schemeClr val="bg1"/>
                </a:solidFill>
                <a:effectLst/>
              </a:rPr>
              <a:t>Mon 10</a:t>
            </a:r>
            <a:r>
              <a:rPr lang="en-GB" sz="2000" b="1" u="sng" baseline="30000" dirty="0">
                <a:solidFill>
                  <a:schemeClr val="bg1"/>
                </a:solidFill>
                <a:effectLst/>
              </a:rPr>
              <a:t>th</a:t>
            </a:r>
            <a:r>
              <a:rPr lang="en-GB" sz="2000" b="1" u="sng" dirty="0">
                <a:solidFill>
                  <a:schemeClr val="bg1"/>
                </a:solidFill>
                <a:effectLst/>
              </a:rPr>
              <a:t> &amp; Tues 11</a:t>
            </a:r>
            <a:r>
              <a:rPr lang="en-GB" sz="2000" b="1" u="sng" baseline="30000" dirty="0">
                <a:solidFill>
                  <a:schemeClr val="bg1"/>
                </a:solidFill>
                <a:effectLst/>
              </a:rPr>
              <a:t>th</a:t>
            </a:r>
            <a:r>
              <a:rPr lang="en-GB" sz="2000" b="1" u="sng" dirty="0">
                <a:solidFill>
                  <a:schemeClr val="bg1"/>
                </a:solidFill>
                <a:effectLst/>
              </a:rPr>
              <a:t> February </a:t>
            </a:r>
            <a:r>
              <a:rPr lang="en-GB" sz="2000" b="1" dirty="0">
                <a:solidFill>
                  <a:schemeClr val="bg1"/>
                </a:solidFill>
                <a:effectLst/>
              </a:rPr>
              <a:t>- 4pm-6pm </a:t>
            </a:r>
          </a:p>
          <a:p>
            <a:pPr marL="0" indent="0">
              <a:buNone/>
              <a:defRPr/>
            </a:pPr>
            <a:r>
              <a:rPr lang="en-GB" sz="2000" b="1" dirty="0">
                <a:solidFill>
                  <a:schemeClr val="bg1"/>
                </a:solidFill>
                <a:effectLst/>
              </a:rPr>
              <a:t>Support meetings with form tutor for some students and their families.</a:t>
            </a:r>
          </a:p>
          <a:p>
            <a:pPr marL="0" indent="0">
              <a:buNone/>
              <a:defRPr/>
            </a:pPr>
            <a:endParaRPr lang="en-GB" sz="2000" b="1" u="sng" dirty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GB" sz="2000" b="1" u="sng" dirty="0">
                <a:solidFill>
                  <a:schemeClr val="bg1"/>
                </a:solidFill>
                <a:effectLst/>
              </a:rPr>
              <a:t>Mon 10</a:t>
            </a:r>
            <a:r>
              <a:rPr lang="en-GB" sz="2000" b="1" u="sng" baseline="30000" dirty="0">
                <a:solidFill>
                  <a:schemeClr val="bg1"/>
                </a:solidFill>
                <a:effectLst/>
              </a:rPr>
              <a:t>th</a:t>
            </a:r>
            <a:r>
              <a:rPr lang="en-GB" sz="2000" b="1" u="sng" dirty="0">
                <a:solidFill>
                  <a:schemeClr val="bg1"/>
                </a:solidFill>
                <a:effectLst/>
              </a:rPr>
              <a:t> (JHW) &amp; Tues 11</a:t>
            </a:r>
            <a:r>
              <a:rPr lang="en-GB" sz="2000" b="1" u="sng" baseline="30000" dirty="0">
                <a:solidFill>
                  <a:schemeClr val="bg1"/>
                </a:solidFill>
                <a:effectLst/>
              </a:rPr>
              <a:t>th</a:t>
            </a:r>
            <a:r>
              <a:rPr lang="en-GB" sz="2000" b="1" u="sng" dirty="0">
                <a:solidFill>
                  <a:schemeClr val="bg1"/>
                </a:solidFill>
                <a:effectLst/>
              </a:rPr>
              <a:t> February (TCU) </a:t>
            </a:r>
            <a:r>
              <a:rPr lang="en-GB" sz="2000" b="1" dirty="0">
                <a:solidFill>
                  <a:schemeClr val="bg1"/>
                </a:solidFill>
                <a:effectLst/>
              </a:rPr>
              <a:t>- 4pm-6pm </a:t>
            </a:r>
          </a:p>
          <a:p>
            <a:pPr marL="0" indent="0">
              <a:buNone/>
              <a:defRPr/>
            </a:pPr>
            <a:r>
              <a:rPr lang="en-GB" sz="2000" b="1" dirty="0">
                <a:solidFill>
                  <a:schemeClr val="bg1"/>
                </a:solidFill>
                <a:effectLst/>
              </a:rPr>
              <a:t>Online general preferences support appointments if needed.</a:t>
            </a:r>
          </a:p>
          <a:p>
            <a:endParaRPr lang="en-GB" sz="2000" b="1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b="1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Wednesday 12</a:t>
            </a:r>
            <a:r>
              <a:rPr lang="en-GB" sz="2000" b="1" u="sng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000" b="1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February</a:t>
            </a:r>
            <a:r>
              <a:rPr lang="en-GB" sz="2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- deadline to submit online preference form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000" b="1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8D3F8D0-0F94-4EA9-8C37-3D634987C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C967A3-7A68-2765-31D1-8A6604A6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455391" cy="847725"/>
          </a:xfrm>
        </p:spPr>
        <p:txBody>
          <a:bodyPr/>
          <a:lstStyle/>
          <a:p>
            <a:r>
              <a:rPr lang="en-GB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 / Key Dates – Part 1</a:t>
            </a:r>
          </a:p>
        </p:txBody>
      </p:sp>
    </p:spTree>
    <p:extLst>
      <p:ext uri="{BB962C8B-B14F-4D97-AF65-F5344CB8AC3E}">
        <p14:creationId xmlns:p14="http://schemas.microsoft.com/office/powerpoint/2010/main" val="4174904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uilding with a sign on it&#10;&#10;Description automatically generated">
            <a:extLst>
              <a:ext uri="{FF2B5EF4-FFF2-40B4-BE49-F238E27FC236}">
                <a16:creationId xmlns:a16="http://schemas.microsoft.com/office/drawing/2014/main" id="{438B26C3-746C-A1DA-EF57-0BE7892F51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0480"/>
          </a:xfrm>
          <a:prstGeom prst="rect">
            <a:avLst/>
          </a:prstGeom>
        </p:spPr>
      </p:pic>
      <p:sp>
        <p:nvSpPr>
          <p:cNvPr id="13328" name="Rectangle 3">
            <a:extLst>
              <a:ext uri="{FF2B5EF4-FFF2-40B4-BE49-F238E27FC236}">
                <a16:creationId xmlns:a16="http://schemas.microsoft.com/office/drawing/2014/main" id="{35B9DD83-ADEC-4FAB-A06E-5DE232AC0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5C77A-BA0C-4D46-9CDD-C54BCB5C19E1}"/>
              </a:ext>
            </a:extLst>
          </p:cNvPr>
          <p:cNvSpPr txBox="1"/>
          <p:nvPr/>
        </p:nvSpPr>
        <p:spPr>
          <a:xfrm>
            <a:off x="688609" y="938354"/>
            <a:ext cx="845539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February to June we: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- check every form individually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- consult as necessary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- b</a:t>
            </a:r>
            <a:r>
              <a:rPr lang="en-GB" sz="22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uild the timetable for Year 7 to Year 11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The key question is: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Will this </a:t>
            </a:r>
            <a:r>
              <a:rPr lang="en-GB" sz="2200" b="1" u="sng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broad and balanced </a:t>
            </a:r>
            <a:r>
              <a:rPr lang="en-GB" sz="22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set of subjects,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along with additional </a:t>
            </a:r>
            <a:r>
              <a:rPr lang="en-GB" sz="2200" b="1" u="sng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careers experiences</a:t>
            </a:r>
            <a:r>
              <a:rPr lang="en-GB" sz="22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prepare well for a </a:t>
            </a:r>
            <a:r>
              <a:rPr lang="en-GB" sz="2200" b="1" u="sng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wide range of possible careers</a:t>
            </a:r>
            <a:r>
              <a:rPr lang="en-GB" sz="22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?</a:t>
            </a:r>
            <a:endParaRPr lang="en-GB" sz="2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341C89-40C8-6C62-4B0E-305CAC8C138B}"/>
              </a:ext>
            </a:extLst>
          </p:cNvPr>
          <p:cNvSpPr txBox="1">
            <a:spLocks/>
          </p:cNvSpPr>
          <p:nvPr/>
        </p:nvSpPr>
        <p:spPr bwMode="auto">
          <a:xfrm>
            <a:off x="214866" y="18839"/>
            <a:ext cx="8455391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GB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 / Key Dates – Part 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FB79DE-BCE2-D564-23A3-5D97873C9FE4}"/>
              </a:ext>
            </a:extLst>
          </p:cNvPr>
          <p:cNvSpPr/>
          <p:nvPr/>
        </p:nvSpPr>
        <p:spPr bwMode="auto">
          <a:xfrm>
            <a:off x="765313" y="4887799"/>
            <a:ext cx="7613373" cy="1145253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b="1" dirty="0">
                <a:latin typeface="+mn-lt"/>
                <a:cs typeface="Arial" panose="020B0604020202020204" pitchFamily="34" charset="0"/>
              </a:rPr>
              <a:t>Warning! N</a:t>
            </a:r>
            <a:r>
              <a:rPr lang="en-GB" sz="2400" b="1" dirty="0">
                <a:latin typeface="+mn-lt"/>
                <a:cs typeface="Arial" panose="020B0604020202020204" pitchFamily="34" charset="0"/>
              </a:rPr>
              <a:t>o guarantee </a:t>
            </a:r>
            <a:r>
              <a:rPr lang="en-GB" b="1" dirty="0">
                <a:latin typeface="+mn-lt"/>
                <a:cs typeface="Arial" panose="020B0604020202020204" pitchFamily="34" charset="0"/>
              </a:rPr>
              <a:t>of</a:t>
            </a:r>
            <a:r>
              <a:rPr lang="en-GB" sz="2400" b="1" dirty="0">
                <a:latin typeface="+mn-lt"/>
                <a:cs typeface="Arial" panose="020B0604020202020204" pitchFamily="34" charset="0"/>
              </a:rPr>
              <a:t> all preferences</a:t>
            </a:r>
          </a:p>
          <a:p>
            <a:pPr algn="ctr" eaLnBrk="1" hangingPunct="1"/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ctr" eaLnBrk="1" hangingPunct="1"/>
            <a:r>
              <a:rPr lang="en-GB" sz="2400" b="1" dirty="0">
                <a:latin typeface="+mn-lt"/>
                <a:cs typeface="Arial" panose="020B0604020202020204" pitchFamily="34" charset="0"/>
              </a:rPr>
              <a:t>Please chose reserves subjects wisely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571CBB-2257-2C05-753B-8D2260AEC484}"/>
              </a:ext>
            </a:extLst>
          </p:cNvPr>
          <p:cNvSpPr txBox="1"/>
          <p:nvPr/>
        </p:nvSpPr>
        <p:spPr>
          <a:xfrm>
            <a:off x="688609" y="4214531"/>
            <a:ext cx="7981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u="sng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Early July (or sooner)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confirmation of Y10 subjects</a:t>
            </a:r>
            <a:endParaRPr lang="en-GB" sz="24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sign on it&#10;&#10;Description automatically generated">
            <a:extLst>
              <a:ext uri="{FF2B5EF4-FFF2-40B4-BE49-F238E27FC236}">
                <a16:creationId xmlns:a16="http://schemas.microsoft.com/office/drawing/2014/main" id="{E469A832-C177-A521-FBFE-BC682C4159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0480"/>
          </a:xfrm>
          <a:prstGeom prst="rect">
            <a:avLst/>
          </a:prstGeom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AF8E371C-5801-4C00-91CA-AA579DD4F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642"/>
            <a:ext cx="8229600" cy="698252"/>
          </a:xfrm>
        </p:spPr>
        <p:txBody>
          <a:bodyPr anchor="t"/>
          <a:lstStyle/>
          <a:p>
            <a:pPr eaLnBrk="1" hangingPunct="1"/>
            <a:r>
              <a:rPr lang="en-GB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of this presentation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6B2CDC-8D57-3EC7-5671-AE84CE2A7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11" y="1131480"/>
            <a:ext cx="8507288" cy="1442755"/>
          </a:xfrm>
        </p:spPr>
        <p:txBody>
          <a:bodyPr/>
          <a:lstStyle/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  <a:effectLst/>
              </a:rPr>
              <a:t>Mrs Clegg Head of School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  <a:effectLst/>
                <a:cs typeface="Arial"/>
              </a:rPr>
              <a:t>General Principles and Advice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  <a:effectLst/>
              </a:rPr>
              <a:t>Excellence Programme</a:t>
            </a:r>
          </a:p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  <a:effectLst/>
              <a:cs typeface="Arial"/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  <a:effectLst/>
              </a:rPr>
              <a:t>Mr Cubbon Deputy Head Curriculum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  <a:effectLst/>
                <a:cs typeface="Arial"/>
              </a:rPr>
              <a:t>How does the Year 10 timetable compare to Year 9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  <a:effectLst/>
              </a:rPr>
              <a:t>The Curriculum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  <a:effectLst/>
              </a:rPr>
              <a:t>OCR and BTEC</a:t>
            </a:r>
          </a:p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en-GB" sz="2200" b="1" u="sng" dirty="0">
                <a:solidFill>
                  <a:schemeClr val="bg1"/>
                </a:solidFill>
                <a:effectLst/>
              </a:rPr>
              <a:t>Mr Howard</a:t>
            </a:r>
            <a:endParaRPr lang="en-GB" sz="2200" b="1" u="sng" dirty="0">
              <a:solidFill>
                <a:schemeClr val="bg1"/>
              </a:solidFill>
              <a:effectLst/>
              <a:cs typeface="Arial"/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  <a:effectLst/>
              </a:rPr>
              <a:t>Timeline </a:t>
            </a:r>
            <a:endParaRPr lang="en-GB" sz="2200" b="1" dirty="0">
              <a:solidFill>
                <a:schemeClr val="bg1"/>
              </a:solidFill>
              <a:effectLst/>
              <a:cs typeface="Arial"/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  <a:effectLst/>
              </a:rPr>
              <a:t>Complete your preferences on the Microsoft Form</a:t>
            </a:r>
            <a:endParaRPr lang="en-GB" sz="2200" b="1" dirty="0">
              <a:solidFill>
                <a:schemeClr val="bg1"/>
              </a:solidFill>
              <a:effectLst/>
              <a:cs typeface="Arial"/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8D3F8D0-0F94-4EA9-8C37-3D634987C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26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ilding with a sign on it&#10;&#10;Description automatically generated">
            <a:extLst>
              <a:ext uri="{FF2B5EF4-FFF2-40B4-BE49-F238E27FC236}">
                <a16:creationId xmlns:a16="http://schemas.microsoft.com/office/drawing/2014/main" id="{4D5D94E1-A6D1-B904-FAA3-5B93ACC3DF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0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80A249-1EFD-EF4D-AC8D-F274BA3D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52736"/>
          </a:xfrm>
        </p:spPr>
        <p:txBody>
          <a:bodyPr/>
          <a:lstStyle/>
          <a:p>
            <a:r>
              <a:rPr lang="en-GB" sz="4000" b="1">
                <a:solidFill>
                  <a:schemeClr val="bg1"/>
                </a:solidFill>
              </a:rPr>
              <a:t>For additional support please: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3AF97-BBB7-7363-9698-024390EA1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77" y="1052737"/>
            <a:ext cx="8359578" cy="1800200"/>
          </a:xfrm>
        </p:spPr>
        <p:txBody>
          <a:bodyPr/>
          <a:lstStyle/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  <a:effectLst/>
              </a:rPr>
              <a:t>1. Speak to senior teacher later this evening.</a:t>
            </a:r>
          </a:p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  <a:effectLst/>
              </a:rPr>
              <a:t>2. </a:t>
            </a:r>
            <a:r>
              <a:rPr lang="en-GB" sz="2200" b="1" dirty="0">
                <a:solidFill>
                  <a:schemeClr val="bg1"/>
                </a:solidFill>
                <a:effectLst/>
                <a:cs typeface="Arial"/>
              </a:rPr>
              <a:t>Email </a:t>
            </a:r>
            <a:r>
              <a:rPr lang="en-GB" sz="2200" b="1" u="sng" dirty="0">
                <a:solidFill>
                  <a:schemeClr val="bg1"/>
                </a:solidFill>
                <a:effectLst/>
                <a:latin typeface="Calibri"/>
                <a:cs typeface="Calibri"/>
              </a:rPr>
              <a:t>GCSEpreferences2025@lsahigh.org</a:t>
            </a:r>
            <a:r>
              <a:rPr lang="en-GB" sz="2200" b="1" dirty="0">
                <a:solidFill>
                  <a:schemeClr val="bg1"/>
                </a:solidFill>
                <a:effectLst/>
                <a:latin typeface="Calibri"/>
                <a:cs typeface="Calibri"/>
              </a:rPr>
              <a:t> </a:t>
            </a:r>
          </a:p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  <a:effectLst/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  <a:effectLst/>
              </a:rPr>
              <a:t>3. Book a general preferences online support appointment through school cloud on 6</a:t>
            </a:r>
            <a:r>
              <a:rPr lang="en-GB" sz="2200" b="1" baseline="30000" dirty="0">
                <a:solidFill>
                  <a:schemeClr val="bg1"/>
                </a:solidFill>
                <a:effectLst/>
              </a:rPr>
              <a:t>th</a:t>
            </a:r>
            <a:r>
              <a:rPr lang="en-GB" sz="2200" b="1" dirty="0">
                <a:solidFill>
                  <a:schemeClr val="bg1"/>
                </a:solidFill>
                <a:effectLst/>
              </a:rPr>
              <a:t>, 10</a:t>
            </a:r>
            <a:r>
              <a:rPr lang="en-GB" sz="2200" b="1" baseline="30000" dirty="0">
                <a:solidFill>
                  <a:schemeClr val="bg1"/>
                </a:solidFill>
                <a:effectLst/>
              </a:rPr>
              <a:t>th</a:t>
            </a:r>
            <a:r>
              <a:rPr lang="en-GB" sz="2200" b="1" dirty="0">
                <a:solidFill>
                  <a:schemeClr val="bg1"/>
                </a:solidFill>
                <a:effectLst/>
              </a:rPr>
              <a:t> or 11</a:t>
            </a:r>
            <a:r>
              <a:rPr lang="en-GB" sz="2200" b="1" baseline="30000" dirty="0">
                <a:solidFill>
                  <a:schemeClr val="bg1"/>
                </a:solidFill>
                <a:effectLst/>
              </a:rPr>
              <a:t>th</a:t>
            </a:r>
            <a:r>
              <a:rPr lang="en-GB" sz="2200" b="1" dirty="0">
                <a:solidFill>
                  <a:schemeClr val="bg1"/>
                </a:solidFill>
                <a:effectLst/>
              </a:rPr>
              <a:t> February.</a:t>
            </a:r>
            <a:endParaRPr lang="en-GB" sz="2200" b="1" dirty="0">
              <a:solidFill>
                <a:schemeClr val="bg1"/>
              </a:solidFill>
              <a:effectLst/>
              <a:cs typeface="Arial"/>
            </a:endParaRPr>
          </a:p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704025-43F9-3A03-27F4-04BDEC481BD8}"/>
              </a:ext>
            </a:extLst>
          </p:cNvPr>
          <p:cNvGrpSpPr/>
          <p:nvPr/>
        </p:nvGrpSpPr>
        <p:grpSpPr>
          <a:xfrm>
            <a:off x="392210" y="3829067"/>
            <a:ext cx="8562511" cy="2383862"/>
            <a:chOff x="233653" y="3565418"/>
            <a:chExt cx="8562511" cy="23838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B97565E-F718-EDA5-D4BE-34B6DA4A24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226" t="65835" r="24013" b="14445"/>
            <a:stretch/>
          </p:blipFill>
          <p:spPr>
            <a:xfrm>
              <a:off x="233653" y="4149080"/>
              <a:ext cx="8562511" cy="1800200"/>
            </a:xfrm>
            <a:prstGeom prst="rect">
              <a:avLst/>
            </a:prstGeom>
          </p:spPr>
        </p:pic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2FA2F5EB-D0C6-C0BD-FFD0-A6E35F85D34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109" y="3565418"/>
              <a:ext cx="8229600" cy="23838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GB" sz="2200" b="1" kern="0">
                  <a:solidFill>
                    <a:schemeClr val="bg1"/>
                  </a:solidFill>
                  <a:effectLst/>
                </a:rPr>
                <a:t>4. Complete the ‘further information’ box on the form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4265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uilding with a sign on it&#10;&#10;Description automatically generated">
            <a:extLst>
              <a:ext uri="{FF2B5EF4-FFF2-40B4-BE49-F238E27FC236}">
                <a16:creationId xmlns:a16="http://schemas.microsoft.com/office/drawing/2014/main" id="{F86D9B86-A131-F05E-D44F-1BC8685F1D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0480"/>
          </a:xfrm>
          <a:prstGeom prst="rect">
            <a:avLst/>
          </a:prstGeom>
        </p:spPr>
      </p:pic>
      <p:sp>
        <p:nvSpPr>
          <p:cNvPr id="19458" name="Title 1">
            <a:extLst>
              <a:ext uri="{FF2B5EF4-FFF2-40B4-BE49-F238E27FC236}">
                <a16:creationId xmlns:a16="http://schemas.microsoft.com/office/drawing/2014/main" id="{29574C44-858A-432B-AA1C-83705FA61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-10790"/>
            <a:ext cx="8229600" cy="847725"/>
          </a:xfrm>
        </p:spPr>
        <p:txBody>
          <a:bodyPr/>
          <a:lstStyle/>
          <a:p>
            <a:r>
              <a:rPr lang="en-GB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of advice and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450C3-DFBC-48A7-B94D-53EB9E020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79" y="1222555"/>
            <a:ext cx="8917521" cy="540446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400" b="1" dirty="0">
                <a:solidFill>
                  <a:schemeClr val="bg1"/>
                </a:solidFill>
                <a:effectLst/>
                <a:latin typeface="Calibri"/>
                <a:cs typeface="Calibri"/>
              </a:rPr>
              <a:t>All information will be emailed to parents and posted at </a:t>
            </a:r>
            <a:r>
              <a:rPr lang="en-GB" sz="2400" b="1" dirty="0">
                <a:solidFill>
                  <a:schemeClr val="bg1"/>
                </a:solidFill>
                <a:effectLst/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https://www.lythamhigh.lancs.sch.uk/students/year-9-preferences</a:t>
            </a:r>
            <a:endParaRPr lang="en-GB" sz="2400" b="1" dirty="0">
              <a:solidFill>
                <a:schemeClr val="bg1"/>
              </a:solidFill>
              <a:effectLst/>
              <a:latin typeface="Calibri"/>
              <a:cs typeface="Calibri"/>
            </a:endParaRPr>
          </a:p>
          <a:p>
            <a:pPr marL="0" indent="0">
              <a:buNone/>
              <a:defRPr/>
            </a:pPr>
            <a:endParaRPr lang="en-GB" sz="2400" b="1" dirty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GB" sz="2400" b="1" u="sng" dirty="0">
                <a:solidFill>
                  <a:schemeClr val="bg1"/>
                </a:solidFill>
                <a:effectLst/>
              </a:rPr>
              <a:t>Students - during the day  - who can I speak to</a:t>
            </a:r>
          </a:p>
          <a:p>
            <a:pPr marL="0" indent="0">
              <a:buNone/>
              <a:defRPr/>
            </a:pPr>
            <a:endParaRPr lang="en-GB" sz="800" b="1" u="sng" dirty="0">
              <a:solidFill>
                <a:schemeClr val="bg1"/>
              </a:solidFill>
              <a:effectLst/>
              <a:cs typeface="Arial"/>
            </a:endParaRPr>
          </a:p>
          <a:p>
            <a:pPr marL="0" indent="0">
              <a:buNone/>
              <a:defRPr/>
            </a:pPr>
            <a:r>
              <a:rPr lang="en-GB" sz="2400" b="1" dirty="0">
                <a:solidFill>
                  <a:schemeClr val="bg1"/>
                </a:solidFill>
                <a:effectLst/>
                <a:cs typeface="Arial"/>
              </a:rPr>
              <a:t>- </a:t>
            </a:r>
            <a:r>
              <a:rPr lang="en-GB" sz="2400" b="1" dirty="0">
                <a:solidFill>
                  <a:schemeClr val="bg1"/>
                </a:solidFill>
                <a:effectLst/>
              </a:rPr>
              <a:t>Subject teachers</a:t>
            </a:r>
          </a:p>
          <a:p>
            <a:pPr>
              <a:buFontTx/>
              <a:buChar char="-"/>
              <a:defRPr/>
            </a:pPr>
            <a:endParaRPr lang="en-GB" sz="800" b="1" dirty="0">
              <a:solidFill>
                <a:schemeClr val="bg1"/>
              </a:solidFill>
              <a:effectLst/>
              <a:cs typeface="Arial"/>
            </a:endParaRPr>
          </a:p>
          <a:p>
            <a:pPr marL="0" indent="0">
              <a:buNone/>
              <a:defRPr/>
            </a:pPr>
            <a:r>
              <a:rPr lang="en-GB" sz="2400" b="1" dirty="0">
                <a:solidFill>
                  <a:schemeClr val="bg1"/>
                </a:solidFill>
                <a:effectLst/>
              </a:rPr>
              <a:t>- Form tutors</a:t>
            </a:r>
          </a:p>
          <a:p>
            <a:pPr>
              <a:buFontTx/>
              <a:buChar char="-"/>
              <a:defRPr/>
            </a:pPr>
            <a:endParaRPr lang="en-GB" sz="800" b="1" dirty="0">
              <a:solidFill>
                <a:schemeClr val="bg1"/>
              </a:solidFill>
              <a:effectLst/>
              <a:cs typeface="Arial"/>
            </a:endParaRPr>
          </a:p>
          <a:p>
            <a:pPr marL="0" indent="0">
              <a:buNone/>
              <a:defRPr/>
            </a:pPr>
            <a:r>
              <a:rPr lang="en-GB" sz="2400" b="1" dirty="0">
                <a:solidFill>
                  <a:schemeClr val="bg1"/>
                </a:solidFill>
                <a:effectLst/>
              </a:rPr>
              <a:t>Mrs Grierson in the student hub</a:t>
            </a:r>
          </a:p>
          <a:p>
            <a:pPr marL="0" indent="0">
              <a:buNone/>
              <a:defRPr/>
            </a:pPr>
            <a:r>
              <a:rPr lang="en-GB" sz="2400" b="1" dirty="0">
                <a:solidFill>
                  <a:schemeClr val="bg1"/>
                </a:solidFill>
                <a:effectLst/>
              </a:rPr>
              <a:t>Miss Gibbons and Ms Sharrock - Aspiration &amp; Careers Centre – Ansdell block</a:t>
            </a:r>
          </a:p>
          <a:p>
            <a:pPr marL="0" indent="0">
              <a:buNone/>
              <a:defRPr/>
            </a:pPr>
            <a:r>
              <a:rPr lang="en-GB" sz="2400" b="1" dirty="0">
                <a:solidFill>
                  <a:schemeClr val="bg1"/>
                </a:solidFill>
                <a:effectLst/>
              </a:rPr>
              <a:t>Mr Howard – Office located in Ansdell block</a:t>
            </a:r>
          </a:p>
          <a:p>
            <a:pPr marL="0" indent="0">
              <a:buNone/>
              <a:defRPr/>
            </a:pPr>
            <a:endParaRPr lang="en-GB" sz="2400" b="1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en-GB" sz="2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0BFD721-0A36-49B9-88DC-691E445D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uilding with a sign on it&#10;&#10;Description automatically generated">
            <a:extLst>
              <a:ext uri="{FF2B5EF4-FFF2-40B4-BE49-F238E27FC236}">
                <a16:creationId xmlns:a16="http://schemas.microsoft.com/office/drawing/2014/main" id="{F188EE54-FF92-CC46-81B1-3058DF38FC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0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CBD7B3-694E-5CF0-FB81-4476977D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0" y="169122"/>
            <a:ext cx="8531273" cy="840167"/>
          </a:xfrm>
        </p:spPr>
        <p:txBody>
          <a:bodyPr/>
          <a:lstStyle/>
          <a:p>
            <a:r>
              <a:rPr lang="en-GB" sz="3800" dirty="0">
                <a:solidFill>
                  <a:schemeClr val="bg1"/>
                </a:solidFill>
                <a:cs typeface="Arial"/>
              </a:rPr>
              <a:t>Completing the GCSE Preference Form</a:t>
            </a:r>
            <a:endParaRPr lang="en-GB" sz="3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23BA7-B04D-BACF-B1C4-94D52AB66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7" y="1009289"/>
            <a:ext cx="8653668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/>
                <a:cs typeface="Arial"/>
              </a:rPr>
              <a:t>The Microsoft Forms link will be </a:t>
            </a:r>
            <a:r>
              <a:rPr lang="en-GB" sz="2800" b="1" u="sng" dirty="0">
                <a:solidFill>
                  <a:schemeClr val="bg1"/>
                </a:solidFill>
                <a:effectLst/>
                <a:cs typeface="Arial"/>
              </a:rPr>
              <a:t>live</a:t>
            </a:r>
            <a:r>
              <a:rPr lang="en-GB" sz="2800" b="1" dirty="0">
                <a:solidFill>
                  <a:schemeClr val="bg1"/>
                </a:solidFill>
                <a:effectLst/>
                <a:cs typeface="Arial"/>
              </a:rPr>
              <a:t> on the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/>
                <a:cs typeface="Arial"/>
              </a:rPr>
              <a:t>website from Friday 7</a:t>
            </a:r>
            <a:r>
              <a:rPr lang="en-GB" sz="2800" b="1" baseline="30000" dirty="0">
                <a:solidFill>
                  <a:schemeClr val="bg1"/>
                </a:solidFill>
                <a:effectLst/>
                <a:cs typeface="Arial"/>
              </a:rPr>
              <a:t>th</a:t>
            </a:r>
            <a:r>
              <a:rPr lang="en-GB" sz="2800" b="1" dirty="0">
                <a:solidFill>
                  <a:schemeClr val="bg1"/>
                </a:solidFill>
                <a:effectLst/>
                <a:cs typeface="Arial"/>
              </a:rPr>
              <a:t> February.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/>
                <a:cs typeface="Arial"/>
              </a:rPr>
              <a:t>Complete on a phone, tablet, laptop or PC.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/>
                <a:cs typeface="Arial"/>
              </a:rPr>
              <a:t>Deadline Wednesday 12</a:t>
            </a:r>
            <a:r>
              <a:rPr lang="en-GB" sz="2800" b="1" baseline="30000" dirty="0">
                <a:solidFill>
                  <a:schemeClr val="bg1"/>
                </a:solidFill>
                <a:effectLst/>
                <a:cs typeface="Arial"/>
              </a:rPr>
              <a:t>th</a:t>
            </a:r>
            <a:r>
              <a:rPr lang="en-GB" sz="2800" b="1" dirty="0">
                <a:solidFill>
                  <a:schemeClr val="bg1"/>
                </a:solidFill>
                <a:effectLst/>
                <a:cs typeface="Arial"/>
              </a:rPr>
              <a:t> February.</a:t>
            </a:r>
            <a:endParaRPr lang="en-GB" sz="2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6018A96E-B9D0-0088-A36B-A2BA125584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25" t="11205" r="28375" b="23336"/>
          <a:stretch/>
        </p:blipFill>
        <p:spPr>
          <a:xfrm>
            <a:off x="439011" y="3238950"/>
            <a:ext cx="4600350" cy="2296302"/>
          </a:xfrm>
          <a:prstGeom prst="rect">
            <a:avLst/>
          </a:prstGeom>
        </p:spPr>
      </p:pic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A2975D-0421-8B6D-082F-5E3030725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426" y="5638381"/>
            <a:ext cx="982359" cy="97051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E85D43D-9344-C000-DCE6-6F32B4644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6727" y="5638380"/>
            <a:ext cx="982359" cy="970515"/>
          </a:xfrm>
          <a:prstGeom prst="rect">
            <a:avLst/>
          </a:prstGeom>
        </p:spPr>
      </p:pic>
      <p:pic>
        <p:nvPicPr>
          <p:cNvPr id="7" name="Picture 7" descr="A picture containing text, monitor, clipart, picture frame&#10;&#10;Description automatically generated">
            <a:extLst>
              <a:ext uri="{FF2B5EF4-FFF2-40B4-BE49-F238E27FC236}">
                <a16:creationId xmlns:a16="http://schemas.microsoft.com/office/drawing/2014/main" id="{A53F180D-D248-4CDA-3E1E-EB0BCBC6DB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7421" y="5633988"/>
            <a:ext cx="1080175" cy="9792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C0DB03-E07A-0A1D-BBC3-9D680B9028B2}"/>
              </a:ext>
            </a:extLst>
          </p:cNvPr>
          <p:cNvSpPr txBox="1"/>
          <p:nvPr/>
        </p:nvSpPr>
        <p:spPr>
          <a:xfrm>
            <a:off x="5372791" y="3272270"/>
            <a:ext cx="35591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https://forms.office.com/Pages/ResponsePage.aspx?id=hmpYW-bEmU2DF5CfHJ74qhexkb6dPY9Im2iMwi3dX1ZUQlpWMzNUUlpONkYzM1FWTllSNFNHQjY4Ty4u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2A6149-CD94-52FC-1EB6-499010E1EE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15310">
            <a:off x="6695494" y="3929396"/>
            <a:ext cx="1166245" cy="151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9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uilding with a sign on it&#10;&#10;Description automatically generated">
            <a:extLst>
              <a:ext uri="{FF2B5EF4-FFF2-40B4-BE49-F238E27FC236}">
                <a16:creationId xmlns:a16="http://schemas.microsoft.com/office/drawing/2014/main" id="{5ED486D2-020D-2B47-2959-3AE8285559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0480"/>
          </a:xfrm>
          <a:prstGeom prst="rect">
            <a:avLst/>
          </a:prstGeom>
        </p:spPr>
      </p:pic>
      <p:sp>
        <p:nvSpPr>
          <p:cNvPr id="19458" name="Title 1">
            <a:extLst>
              <a:ext uri="{FF2B5EF4-FFF2-40B4-BE49-F238E27FC236}">
                <a16:creationId xmlns:a16="http://schemas.microsoft.com/office/drawing/2014/main" id="{29574C44-858A-432B-AA1C-83705FA61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-10790"/>
            <a:ext cx="8229600" cy="847725"/>
          </a:xfrm>
        </p:spPr>
        <p:txBody>
          <a:bodyPr/>
          <a:lstStyle/>
          <a:p>
            <a:r>
              <a:rPr lang="en-GB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right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450C3-DFBC-48A7-B94D-53EB9E020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43203"/>
            <a:ext cx="8061970" cy="540446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200" b="1" dirty="0">
                <a:solidFill>
                  <a:schemeClr val="bg1"/>
                </a:solidFill>
                <a:effectLst/>
              </a:rPr>
              <a:t>Go to the subject marketplace in the Dining Room</a:t>
            </a:r>
          </a:p>
          <a:p>
            <a:pPr marL="0" indent="0">
              <a:buNone/>
              <a:defRPr/>
            </a:pPr>
            <a:r>
              <a:rPr lang="en-GB" sz="2200" b="1" dirty="0">
                <a:solidFill>
                  <a:schemeClr val="bg1"/>
                </a:solidFill>
                <a:effectLst/>
              </a:rPr>
              <a:t> </a:t>
            </a:r>
          </a:p>
          <a:p>
            <a:pPr marL="0" indent="0">
              <a:buNone/>
              <a:defRPr/>
            </a:pPr>
            <a:r>
              <a:rPr lang="en-GB" sz="2200" b="1" dirty="0">
                <a:solidFill>
                  <a:schemeClr val="bg1"/>
                </a:solidFill>
                <a:effectLst/>
              </a:rPr>
              <a:t>- speak to Heads of subjects for around 30 minutes</a:t>
            </a:r>
          </a:p>
          <a:p>
            <a:pPr marL="0" indent="0">
              <a:buNone/>
              <a:defRPr/>
            </a:pPr>
            <a:endParaRPr lang="en-GB" sz="2200" b="1" dirty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GB" sz="2200" b="1" dirty="0">
                <a:solidFill>
                  <a:schemeClr val="bg1"/>
                </a:solidFill>
                <a:effectLst/>
              </a:rPr>
              <a:t>- SEND team and Colleges.</a:t>
            </a:r>
          </a:p>
          <a:p>
            <a:pPr marL="0" indent="0">
              <a:buNone/>
              <a:defRPr/>
            </a:pPr>
            <a:endParaRPr lang="en-GB" sz="2200" b="1" dirty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GB" sz="2200" b="1" dirty="0">
                <a:solidFill>
                  <a:schemeClr val="bg1"/>
                </a:solidFill>
                <a:effectLst/>
              </a:rPr>
              <a:t>- after which you are free to leave</a:t>
            </a:r>
          </a:p>
          <a:p>
            <a:pPr marL="0" indent="0">
              <a:buNone/>
              <a:defRPr/>
            </a:pPr>
            <a:endParaRPr lang="en-GB" sz="2200" b="1" dirty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GB" sz="2200" b="1" dirty="0">
                <a:solidFill>
                  <a:schemeClr val="bg1"/>
                </a:solidFill>
                <a:effectLst/>
              </a:rPr>
              <a:t>When you leave your seats, please:</a:t>
            </a:r>
          </a:p>
          <a:p>
            <a:pPr marL="0" indent="0">
              <a:buNone/>
              <a:defRPr/>
            </a:pPr>
            <a:r>
              <a:rPr lang="en-GB" sz="2200" b="1" dirty="0">
                <a:solidFill>
                  <a:schemeClr val="bg1"/>
                </a:solidFill>
                <a:effectLst/>
              </a:rPr>
              <a:t>-Take care descending the stairs</a:t>
            </a:r>
          </a:p>
          <a:p>
            <a:pPr marL="0" indent="0">
              <a:buNone/>
              <a:defRPr/>
            </a:pPr>
            <a:r>
              <a:rPr lang="en-GB" sz="2200" b="1" dirty="0">
                <a:solidFill>
                  <a:schemeClr val="bg1"/>
                </a:solidFill>
                <a:effectLst/>
              </a:rPr>
              <a:t>-Exit this hall to your left to access the dining room</a:t>
            </a:r>
          </a:p>
          <a:p>
            <a:pPr marL="0" indent="0">
              <a:buNone/>
              <a:defRPr/>
            </a:pPr>
            <a:endParaRPr lang="en-GB" sz="2200" b="1" dirty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GB" sz="2200" b="1" dirty="0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0BFD721-0A36-49B9-88DC-691E445D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39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23F06-9AD9-1F2E-DC15-6F2CB2B7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0F1C3-D50D-9EBD-FE14-2BA8E6BD7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building with a sign on it&#10;&#10;Description automatically generated">
            <a:extLst>
              <a:ext uri="{FF2B5EF4-FFF2-40B4-BE49-F238E27FC236}">
                <a16:creationId xmlns:a16="http://schemas.microsoft.com/office/drawing/2014/main" id="{044FB4C2-2F32-2C51-5AE2-F214054CCA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04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768B-702A-FE74-5F52-E23272F2D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Discarded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A8953-EAA0-9B80-5342-996177FF8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84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FF1DA8A-8DF4-4963-A9F8-A358B579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2" y="19627"/>
            <a:ext cx="8455391" cy="847725"/>
          </a:xfrm>
        </p:spPr>
        <p:txBody>
          <a:bodyPr/>
          <a:lstStyle/>
          <a:p>
            <a:r>
              <a:rPr lang="en-GB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Key Principles for students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5C77A-BA0C-4D46-9CDD-C54BCB5C19E1}"/>
              </a:ext>
            </a:extLst>
          </p:cNvPr>
          <p:cNvSpPr txBox="1"/>
          <p:nvPr/>
        </p:nvSpPr>
        <p:spPr>
          <a:xfrm>
            <a:off x="585870" y="2708165"/>
            <a:ext cx="862018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bg1"/>
                </a:solidFill>
                <a:latin typeface="+mn-lt"/>
              </a:rPr>
              <a:t>E</a:t>
            </a:r>
            <a:r>
              <a:rPr lang="en-GB" sz="2200" b="1" i="0" dirty="0">
                <a:solidFill>
                  <a:schemeClr val="bg1"/>
                </a:solidFill>
                <a:effectLst/>
                <a:latin typeface="+mn-lt"/>
              </a:rPr>
              <a:t>xperts say </a:t>
            </a:r>
            <a:r>
              <a:rPr lang="en-GB" sz="2200" b="1" dirty="0">
                <a:solidFill>
                  <a:schemeClr val="bg1"/>
                </a:solidFill>
                <a:latin typeface="+mn-lt"/>
              </a:rPr>
              <a:t>you will have </a:t>
            </a:r>
            <a:r>
              <a:rPr lang="en-GB" sz="2200" b="1" i="0" dirty="0">
                <a:solidFill>
                  <a:schemeClr val="bg1"/>
                </a:solidFill>
                <a:effectLst/>
                <a:latin typeface="+mn-lt"/>
              </a:rPr>
              <a:t>five careers over your working life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i="0" dirty="0">
              <a:solidFill>
                <a:schemeClr val="bg1"/>
              </a:solidFill>
              <a:effectLst/>
              <a:latin typeface="+mn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dirty="0">
              <a:solidFill>
                <a:schemeClr val="bg1"/>
              </a:solidFill>
              <a:latin typeface="+mn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bg1"/>
                </a:solidFill>
                <a:latin typeface="+mn-lt"/>
              </a:rPr>
              <a:t>S</a:t>
            </a:r>
            <a:r>
              <a:rPr lang="en-GB" sz="2200" b="1" i="0" dirty="0">
                <a:solidFill>
                  <a:schemeClr val="bg1"/>
                </a:solidFill>
                <a:effectLst/>
                <a:latin typeface="+mn-lt"/>
              </a:rPr>
              <a:t>ubject choice rarely defines a career path (science)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i="0" dirty="0">
              <a:solidFill>
                <a:schemeClr val="bg1"/>
              </a:solidFill>
              <a:effectLst/>
              <a:latin typeface="+mn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i="0" dirty="0">
              <a:solidFill>
                <a:schemeClr val="bg1"/>
              </a:solidFill>
              <a:effectLst/>
              <a:latin typeface="+mn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bg1"/>
                </a:solidFill>
                <a:latin typeface="+mn-lt"/>
              </a:rPr>
              <a:t>B</a:t>
            </a:r>
            <a:r>
              <a:rPr lang="en-GB" sz="2200" b="1" i="0" dirty="0">
                <a:solidFill>
                  <a:schemeClr val="bg1"/>
                </a:solidFill>
                <a:effectLst/>
                <a:latin typeface="+mn-lt"/>
              </a:rPr>
              <a:t>road and balanced range rather than a </a:t>
            </a:r>
            <a:r>
              <a:rPr lang="en-GB" sz="2200" b="1" dirty="0">
                <a:solidFill>
                  <a:schemeClr val="bg1"/>
                </a:solidFill>
                <a:latin typeface="+mn-lt"/>
              </a:rPr>
              <a:t>narrower range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i="0" dirty="0">
              <a:solidFill>
                <a:schemeClr val="bg1"/>
              </a:solidFill>
              <a:effectLst/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i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1CA245C-193B-E233-967F-5EEAD2F58634}"/>
              </a:ext>
            </a:extLst>
          </p:cNvPr>
          <p:cNvSpPr txBox="1">
            <a:spLocks/>
          </p:cNvSpPr>
          <p:nvPr/>
        </p:nvSpPr>
        <p:spPr bwMode="auto">
          <a:xfrm>
            <a:off x="361602" y="867352"/>
            <a:ext cx="8455391" cy="125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GB" altLang="en-US" sz="4000" b="1" kern="0">
                <a:solidFill>
                  <a:schemeClr val="bg1"/>
                </a:solidFill>
                <a:effectLst/>
              </a:rPr>
              <a:t>1. Plan for multiple careers,    don’t ‘rule out’ any subjects yet!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014129E-2557-4597-0988-5340DAAAC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5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2CA60A-0306-1563-E643-74807CD9263E}"/>
              </a:ext>
            </a:extLst>
          </p:cNvPr>
          <p:cNvSpPr/>
          <p:nvPr/>
        </p:nvSpPr>
        <p:spPr bwMode="auto">
          <a:xfrm>
            <a:off x="4068566" y="2572440"/>
            <a:ext cx="1726060" cy="643371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D2B91E-8F25-321D-7C51-F7439450F798}"/>
              </a:ext>
            </a:extLst>
          </p:cNvPr>
          <p:cNvSpPr/>
          <p:nvPr/>
        </p:nvSpPr>
        <p:spPr bwMode="auto">
          <a:xfrm>
            <a:off x="4810539" y="3662762"/>
            <a:ext cx="1637133" cy="52191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028A88-E610-9F7B-710A-80D8C2F2E535}"/>
              </a:ext>
            </a:extLst>
          </p:cNvPr>
          <p:cNvSpPr/>
          <p:nvPr/>
        </p:nvSpPr>
        <p:spPr bwMode="auto">
          <a:xfrm>
            <a:off x="585869" y="4582751"/>
            <a:ext cx="2811670" cy="643371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72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FF1DA8A-8DF4-4963-A9F8-A358B579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03" y="101600"/>
            <a:ext cx="8455391" cy="847725"/>
          </a:xfrm>
        </p:spPr>
        <p:txBody>
          <a:bodyPr/>
          <a:lstStyle/>
          <a:p>
            <a:r>
              <a:rPr lang="en-GB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Key Principles for students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5C77A-BA0C-4D46-9CDD-C54BCB5C19E1}"/>
              </a:ext>
            </a:extLst>
          </p:cNvPr>
          <p:cNvSpPr txBox="1"/>
          <p:nvPr/>
        </p:nvSpPr>
        <p:spPr>
          <a:xfrm>
            <a:off x="692463" y="2050429"/>
            <a:ext cx="805757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i="0" dirty="0">
                <a:solidFill>
                  <a:schemeClr val="bg1"/>
                </a:solidFill>
                <a:effectLst/>
                <a:latin typeface="+mn-lt"/>
              </a:rPr>
              <a:t>You don’t necessarily need to study: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bg1"/>
                </a:solidFill>
                <a:latin typeface="+mn-lt"/>
              </a:rPr>
              <a:t>Engineering to be an Engineer or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i="0" dirty="0">
                <a:solidFill>
                  <a:schemeClr val="bg1"/>
                </a:solidFill>
                <a:effectLst/>
                <a:latin typeface="+mn-lt"/>
              </a:rPr>
              <a:t>Business Studies to </a:t>
            </a:r>
            <a:r>
              <a:rPr lang="en-GB" sz="2200" b="1" dirty="0">
                <a:solidFill>
                  <a:schemeClr val="bg1"/>
                </a:solidFill>
                <a:latin typeface="+mn-lt"/>
              </a:rPr>
              <a:t>work in Business or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i="0" dirty="0">
                <a:solidFill>
                  <a:schemeClr val="bg1"/>
                </a:solidFill>
                <a:effectLst/>
                <a:latin typeface="+mn-lt"/>
              </a:rPr>
              <a:t>Single Sciences to </a:t>
            </a:r>
            <a:r>
              <a:rPr lang="en-GB" sz="2200" b="1" dirty="0">
                <a:solidFill>
                  <a:schemeClr val="bg1"/>
                </a:solidFill>
                <a:latin typeface="+mn-lt"/>
              </a:rPr>
              <a:t>work in Science</a:t>
            </a:r>
            <a:endParaRPr lang="en-GB" sz="2200" b="1" i="0" dirty="0">
              <a:solidFill>
                <a:schemeClr val="bg1"/>
              </a:solidFill>
              <a:effectLst/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dirty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dirty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bg1"/>
                </a:solidFill>
                <a:latin typeface="+mn-lt"/>
              </a:rPr>
              <a:t>W</a:t>
            </a:r>
            <a:r>
              <a:rPr lang="en-GB" sz="2200" b="1" i="0" dirty="0">
                <a:solidFill>
                  <a:schemeClr val="bg1"/>
                </a:solidFill>
                <a:effectLst/>
                <a:latin typeface="+mn-lt"/>
              </a:rPr>
              <a:t>e provide subjects you need for </a:t>
            </a:r>
            <a:r>
              <a:rPr lang="en-GB" sz="2200" b="1" dirty="0">
                <a:solidFill>
                  <a:schemeClr val="bg1"/>
                </a:solidFill>
                <a:latin typeface="+mn-lt"/>
              </a:rPr>
              <a:t>many future paths</a:t>
            </a:r>
            <a:endParaRPr lang="en-GB" sz="2200" b="1" i="0" dirty="0">
              <a:solidFill>
                <a:schemeClr val="bg1"/>
              </a:solidFill>
              <a:effectLst/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dirty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i="0" dirty="0">
                <a:solidFill>
                  <a:schemeClr val="bg1"/>
                </a:solidFill>
                <a:effectLst/>
                <a:latin typeface="+mn-lt"/>
              </a:rPr>
              <a:t>Careers experiences supplement the qualifications gained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dirty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dirty="0">
              <a:solidFill>
                <a:schemeClr val="bg1"/>
              </a:solidFill>
              <a:latin typeface="+mn-lt"/>
            </a:endParaRPr>
          </a:p>
          <a:p>
            <a:endParaRPr lang="en-GB" sz="2200" b="1" i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E492D-CE60-ABCB-C44A-A0F92C0E9D21}"/>
              </a:ext>
            </a:extLst>
          </p:cNvPr>
          <p:cNvSpPr txBox="1">
            <a:spLocks/>
          </p:cNvSpPr>
          <p:nvPr/>
        </p:nvSpPr>
        <p:spPr bwMode="auto">
          <a:xfrm>
            <a:off x="279188" y="1001564"/>
            <a:ext cx="8585622" cy="61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GB" altLang="en-US" sz="2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You don’t need a specific subject for most careers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EEFE62-0036-9FD8-D611-8F17321D0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85D82D-9B41-1573-D776-E0C2FC889D19}"/>
              </a:ext>
            </a:extLst>
          </p:cNvPr>
          <p:cNvSpPr/>
          <p:nvPr/>
        </p:nvSpPr>
        <p:spPr bwMode="auto">
          <a:xfrm>
            <a:off x="5287720" y="3983758"/>
            <a:ext cx="2523885" cy="56289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CD1DBE-1491-9E51-2500-9C00B426D545}"/>
              </a:ext>
            </a:extLst>
          </p:cNvPr>
          <p:cNvSpPr/>
          <p:nvPr/>
        </p:nvSpPr>
        <p:spPr bwMode="auto">
          <a:xfrm>
            <a:off x="692463" y="4650254"/>
            <a:ext cx="2867483" cy="52058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FF1DA8A-8DF4-4963-A9F8-A358B579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71" y="17475"/>
            <a:ext cx="8455391" cy="847725"/>
          </a:xfrm>
        </p:spPr>
        <p:txBody>
          <a:bodyPr/>
          <a:lstStyle/>
          <a:p>
            <a:r>
              <a:rPr lang="en-GB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Key Principles for students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5C77A-BA0C-4D46-9CDD-C54BCB5C19E1}"/>
              </a:ext>
            </a:extLst>
          </p:cNvPr>
          <p:cNvSpPr txBox="1"/>
          <p:nvPr/>
        </p:nvSpPr>
        <p:spPr>
          <a:xfrm>
            <a:off x="314466" y="1879093"/>
            <a:ext cx="845539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i="0">
                <a:solidFill>
                  <a:schemeClr val="bg1"/>
                </a:solidFill>
                <a:effectLst/>
                <a:latin typeface="+mn-lt"/>
              </a:rPr>
              <a:t>30 core hours - English, Maths, Science, </a:t>
            </a:r>
            <a:r>
              <a:rPr lang="en-GB" sz="2200" b="1">
                <a:solidFill>
                  <a:schemeClr val="bg1"/>
                </a:solidFill>
                <a:latin typeface="+mn-lt"/>
              </a:rPr>
              <a:t>C</a:t>
            </a:r>
            <a:r>
              <a:rPr lang="en-GB" sz="2200" b="1" i="0">
                <a:solidFill>
                  <a:schemeClr val="bg1"/>
                </a:solidFill>
                <a:effectLst/>
                <a:latin typeface="+mn-lt"/>
              </a:rPr>
              <a:t>ore PE and PD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>
              <a:solidFill>
                <a:schemeClr val="bg1"/>
              </a:solidFill>
              <a:latin typeface="+mn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i="0">
                <a:solidFill>
                  <a:schemeClr val="bg1"/>
                </a:solidFill>
                <a:effectLst/>
                <a:latin typeface="+mn-lt"/>
              </a:rPr>
              <a:t>10 further core hours </a:t>
            </a:r>
            <a:r>
              <a:rPr lang="en-GB" sz="2200" b="1">
                <a:solidFill>
                  <a:schemeClr val="bg1"/>
                </a:solidFill>
                <a:latin typeface="+mn-lt"/>
              </a:rPr>
              <a:t>with </a:t>
            </a:r>
            <a:r>
              <a:rPr lang="en-GB" sz="2200" b="1" i="0">
                <a:solidFill>
                  <a:schemeClr val="bg1"/>
                </a:solidFill>
                <a:effectLst/>
                <a:latin typeface="+mn-lt"/>
              </a:rPr>
              <a:t>two ‘either or’ preferences </a:t>
            </a:r>
            <a:endParaRPr lang="en-GB" sz="2200" b="1">
              <a:solidFill>
                <a:schemeClr val="bg1"/>
              </a:solidFill>
              <a:latin typeface="+mn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i="0">
              <a:solidFill>
                <a:schemeClr val="bg1"/>
              </a:solidFill>
              <a:effectLst/>
              <a:latin typeface="+mn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i="0">
                <a:solidFill>
                  <a:schemeClr val="bg1"/>
                </a:solidFill>
                <a:effectLst/>
                <a:latin typeface="+mn-lt"/>
              </a:rPr>
              <a:t>Geography or History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i="0">
                <a:solidFill>
                  <a:schemeClr val="bg1"/>
                </a:solidFill>
                <a:effectLst/>
                <a:latin typeface="+mn-lt"/>
              </a:rPr>
              <a:t>French or German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i="0">
              <a:solidFill>
                <a:schemeClr val="bg1"/>
              </a:solidFill>
              <a:effectLst/>
              <a:latin typeface="+mn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i="0">
              <a:solidFill>
                <a:schemeClr val="bg1"/>
              </a:solidFill>
              <a:effectLst/>
              <a:latin typeface="+mn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i="0">
                <a:solidFill>
                  <a:schemeClr val="bg1"/>
                </a:solidFill>
                <a:effectLst/>
                <a:latin typeface="+mn-lt"/>
              </a:rPr>
              <a:t>10 hours of open choice – 2 subjects of 5 hours each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i="0">
              <a:solidFill>
                <a:schemeClr val="bg1"/>
              </a:solidFill>
              <a:effectLst/>
              <a:latin typeface="+mn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i="0">
                <a:solidFill>
                  <a:schemeClr val="bg1"/>
                </a:solidFill>
                <a:effectLst/>
                <a:latin typeface="+mn-lt"/>
              </a:rPr>
              <a:t>Science preference affects one open choice – see later</a:t>
            </a:r>
            <a:endParaRPr lang="en-GB" sz="2200" b="1">
              <a:solidFill>
                <a:schemeClr val="bg1"/>
              </a:solidFill>
              <a:latin typeface="+mn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447590-A932-C2DE-987C-ACF050DBC6AB}"/>
              </a:ext>
            </a:extLst>
          </p:cNvPr>
          <p:cNvSpPr txBox="1">
            <a:spLocks/>
          </p:cNvSpPr>
          <p:nvPr/>
        </p:nvSpPr>
        <p:spPr bwMode="auto">
          <a:xfrm>
            <a:off x="314466" y="854100"/>
            <a:ext cx="8654745" cy="6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GB" altLang="en-US" sz="4000" b="1" kern="0">
                <a:solidFill>
                  <a:schemeClr val="bg1"/>
                </a:solidFill>
                <a:effectLst/>
              </a:rPr>
              <a:t>3. ‘50 hour fortnightly curriculum’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CE0A95-09D0-46EC-D6C8-60ECE9FAF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623" y="6290640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8B9051-8BC8-EF73-8325-05ACD1CB90FD}"/>
              </a:ext>
            </a:extLst>
          </p:cNvPr>
          <p:cNvSpPr/>
          <p:nvPr/>
        </p:nvSpPr>
        <p:spPr bwMode="auto">
          <a:xfrm>
            <a:off x="314466" y="1790138"/>
            <a:ext cx="2054661" cy="643371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38D468-D369-28DF-8641-6D1D6A5411F0}"/>
              </a:ext>
            </a:extLst>
          </p:cNvPr>
          <p:cNvSpPr/>
          <p:nvPr/>
        </p:nvSpPr>
        <p:spPr bwMode="auto">
          <a:xfrm>
            <a:off x="348371" y="3177558"/>
            <a:ext cx="3014361" cy="909882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73CB5A-2395-D526-6C09-56BF002B314E}"/>
              </a:ext>
            </a:extLst>
          </p:cNvPr>
          <p:cNvSpPr/>
          <p:nvPr/>
        </p:nvSpPr>
        <p:spPr bwMode="auto">
          <a:xfrm>
            <a:off x="1936071" y="4520630"/>
            <a:ext cx="3439494" cy="522426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0E1E12-8A8B-E553-441D-415CC43EFDDF}"/>
              </a:ext>
            </a:extLst>
          </p:cNvPr>
          <p:cNvSpPr/>
          <p:nvPr/>
        </p:nvSpPr>
        <p:spPr bwMode="auto">
          <a:xfrm>
            <a:off x="314466" y="5200808"/>
            <a:ext cx="1216384" cy="575353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3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2DFD06-0335-48DC-A026-FF970EF97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C6030-4AE7-35B9-5BBB-41AB27F6B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4" t="35108" r="26764" b="10402"/>
          <a:stretch/>
        </p:blipFill>
        <p:spPr>
          <a:xfrm>
            <a:off x="179512" y="260648"/>
            <a:ext cx="8712968" cy="574804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0D9803-AF96-6D4C-7E7D-753165EB31E7}"/>
              </a:ext>
            </a:extLst>
          </p:cNvPr>
          <p:cNvSpPr/>
          <p:nvPr/>
        </p:nvSpPr>
        <p:spPr bwMode="auto">
          <a:xfrm>
            <a:off x="31899" y="122866"/>
            <a:ext cx="3912781" cy="2280092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7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sign on it&#10;&#10;Description automatically generated">
            <a:extLst>
              <a:ext uri="{FF2B5EF4-FFF2-40B4-BE49-F238E27FC236}">
                <a16:creationId xmlns:a16="http://schemas.microsoft.com/office/drawing/2014/main" id="{0806EEAF-053A-4734-AA62-D7D90B2F36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8" y="0"/>
            <a:ext cx="9144000" cy="6380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177688-2FF5-9E0E-E7AF-D48CE496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0" y="-118503"/>
            <a:ext cx="8892480" cy="1139825"/>
          </a:xfrm>
        </p:spPr>
        <p:txBody>
          <a:bodyPr/>
          <a:lstStyle/>
          <a:p>
            <a:r>
              <a:rPr lang="en-GB" sz="4000" b="1" dirty="0">
                <a:solidFill>
                  <a:schemeClr val="bg1"/>
                </a:solidFill>
              </a:rPr>
              <a:t>General Principles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351E51-8ECA-10A0-4021-8A5882C6C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BEB321-B6D6-4E75-7955-88C69C90B18F}"/>
              </a:ext>
            </a:extLst>
          </p:cNvPr>
          <p:cNvGrpSpPr/>
          <p:nvPr/>
        </p:nvGrpSpPr>
        <p:grpSpPr>
          <a:xfrm>
            <a:off x="375982" y="3175301"/>
            <a:ext cx="8360514" cy="1722225"/>
            <a:chOff x="941440" y="4500971"/>
            <a:chExt cx="6131837" cy="172222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D72556A-C301-8A73-E5BA-6D1AE13E7215}"/>
                </a:ext>
              </a:extLst>
            </p:cNvPr>
            <p:cNvSpPr/>
            <p:nvPr/>
          </p:nvSpPr>
          <p:spPr bwMode="auto">
            <a:xfrm>
              <a:off x="941440" y="4500971"/>
              <a:ext cx="2952328" cy="648072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accent4">
                  <a:lumMod val="1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GB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qualifications </a:t>
              </a: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DA12500-0D43-6DDD-71CA-1C87E40F5DC1}"/>
                </a:ext>
              </a:extLst>
            </p:cNvPr>
            <p:cNvSpPr/>
            <p:nvPr/>
          </p:nvSpPr>
          <p:spPr bwMode="auto">
            <a:xfrm>
              <a:off x="4408981" y="4515629"/>
              <a:ext cx="2664296" cy="648072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accent4">
                  <a:lumMod val="1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GB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careers experiences</a:t>
              </a: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F2304C-A973-AEB8-5F4B-D4BF85D12DC0}"/>
                </a:ext>
              </a:extLst>
            </p:cNvPr>
            <p:cNvGrpSpPr/>
            <p:nvPr/>
          </p:nvGrpSpPr>
          <p:grpSpPr>
            <a:xfrm>
              <a:off x="2128794" y="5097555"/>
              <a:ext cx="4032448" cy="1125641"/>
              <a:chOff x="2128794" y="5097555"/>
              <a:chExt cx="4032448" cy="1125641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3D0E871-302E-C6B2-CBE3-6CC700DA1B2E}"/>
                  </a:ext>
                </a:extLst>
              </p:cNvPr>
              <p:cNvSpPr/>
              <p:nvPr/>
            </p:nvSpPr>
            <p:spPr bwMode="auto">
              <a:xfrm>
                <a:off x="2128794" y="5575124"/>
                <a:ext cx="4032448" cy="648072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indent="0" algn="ctr">
                  <a:buNone/>
                </a:pPr>
                <a:r>
                  <a:rPr lang="en-GB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21</a:t>
                </a:r>
                <a:r>
                  <a:rPr lang="en-GB" b="1" baseline="30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st</a:t>
                </a:r>
                <a:r>
                  <a:rPr lang="en-GB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century Employability Skills</a:t>
                </a:r>
              </a:p>
              <a:p>
                <a:pPr marL="0" indent="0">
                  <a:buNone/>
                </a:pPr>
                <a:r>
                  <a:rPr lang="en-GB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GB" b="1" dirty="0">
                  <a:ea typeface="Calibri" panose="020F0502020204030204" pitchFamily="34" charset="0"/>
                </a:endParaRPr>
              </a:p>
            </p:txBody>
          </p:sp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A1A13F13-5BC1-C446-3675-363931DFBD39}"/>
                  </a:ext>
                </a:extLst>
              </p:cNvPr>
              <p:cNvSpPr/>
              <p:nvPr/>
            </p:nvSpPr>
            <p:spPr bwMode="auto">
              <a:xfrm rot="3121332">
                <a:off x="2866762" y="5236364"/>
                <a:ext cx="479996" cy="205018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5DB5EAB0-7778-4951-B001-FFAEE178B4E5}"/>
                  </a:ext>
                </a:extLst>
              </p:cNvPr>
              <p:cNvSpPr/>
              <p:nvPr/>
            </p:nvSpPr>
            <p:spPr bwMode="auto">
              <a:xfrm rot="7535874">
                <a:off x="4964779" y="5235044"/>
                <a:ext cx="479996" cy="205018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181845-4B07-8CC9-FA3C-D8AD0A7A6184}"/>
              </a:ext>
            </a:extLst>
          </p:cNvPr>
          <p:cNvSpPr/>
          <p:nvPr/>
        </p:nvSpPr>
        <p:spPr bwMode="auto">
          <a:xfrm>
            <a:off x="375982" y="900408"/>
            <a:ext cx="2952328" cy="179798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accent4">
                <a:lumMod val="1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endParaRPr lang="en-GB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road and balanced </a:t>
            </a:r>
          </a:p>
          <a:p>
            <a:pPr marL="0" indent="0" algn="ctr">
              <a:buNone/>
            </a:pP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range of subjects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ED9457-D034-7360-8CA4-6E7A918600FB}"/>
              </a:ext>
            </a:extLst>
          </p:cNvPr>
          <p:cNvSpPr/>
          <p:nvPr/>
        </p:nvSpPr>
        <p:spPr bwMode="auto">
          <a:xfrm>
            <a:off x="5757539" y="1011483"/>
            <a:ext cx="2952328" cy="1849959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accent4">
                <a:lumMod val="1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eets </a:t>
            </a:r>
          </a:p>
          <a:p>
            <a:pPr marL="0" indent="0" algn="ctr">
              <a:buNone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ndividual needs </a:t>
            </a:r>
          </a:p>
          <a:p>
            <a:pPr marL="0" indent="0" algn="ctr">
              <a:buNone/>
            </a:pP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</a:p>
          <a:p>
            <a:pPr marL="0" indent="0" algn="ctr">
              <a:buNone/>
            </a:pP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aspirations </a:t>
            </a:r>
          </a:p>
          <a:p>
            <a:pPr marL="0" indent="0" algn="ctr">
              <a:buNone/>
            </a:pPr>
            <a:endParaRPr lang="en-GB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8EB7CE6-22FB-7511-7464-E901C1433AC6}"/>
              </a:ext>
            </a:extLst>
          </p:cNvPr>
          <p:cNvSpPr/>
          <p:nvPr/>
        </p:nvSpPr>
        <p:spPr bwMode="auto">
          <a:xfrm>
            <a:off x="2596997" y="5133611"/>
            <a:ext cx="4293869" cy="991469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accent4">
                <a:lumMod val="1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Ready for </a:t>
            </a:r>
          </a:p>
          <a:p>
            <a:pPr marL="0" indent="0" algn="ctr">
              <a:buNone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Further Ed  or 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2815866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2DFD06-0335-48DC-A026-FF970EF97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C6030-4AE7-35B9-5BBB-41AB27F6B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4" t="35108" r="26764" b="10402"/>
          <a:stretch/>
        </p:blipFill>
        <p:spPr>
          <a:xfrm>
            <a:off x="179512" y="260648"/>
            <a:ext cx="8712968" cy="574804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0D9803-AF96-6D4C-7E7D-753165EB31E7}"/>
              </a:ext>
            </a:extLst>
          </p:cNvPr>
          <p:cNvSpPr/>
          <p:nvPr/>
        </p:nvSpPr>
        <p:spPr bwMode="auto">
          <a:xfrm>
            <a:off x="4720857" y="2349793"/>
            <a:ext cx="3912781" cy="1594886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0D654-B8CE-51E9-09D3-46B7A46882A3}"/>
              </a:ext>
            </a:extLst>
          </p:cNvPr>
          <p:cNvSpPr/>
          <p:nvPr/>
        </p:nvSpPr>
        <p:spPr bwMode="auto">
          <a:xfrm>
            <a:off x="184299" y="2268277"/>
            <a:ext cx="3912781" cy="1017183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38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2DFD06-0335-48DC-A026-FF970EF97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C6030-4AE7-35B9-5BBB-41AB27F6B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4" t="35108" r="26764" b="10402"/>
          <a:stretch/>
        </p:blipFill>
        <p:spPr>
          <a:xfrm>
            <a:off x="179512" y="260648"/>
            <a:ext cx="8712968" cy="574804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0D9803-AF96-6D4C-7E7D-753165EB31E7}"/>
              </a:ext>
            </a:extLst>
          </p:cNvPr>
          <p:cNvSpPr/>
          <p:nvPr/>
        </p:nvSpPr>
        <p:spPr bwMode="auto">
          <a:xfrm>
            <a:off x="4720857" y="2349793"/>
            <a:ext cx="3912781" cy="1594886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0D654-B8CE-51E9-09D3-46B7A46882A3}"/>
              </a:ext>
            </a:extLst>
          </p:cNvPr>
          <p:cNvSpPr/>
          <p:nvPr/>
        </p:nvSpPr>
        <p:spPr bwMode="auto">
          <a:xfrm>
            <a:off x="184299" y="3055092"/>
            <a:ext cx="3912781" cy="1017183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80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2DFD06-0335-48DC-A026-FF970EF97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C6030-4AE7-35B9-5BBB-41AB27F6B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4" t="35108" r="26764" b="10402"/>
          <a:stretch/>
        </p:blipFill>
        <p:spPr>
          <a:xfrm>
            <a:off x="179512" y="260648"/>
            <a:ext cx="8712968" cy="574804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0D9803-AF96-6D4C-7E7D-753165EB31E7}"/>
              </a:ext>
            </a:extLst>
          </p:cNvPr>
          <p:cNvSpPr/>
          <p:nvPr/>
        </p:nvSpPr>
        <p:spPr bwMode="auto">
          <a:xfrm>
            <a:off x="4720857" y="3955318"/>
            <a:ext cx="3912781" cy="205337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0D654-B8CE-51E9-09D3-46B7A46882A3}"/>
              </a:ext>
            </a:extLst>
          </p:cNvPr>
          <p:cNvSpPr/>
          <p:nvPr/>
        </p:nvSpPr>
        <p:spPr bwMode="auto">
          <a:xfrm>
            <a:off x="184299" y="3958867"/>
            <a:ext cx="1889050" cy="204982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57119F-C5C5-3C38-23DF-0329F0411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277" y="182880"/>
            <a:ext cx="4604443" cy="36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2DFD06-0335-48DC-A026-FF970EF97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C6030-4AE7-35B9-5BBB-41AB27F6B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4" t="35108" r="26764" b="10402"/>
          <a:stretch/>
        </p:blipFill>
        <p:spPr>
          <a:xfrm>
            <a:off x="179512" y="260648"/>
            <a:ext cx="8712968" cy="574804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0D9803-AF96-6D4C-7E7D-753165EB31E7}"/>
              </a:ext>
            </a:extLst>
          </p:cNvPr>
          <p:cNvSpPr/>
          <p:nvPr/>
        </p:nvSpPr>
        <p:spPr bwMode="auto">
          <a:xfrm>
            <a:off x="4720857" y="3955318"/>
            <a:ext cx="3912781" cy="205337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0D654-B8CE-51E9-09D3-46B7A46882A3}"/>
              </a:ext>
            </a:extLst>
          </p:cNvPr>
          <p:cNvSpPr/>
          <p:nvPr/>
        </p:nvSpPr>
        <p:spPr bwMode="auto">
          <a:xfrm>
            <a:off x="1949309" y="3955318"/>
            <a:ext cx="1889050" cy="204982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98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5D71531-AF74-262C-28C2-35EB981B93E4}"/>
              </a:ext>
            </a:extLst>
          </p:cNvPr>
          <p:cNvGrpSpPr/>
          <p:nvPr/>
        </p:nvGrpSpPr>
        <p:grpSpPr>
          <a:xfrm>
            <a:off x="365758" y="1893848"/>
            <a:ext cx="432048" cy="4748088"/>
            <a:chOff x="107504" y="1700808"/>
            <a:chExt cx="432048" cy="4748088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72DA5418-2878-42AA-5805-4140F2A5F3B6}"/>
                </a:ext>
              </a:extLst>
            </p:cNvPr>
            <p:cNvSpPr/>
            <p:nvPr/>
          </p:nvSpPr>
          <p:spPr bwMode="auto">
            <a:xfrm>
              <a:off x="107504" y="1700808"/>
              <a:ext cx="432048" cy="432048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F3D283C0-2E45-E241-1946-41638F022242}"/>
                </a:ext>
              </a:extLst>
            </p:cNvPr>
            <p:cNvSpPr/>
            <p:nvPr/>
          </p:nvSpPr>
          <p:spPr bwMode="auto">
            <a:xfrm>
              <a:off x="107504" y="4037216"/>
              <a:ext cx="432048" cy="432048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D1F366CF-F962-954C-7D16-8DA7BE58F559}"/>
                </a:ext>
              </a:extLst>
            </p:cNvPr>
            <p:cNvSpPr/>
            <p:nvPr/>
          </p:nvSpPr>
          <p:spPr bwMode="auto">
            <a:xfrm>
              <a:off x="107504" y="6016848"/>
              <a:ext cx="432048" cy="432048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4B1F94A-77CA-6218-B6F8-8D1EF1CF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85" y="182879"/>
            <a:ext cx="8148716" cy="65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2DFD06-0335-48DC-A026-FF970EF97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52FDFF-7514-B71F-218E-03F4E8114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34600" r="27951" b="10800"/>
          <a:stretch/>
        </p:blipFill>
        <p:spPr>
          <a:xfrm>
            <a:off x="107504" y="101600"/>
            <a:ext cx="8856984" cy="606004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2FAC6C-684A-F558-B899-C93242F02538}"/>
              </a:ext>
            </a:extLst>
          </p:cNvPr>
          <p:cNvSpPr/>
          <p:nvPr/>
        </p:nvSpPr>
        <p:spPr bwMode="auto">
          <a:xfrm>
            <a:off x="4879201" y="1229710"/>
            <a:ext cx="3773380" cy="111641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144B49-26B3-B5D1-048B-A38844E34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3058160"/>
            <a:ext cx="3986087" cy="320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44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2DFD06-0335-48DC-A026-FF970EF97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52FDFF-7514-B71F-218E-03F4E8114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34600" r="27951" b="10800"/>
          <a:stretch/>
        </p:blipFill>
        <p:spPr>
          <a:xfrm>
            <a:off x="107504" y="98549"/>
            <a:ext cx="8856984" cy="606004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2FAC6C-684A-F558-B899-C93242F02538}"/>
              </a:ext>
            </a:extLst>
          </p:cNvPr>
          <p:cNvSpPr/>
          <p:nvPr/>
        </p:nvSpPr>
        <p:spPr bwMode="auto">
          <a:xfrm>
            <a:off x="107504" y="946302"/>
            <a:ext cx="3773380" cy="2083977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C9FFF4-F0DE-A062-195E-3D01B9CC5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33" y="3078480"/>
            <a:ext cx="3986087" cy="320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A761EEB-7D15-4606-B5B1-E94B5ACB8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sign on it&#10;&#10;Description automatically generated">
            <a:extLst>
              <a:ext uri="{FF2B5EF4-FFF2-40B4-BE49-F238E27FC236}">
                <a16:creationId xmlns:a16="http://schemas.microsoft.com/office/drawing/2014/main" id="{7AD1847F-6BAD-A2CF-550B-4171B13FD4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0480"/>
          </a:xfrm>
          <a:prstGeom prst="rect">
            <a:avLst/>
          </a:prstGeom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784D3323-944D-142C-B51D-98A88E644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642"/>
            <a:ext cx="8229600" cy="698252"/>
          </a:xfrm>
        </p:spPr>
        <p:txBody>
          <a:bodyPr anchor="t"/>
          <a:lstStyle/>
          <a:p>
            <a:pPr eaLnBrk="1" hangingPunct="1"/>
            <a:r>
              <a:rPr lang="en-GB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GCSE Choices are just the first step 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1519D723-9400-BE73-DA0A-C87A7DFFC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DE58D5F-5A1C-E066-AE48-57443EBA37F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60375" y="1131889"/>
            <a:ext cx="8507413" cy="2118208"/>
          </a:xfrm>
          <a:prstGeom prst="roundRect">
            <a:avLst/>
          </a:prstGeom>
          <a:solidFill>
            <a:srgbClr val="33CCFF"/>
          </a:solidFill>
          <a:ln w="38100" cap="flat" cmpd="sng" algn="ctr">
            <a:solidFill>
              <a:schemeClr val="accent4">
                <a:lumMod val="1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endParaRPr lang="en-GB" sz="2800" dirty="0"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en-GB" sz="280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Remember individual GCSE subjects</a:t>
            </a:r>
          </a:p>
          <a:p>
            <a:pPr marL="0" indent="0" algn="ctr" eaLnBrk="1" hangingPunct="1">
              <a:buNone/>
            </a:pPr>
            <a:r>
              <a:rPr lang="en-GB" sz="280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Do not block or facilitate specific careers</a:t>
            </a:r>
            <a:endParaRPr kumimoji="0" lang="en-GB" sz="2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F3A255-6FFB-9C3E-DFA4-67C386195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940" y="3748154"/>
            <a:ext cx="2163374" cy="2170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600E14-EC38-8D34-AEDA-9FED6A114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175443"/>
            <a:ext cx="2619375" cy="174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39923A-C941-3705-DF66-65EFB821C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483" y="4080193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9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uilding with a sign on it&#10;&#10;Description automatically generated">
            <a:extLst>
              <a:ext uri="{FF2B5EF4-FFF2-40B4-BE49-F238E27FC236}">
                <a16:creationId xmlns:a16="http://schemas.microsoft.com/office/drawing/2014/main" id="{AFFFE4AB-1801-CDF3-F2CB-DC5C0FB3DEA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0480"/>
          </a:xfrm>
          <a:prstGeom prst="rect">
            <a:avLst/>
          </a:prstGeom>
        </p:spPr>
      </p:pic>
      <p:sp>
        <p:nvSpPr>
          <p:cNvPr id="13314" name="Title 1">
            <a:extLst>
              <a:ext uri="{FF2B5EF4-FFF2-40B4-BE49-F238E27FC236}">
                <a16:creationId xmlns:a16="http://schemas.microsoft.com/office/drawing/2014/main" id="{5FF1DA8A-8DF4-4963-A9F8-A358B579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6667"/>
            <a:ext cx="8229600" cy="847725"/>
          </a:xfrm>
        </p:spPr>
        <p:txBody>
          <a:bodyPr/>
          <a:lstStyle/>
          <a:p>
            <a:r>
              <a:rPr lang="en-GB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altLang="en-US" sz="3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</a:t>
            </a:r>
            <a:r>
              <a:rPr lang="en-GB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GB" altLang="en-US" sz="3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Balanced</a:t>
            </a:r>
            <a:r>
              <a:rPr lang="en-GB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Curriculum maximises future study and many careers</a:t>
            </a:r>
          </a:p>
        </p:txBody>
      </p:sp>
      <p:sp>
        <p:nvSpPr>
          <p:cNvPr id="13328" name="Rectangle 3">
            <a:extLst>
              <a:ext uri="{FF2B5EF4-FFF2-40B4-BE49-F238E27FC236}">
                <a16:creationId xmlns:a16="http://schemas.microsoft.com/office/drawing/2014/main" id="{35B9DD83-ADEC-4FAB-A06E-5DE232AC0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5C77A-BA0C-4D46-9CDD-C54BCB5C19E1}"/>
              </a:ext>
            </a:extLst>
          </p:cNvPr>
          <p:cNvSpPr txBox="1"/>
          <p:nvPr/>
        </p:nvSpPr>
        <p:spPr>
          <a:xfrm>
            <a:off x="250396" y="1277680"/>
            <a:ext cx="8964488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 structure ensures a broad and balanced curriculum.     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You must choose between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French or German 	</a:t>
            </a:r>
            <a:r>
              <a:rPr lang="en-GB" sz="2800" b="1" dirty="0">
                <a:solidFill>
                  <a:schemeClr val="bg1">
                    <a:lumMod val="40000"/>
                    <a:lumOff val="60000"/>
                  </a:schemeClr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en-GB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  History or Geography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         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Powerful body of knowledge - ‘cultural capital’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Key to success in later life whatever routes are taken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4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Support other subjects in post-16 study, university &amp; careers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06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a sign on it&#10;&#10;Description automatically generated">
            <a:extLst>
              <a:ext uri="{FF2B5EF4-FFF2-40B4-BE49-F238E27FC236}">
                <a16:creationId xmlns:a16="http://schemas.microsoft.com/office/drawing/2014/main" id="{F24EC25B-A87B-3441-C25D-6DAFD437BA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0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77A99-734A-4D22-9FED-AB1201D0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94" y="180554"/>
            <a:ext cx="8579296" cy="558899"/>
          </a:xfrm>
        </p:spPr>
        <p:txBody>
          <a:bodyPr/>
          <a:lstStyle/>
          <a:p>
            <a:r>
              <a:rPr lang="en-GB" sz="4000" b="1" dirty="0">
                <a:solidFill>
                  <a:schemeClr val="bg1"/>
                </a:solidFill>
              </a:rPr>
              <a:t>Core Subjects French or German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4F71B-3C03-4FF7-B27A-EDE30FD41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30" y="908720"/>
            <a:ext cx="8438940" cy="4339141"/>
          </a:xfrm>
        </p:spPr>
        <p:txBody>
          <a:bodyPr/>
          <a:lstStyle/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 are many other benefits, including improvements in:</a:t>
            </a:r>
          </a:p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GB" sz="2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Understanding sentence construction, tenses, grammar and literacy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GB" sz="2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Your ‘marketability’ to colleges and universities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GB" sz="2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Communication skills greatly valued by employers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GB" sz="2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Insight into world communities, languages, and cultures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GB" sz="2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Business opportunities abroad and in the UK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GB" sz="2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Travel opportunities</a:t>
            </a:r>
          </a:p>
          <a:p>
            <a:pPr>
              <a:buFontTx/>
              <a:buChar char="-"/>
            </a:pPr>
            <a:endParaRPr lang="en-GB" sz="2200" b="1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……‘languages are hard!’ ……  </a:t>
            </a:r>
          </a:p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EC9C71-D7A8-4A84-8833-599B9AB99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1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DFEACBB-3409-D125-AC1D-290FCC72B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a sign on it&#10;&#10;Description automatically generated">
            <a:extLst>
              <a:ext uri="{FF2B5EF4-FFF2-40B4-BE49-F238E27FC236}">
                <a16:creationId xmlns:a16="http://schemas.microsoft.com/office/drawing/2014/main" id="{264DA07F-BE5D-61B9-3124-B1979049D0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0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666720-37F7-2B47-E22E-D4A5981F2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94" y="180554"/>
            <a:ext cx="8579296" cy="558899"/>
          </a:xfrm>
        </p:spPr>
        <p:txBody>
          <a:bodyPr/>
          <a:lstStyle/>
          <a:p>
            <a:r>
              <a:rPr lang="en-GB" sz="4000" b="1" dirty="0">
                <a:solidFill>
                  <a:schemeClr val="bg1"/>
                </a:solidFill>
              </a:rPr>
              <a:t>Some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0DD17-6B35-3E5E-99A7-589B0868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30" y="837600"/>
            <a:ext cx="8438940" cy="5283358"/>
          </a:xfrm>
        </p:spPr>
        <p:txBody>
          <a:bodyPr/>
          <a:lstStyle/>
          <a:p>
            <a:pPr marL="0" indent="0" algn="ctr">
              <a:buNone/>
            </a:pPr>
            <a:r>
              <a:rPr lang="en-GB" sz="2200" b="1" dirty="0">
                <a:solidFill>
                  <a:schemeClr val="bg1"/>
                </a:solidFill>
              </a:rPr>
              <a:t>All GCSEs are challenging.</a:t>
            </a:r>
          </a:p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</a:rPr>
              <a:t>Computer Studies – </a:t>
            </a:r>
            <a:r>
              <a:rPr lang="en-GB" sz="2200" dirty="0">
                <a:solidFill>
                  <a:schemeClr val="bg1"/>
                </a:solidFill>
              </a:rPr>
              <a:t>Best suited for those students with a real aptitude for Maths and Science. (Complex coding)</a:t>
            </a:r>
          </a:p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</a:rPr>
              <a:t>History – </a:t>
            </a:r>
            <a:r>
              <a:rPr lang="en-GB" sz="2200" dirty="0">
                <a:solidFill>
                  <a:schemeClr val="bg1"/>
                </a:solidFill>
              </a:rPr>
              <a:t>Best suited for those with strong English Literature skills, ability to analyse sources and write at length.</a:t>
            </a:r>
          </a:p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</a:rPr>
              <a:t>Single Sciences (Previously known as Triple Science) – </a:t>
            </a:r>
            <a:r>
              <a:rPr lang="en-GB" sz="2200" dirty="0">
                <a:solidFill>
                  <a:schemeClr val="bg1"/>
                </a:solidFill>
              </a:rPr>
              <a:t>Best suited for those who plan to study medicine, dentistry, Veterinary Medicine or Research Science</a:t>
            </a:r>
          </a:p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</a:rPr>
              <a:t>Drama and Music – </a:t>
            </a:r>
            <a:r>
              <a:rPr lang="en-GB" sz="2200" dirty="0">
                <a:solidFill>
                  <a:schemeClr val="bg1"/>
                </a:solidFill>
              </a:rPr>
              <a:t>Best suited to those who are happy to perform in public. It is an essential part of the course.</a:t>
            </a:r>
          </a:p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4424E6-5A79-5859-72E5-0C1C5C38E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7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sign on it&#10;&#10;Description automatically generated">
            <a:extLst>
              <a:ext uri="{FF2B5EF4-FFF2-40B4-BE49-F238E27FC236}">
                <a16:creationId xmlns:a16="http://schemas.microsoft.com/office/drawing/2014/main" id="{6A141C9F-E039-C025-AFD4-C6D0CBB630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048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0AF17E9-0121-4AED-AA53-90FFC981C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914" y="5229"/>
            <a:ext cx="8229600" cy="730255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Science or Single Sciences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2CD796-C377-26F1-D216-89C9A1B58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72" y="4674936"/>
            <a:ext cx="8751284" cy="1247852"/>
          </a:xfrm>
        </p:spPr>
        <p:txBody>
          <a:bodyPr/>
          <a:lstStyle/>
          <a:p>
            <a:pPr marL="0" indent="0">
              <a:buNone/>
            </a:pPr>
            <a:endParaRPr lang="en-GB" sz="2200" b="1" i="1" dirty="0">
              <a:solidFill>
                <a:schemeClr val="bg1"/>
              </a:solidFill>
              <a:effectLst/>
            </a:endParaRPr>
          </a:p>
          <a:p>
            <a:pPr marL="0" indent="0" algn="ctr">
              <a:buNone/>
            </a:pPr>
            <a:r>
              <a:rPr lang="en-GB" sz="2200" b="1" i="1" dirty="0">
                <a:solidFill>
                  <a:schemeClr val="bg1"/>
                </a:solidFill>
                <a:effectLst/>
              </a:rPr>
              <a:t>Y9 Reports contain a science recommendation </a:t>
            </a:r>
          </a:p>
          <a:p>
            <a:pPr marL="0" indent="0" algn="ctr">
              <a:buNone/>
            </a:pPr>
            <a:r>
              <a:rPr lang="en-GB" sz="2200" b="1" i="1" dirty="0">
                <a:solidFill>
                  <a:schemeClr val="bg1"/>
                </a:solidFill>
                <a:effectLst/>
              </a:rPr>
              <a:t>NOT direct advice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DCBA214A-A3FB-48E9-8C7C-A2577F28E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4" t="12595" r="10152" b="30313"/>
          <a:stretch>
            <a:fillRect/>
          </a:stretch>
        </p:blipFill>
        <p:spPr bwMode="auto">
          <a:xfrm>
            <a:off x="6228521" y="747770"/>
            <a:ext cx="2279337" cy="173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C476CC0-57E1-BE10-2A7D-9E52B960F41B}"/>
              </a:ext>
            </a:extLst>
          </p:cNvPr>
          <p:cNvSpPr txBox="1">
            <a:spLocks/>
          </p:cNvSpPr>
          <p:nvPr/>
        </p:nvSpPr>
        <p:spPr bwMode="auto">
          <a:xfrm>
            <a:off x="333781" y="747770"/>
            <a:ext cx="5894740" cy="168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2200" b="1" kern="0" dirty="0">
                <a:solidFill>
                  <a:schemeClr val="bg1"/>
                </a:solidFill>
                <a:effectLst/>
              </a:rPr>
              <a:t>GCSE Combined Science = 10 hours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2200" b="1" kern="0" dirty="0">
              <a:solidFill>
                <a:schemeClr val="bg1"/>
              </a:solidFill>
              <a:effectLst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200" b="1" kern="0" dirty="0">
                <a:solidFill>
                  <a:schemeClr val="bg1"/>
                </a:solidFill>
                <a:effectLst/>
              </a:rPr>
              <a:t>GCSE Single Sciences = 15 hours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200" b="1" kern="0" dirty="0">
                <a:solidFill>
                  <a:schemeClr val="bg1"/>
                </a:solidFill>
                <a:effectLst/>
              </a:rPr>
              <a:t>and takes up one of two open choices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97DFFB-3AD7-5241-A098-B016E4008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4D33CF4B-449E-3693-E394-7AC56A9BA884}"/>
              </a:ext>
            </a:extLst>
          </p:cNvPr>
          <p:cNvSpPr txBox="1">
            <a:spLocks/>
          </p:cNvSpPr>
          <p:nvPr/>
        </p:nvSpPr>
        <p:spPr bwMode="auto">
          <a:xfrm>
            <a:off x="333781" y="2805074"/>
            <a:ext cx="9116070" cy="124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2200" b="1" kern="0" dirty="0">
                <a:solidFill>
                  <a:schemeClr val="bg1"/>
                </a:solidFill>
                <a:effectLst/>
              </a:rPr>
              <a:t>Combined Science and Single Sciences are equally difficult</a:t>
            </a:r>
          </a:p>
          <a:p>
            <a:pPr marL="0" indent="0">
              <a:buNone/>
            </a:pPr>
            <a:r>
              <a:rPr lang="en-GB" sz="2200" b="1" kern="0" dirty="0">
                <a:solidFill>
                  <a:schemeClr val="bg1"/>
                </a:solidFill>
                <a:effectLst/>
              </a:rPr>
              <a:t>Both cover Biology, Chemistry and Physics equally </a:t>
            </a:r>
          </a:p>
          <a:p>
            <a:pPr marL="0" indent="0">
              <a:buNone/>
            </a:pPr>
            <a:r>
              <a:rPr lang="en-GB" sz="2200" b="1" kern="0" dirty="0">
                <a:solidFill>
                  <a:schemeClr val="bg1"/>
                </a:solidFill>
                <a:effectLst/>
              </a:rPr>
              <a:t>Single Sciences simply covers more topics</a:t>
            </a:r>
          </a:p>
          <a:p>
            <a:pPr marL="0" indent="0">
              <a:buNone/>
            </a:pPr>
            <a:r>
              <a:rPr lang="en-GB" sz="2200" b="1" kern="0" dirty="0">
                <a:solidFill>
                  <a:schemeClr val="bg1"/>
                </a:solidFill>
                <a:effectLst/>
              </a:rPr>
              <a:t>                        </a:t>
            </a:r>
            <a:endParaRPr lang="en-GB" sz="2200" b="1" kern="0" dirty="0">
              <a:solidFill>
                <a:schemeClr val="bg1"/>
              </a:solidFill>
              <a:effectLst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uilding with a sign on it&#10;&#10;Description automatically generated">
            <a:extLst>
              <a:ext uri="{FF2B5EF4-FFF2-40B4-BE49-F238E27FC236}">
                <a16:creationId xmlns:a16="http://schemas.microsoft.com/office/drawing/2014/main" id="{938872B2-4BD7-A8DE-4FBC-CEC3BDCEB7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082"/>
            <a:ext cx="9144000" cy="6380480"/>
          </a:xfrm>
          <a:prstGeom prst="rect">
            <a:avLst/>
          </a:prstGeom>
        </p:spPr>
      </p:pic>
      <p:pic>
        <p:nvPicPr>
          <p:cNvPr id="7170" name="Picture 2" descr="BD04912_">
            <a:extLst>
              <a:ext uri="{FF2B5EF4-FFF2-40B4-BE49-F238E27FC236}">
                <a16:creationId xmlns:a16="http://schemas.microsoft.com/office/drawing/2014/main" id="{CDFBA55F-8523-411C-912F-A76E6FE25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96" y="4327843"/>
            <a:ext cx="1483076" cy="184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9">
            <a:extLst>
              <a:ext uri="{FF2B5EF4-FFF2-40B4-BE49-F238E27FC236}">
                <a16:creationId xmlns:a16="http://schemas.microsoft.com/office/drawing/2014/main" id="{C7C1B4A0-6002-45F3-8436-3EEA396D3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3" y="264964"/>
            <a:ext cx="89990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questions will help or hinder?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191866F3-5C72-4CF0-ADFA-ACC50F534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85" y="1157332"/>
            <a:ext cx="30250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200" b="1" dirty="0">
                <a:solidFill>
                  <a:schemeClr val="bg1"/>
                </a:solidFill>
                <a:latin typeface="+mn-lt"/>
              </a:rPr>
              <a:t>What subjects are my friends taking?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18E630FD-6FDC-43AF-9F63-32F277408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85" y="2083769"/>
            <a:ext cx="323014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200" b="1" dirty="0">
                <a:solidFill>
                  <a:schemeClr val="bg1"/>
                </a:solidFill>
              </a:rPr>
              <a:t>Who is my favourite Y9 teacher?</a:t>
            </a: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A6200D4F-62DD-0AE0-0B32-2CEEDED51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64" y="4338149"/>
            <a:ext cx="335919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200" b="1" dirty="0">
                <a:solidFill>
                  <a:schemeClr val="bg1"/>
                </a:solidFill>
              </a:rPr>
              <a:t>Shall I choose my subjects based on my career plan?</a:t>
            </a:r>
            <a:endParaRPr lang="en-US" altLang="en-US" sz="2200" b="1" dirty="0">
              <a:solidFill>
                <a:schemeClr val="bg1"/>
              </a:solidFill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9C7CBA1D-C1BC-C9AB-E715-2ED2D5D1B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64" y="2981651"/>
            <a:ext cx="302501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200" b="1" dirty="0">
                <a:solidFill>
                  <a:schemeClr val="bg1"/>
                </a:solidFill>
              </a:rPr>
              <a:t>I don’t know what job I will do so how can I choose?</a:t>
            </a:r>
            <a:endParaRPr lang="en-US" altLang="en-US" sz="2200" b="1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1219AE-1FB9-39E1-A4FE-BD3A64C7B7A6}"/>
              </a:ext>
            </a:extLst>
          </p:cNvPr>
          <p:cNvGrpSpPr/>
          <p:nvPr/>
        </p:nvGrpSpPr>
        <p:grpSpPr>
          <a:xfrm>
            <a:off x="5667689" y="893841"/>
            <a:ext cx="3440069" cy="5747426"/>
            <a:chOff x="5900984" y="2043329"/>
            <a:chExt cx="3440069" cy="4947008"/>
          </a:xfrm>
        </p:grpSpPr>
        <p:sp>
          <p:nvSpPr>
            <p:cNvPr id="7174" name="Text Box 8">
              <a:extLst>
                <a:ext uri="{FF2B5EF4-FFF2-40B4-BE49-F238E27FC236}">
                  <a16:creationId xmlns:a16="http://schemas.microsoft.com/office/drawing/2014/main" id="{C8A68A56-97DB-4CE8-9ACC-FC175B35B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2256" y="2043329"/>
              <a:ext cx="2844929" cy="1099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GB" altLang="en-US" sz="2200" b="1" dirty="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200" b="1" dirty="0">
                  <a:solidFill>
                    <a:schemeClr val="bg1"/>
                  </a:solidFill>
                </a:rPr>
                <a:t>What further advice do I need? </a:t>
              </a:r>
            </a:p>
          </p:txBody>
        </p:sp>
        <p:sp>
          <p:nvSpPr>
            <p:cNvPr id="7176" name="Text Box 11">
              <a:extLst>
                <a:ext uri="{FF2B5EF4-FFF2-40B4-BE49-F238E27FC236}">
                  <a16:creationId xmlns:a16="http://schemas.microsoft.com/office/drawing/2014/main" id="{58A617AF-D04B-4B3D-ADEC-730420FB9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8443" y="3028880"/>
              <a:ext cx="3412610" cy="139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GB" altLang="en-US" sz="2200" b="1" dirty="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200" b="1" dirty="0">
                  <a:solidFill>
                    <a:schemeClr val="bg1"/>
                  </a:solidFill>
                </a:rPr>
                <a:t>Which subjects open many doors for later study or careers? </a:t>
              </a:r>
              <a:endParaRPr lang="en-US" alt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 Box 11">
              <a:extLst>
                <a:ext uri="{FF2B5EF4-FFF2-40B4-BE49-F238E27FC236}">
                  <a16:creationId xmlns:a16="http://schemas.microsoft.com/office/drawing/2014/main" id="{733B526A-6B8D-13CF-35A7-CF8529462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984" y="4253616"/>
              <a:ext cx="3098049" cy="1536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GB" altLang="en-US" sz="2200" b="1" dirty="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200" b="1" dirty="0">
                  <a:solidFill>
                    <a:schemeClr val="bg1"/>
                  </a:solidFill>
                </a:rPr>
                <a:t>Which subjects am I best at?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id="{2A107648-E276-1192-46F0-52F2A77E88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8443" y="5453836"/>
              <a:ext cx="3233441" cy="1536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None/>
              </a:pPr>
              <a:endParaRPr lang="en-US" altLang="en-US" sz="22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eaLnBrk="1" hangingPunct="1">
                <a:spcBef>
                  <a:spcPct val="50000"/>
                </a:spcBef>
                <a:buClrTx/>
                <a:buSzTx/>
                <a:buNone/>
              </a:pPr>
              <a:r>
                <a:rPr lang="en-US" altLang="en-US" sz="2200" b="1" dirty="0">
                  <a:solidFill>
                    <a:schemeClr val="bg1"/>
                  </a:solidFill>
                  <a:latin typeface="Arial"/>
                  <a:cs typeface="Arial"/>
                </a:rPr>
                <a:t>How will I be assessed?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None/>
              </a:pPr>
              <a:endParaRPr lang="en-US" altLang="en-US" sz="22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DD75893-5B0D-1E00-8AB5-6668966FD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	ASPIRATION 	ENDEAVOUR	 INTEGRITY 	RESPECT</a:t>
            </a:r>
            <a:endParaRPr lang="en-GB" alt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e300c8c-dc02-4bc9-a7f7-a3c8c16c0bdd">
      <UserInfo>
        <DisplayName>Gillian Clegg</DisplayName>
        <AccountId>38</AccountId>
        <AccountType/>
      </UserInfo>
      <UserInfo>
        <DisplayName>Jamie Howard</DisplayName>
        <AccountId>10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6935A36DF39E449513E73AA38BF0AE" ma:contentTypeVersion="8" ma:contentTypeDescription="Create a new document." ma:contentTypeScope="" ma:versionID="08ce0971debaa2704410d4097df25fe3">
  <xsd:schema xmlns:xsd="http://www.w3.org/2001/XMLSchema" xmlns:xs="http://www.w3.org/2001/XMLSchema" xmlns:p="http://schemas.microsoft.com/office/2006/metadata/properties" xmlns:ns2="a57794e0-8dec-4a42-8b3b-c500a3f08e10" xmlns:ns3="ae300c8c-dc02-4bc9-a7f7-a3c8c16c0bdd" targetNamespace="http://schemas.microsoft.com/office/2006/metadata/properties" ma:root="true" ma:fieldsID="425760eed6e340fa2ee7c4f969feaf4e" ns2:_="" ns3:_="">
    <xsd:import namespace="a57794e0-8dec-4a42-8b3b-c500a3f08e10"/>
    <xsd:import namespace="ae300c8c-dc02-4bc9-a7f7-a3c8c16c0b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794e0-8dec-4a42-8b3b-c500a3f08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300c8c-dc02-4bc9-a7f7-a3c8c16c0bd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A980D7-CB33-4626-9369-CDB64E64094D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e300c8c-dc02-4bc9-a7f7-a3c8c16c0bdd"/>
    <ds:schemaRef ds:uri="a57794e0-8dec-4a42-8b3b-c500a3f08e1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1C59FCC-9122-467D-844E-C2F5E1532B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EE883A-508D-4BB6-AEBD-62D09277357C}">
  <ds:schemaRefs>
    <ds:schemaRef ds:uri="a57794e0-8dec-4a42-8b3b-c500a3f08e10"/>
    <ds:schemaRef ds:uri="ae300c8c-dc02-4bc9-a7f7-a3c8c16c0b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2210</Words>
  <Application>Microsoft Office PowerPoint</Application>
  <PresentationFormat>On-screen Show (4:3)</PresentationFormat>
  <Paragraphs>426</Paragraphs>
  <Slides>36</Slides>
  <Notes>11</Notes>
  <HiddenSlides>12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Arial Narrow</vt:lpstr>
      <vt:lpstr>Calibri</vt:lpstr>
      <vt:lpstr>Times New Roman</vt:lpstr>
      <vt:lpstr>Wingdings</vt:lpstr>
      <vt:lpstr>Ripple</vt:lpstr>
      <vt:lpstr>GCSE Preferences Process 2025</vt:lpstr>
      <vt:lpstr>Content of this presentation</vt:lpstr>
      <vt:lpstr>General Principles</vt:lpstr>
      <vt:lpstr>GCSE Choices are just the first step </vt:lpstr>
      <vt:lpstr>A Broad and Balanced Curriculum maximises future study and many careers</vt:lpstr>
      <vt:lpstr>Core Subjects French or German</vt:lpstr>
      <vt:lpstr>Some Advice</vt:lpstr>
      <vt:lpstr>Combined Science or Single Sciences</vt:lpstr>
      <vt:lpstr>PowerPoint Presentation</vt:lpstr>
      <vt:lpstr>The Wider Curriculum   More Than Grades</vt:lpstr>
      <vt:lpstr>Aspiration and Careers Excellence Programme</vt:lpstr>
      <vt:lpstr> Aspiration &amp; Careers  Excellence Programme</vt:lpstr>
      <vt:lpstr>How will my new timetable compare to Y9?</vt:lpstr>
      <vt:lpstr>10 hours of Combined Science with 2 open choice subjects  15 hours of Three single sciences, with only 1 open subject</vt:lpstr>
      <vt:lpstr>Three ‘Non-GCSE Subjects’</vt:lpstr>
      <vt:lpstr>Subject combinations not allowed</vt:lpstr>
      <vt:lpstr>Can I take both History and Geography?</vt:lpstr>
      <vt:lpstr>Timeline / Key Dates – Part 1</vt:lpstr>
      <vt:lpstr>PowerPoint Presentation</vt:lpstr>
      <vt:lpstr>For additional support please:</vt:lpstr>
      <vt:lpstr>Sources of advice and guidance</vt:lpstr>
      <vt:lpstr>Completing the GCSE Preference Form</vt:lpstr>
      <vt:lpstr>What happens right now?</vt:lpstr>
      <vt:lpstr>PowerPoint Presentation</vt:lpstr>
      <vt:lpstr>Discarded slides</vt:lpstr>
      <vt:lpstr>Three Key Principles for students</vt:lpstr>
      <vt:lpstr>Three Key Principles for students</vt:lpstr>
      <vt:lpstr>Three Key Principles for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Stage 4 Courses</dc:title>
  <dc:creator>Philip Wood</dc:creator>
  <cp:lastModifiedBy>Jamie Howard</cp:lastModifiedBy>
  <cp:revision>7</cp:revision>
  <cp:lastPrinted>2025-01-27T09:57:57Z</cp:lastPrinted>
  <dcterms:created xsi:type="dcterms:W3CDTF">2004-02-08T22:03:29Z</dcterms:created>
  <dcterms:modified xsi:type="dcterms:W3CDTF">2025-01-30T13:24:46Z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0x0101008E6935A36DF39E449513E73AA38BF0AE</vt:lpwstr>
  </property>
</Properties>
</file>