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57" r:id="rId5"/>
    <p:sldId id="260" r:id="rId6"/>
    <p:sldId id="259" r:id="rId7"/>
    <p:sldId id="261" r:id="rId8"/>
    <p:sldId id="262" r:id="rId9"/>
    <p:sldId id="263" r:id="rId10"/>
    <p:sldId id="264" r:id="rId11"/>
    <p:sldId id="265" r:id="rId12"/>
    <p:sldId id="266" r:id="rId13"/>
    <p:sldId id="279" r:id="rId14"/>
    <p:sldId id="277" r:id="rId15"/>
    <p:sldId id="278" r:id="rId16"/>
    <p:sldId id="280" r:id="rId17"/>
    <p:sldId id="281" r:id="rId18"/>
    <p:sldId id="282" r:id="rId19"/>
    <p:sldId id="283" r:id="rId20"/>
    <p:sldId id="284" r:id="rId21"/>
    <p:sldId id="290" r:id="rId22"/>
    <p:sldId id="289" r:id="rId23"/>
    <p:sldId id="291" r:id="rId24"/>
    <p:sldId id="303" r:id="rId25"/>
    <p:sldId id="292" r:id="rId26"/>
    <p:sldId id="304" r:id="rId27"/>
    <p:sldId id="293" r:id="rId28"/>
    <p:sldId id="305" r:id="rId29"/>
    <p:sldId id="294" r:id="rId30"/>
    <p:sldId id="306" r:id="rId31"/>
    <p:sldId id="285" r:id="rId32"/>
    <p:sldId id="295" r:id="rId33"/>
    <p:sldId id="296" r:id="rId34"/>
    <p:sldId id="297" r:id="rId35"/>
    <p:sldId id="298" r:id="rId36"/>
    <p:sldId id="299" r:id="rId37"/>
    <p:sldId id="300" r:id="rId38"/>
    <p:sldId id="286" r:id="rId39"/>
    <p:sldId id="301" r:id="rId40"/>
    <p:sldId id="302" r:id="rId41"/>
    <p:sldId id="287" r:id="rId42"/>
    <p:sldId id="288" r:id="rId43"/>
    <p:sldId id="276" r:id="rId44"/>
    <p:sldId id="271" r:id="rId45"/>
    <p:sldId id="273" r:id="rId46"/>
    <p:sldId id="275" r:id="rId47"/>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49F6A-2D11-E00A-910C-1F7714B19E04}" v="69" dt="2023-11-13T13:18:26.840"/>
    <p1510:client id="{2A6D0F26-63EB-FD70-EC69-5B6BD78CA2BE}" v="7" dt="2023-11-13T11:04:46.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Featherstone" userId="S::hfeatherstone@lugwardine.hereford.sch.uk::d2143f58-90af-4f2d-ab51-0b8119a81522" providerId="AD" clId="Web-{09249F6A-2D11-E00A-910C-1F7714B19E04}"/>
    <pc:docChg chg="modSld">
      <pc:chgData name="Holly Featherstone" userId="S::hfeatherstone@lugwardine.hereford.sch.uk::d2143f58-90af-4f2d-ab51-0b8119a81522" providerId="AD" clId="Web-{09249F6A-2D11-E00A-910C-1F7714B19E04}" dt="2023-11-13T13:18:25.309" v="21" actId="20577"/>
      <pc:docMkLst>
        <pc:docMk/>
      </pc:docMkLst>
      <pc:sldChg chg="modSp">
        <pc:chgData name="Holly Featherstone" userId="S::hfeatherstone@lugwardine.hereford.sch.uk::d2143f58-90af-4f2d-ab51-0b8119a81522" providerId="AD" clId="Web-{09249F6A-2D11-E00A-910C-1F7714B19E04}" dt="2023-11-13T13:18:25.309" v="21" actId="20577"/>
        <pc:sldMkLst>
          <pc:docMk/>
          <pc:sldMk cId="1952114495" sldId="257"/>
        </pc:sldMkLst>
        <pc:spChg chg="mod">
          <ac:chgData name="Holly Featherstone" userId="S::hfeatherstone@lugwardine.hereford.sch.uk::d2143f58-90af-4f2d-ab51-0b8119a81522" providerId="AD" clId="Web-{09249F6A-2D11-E00A-910C-1F7714B19E04}" dt="2023-11-13T13:18:25.309" v="21" actId="20577"/>
          <ac:spMkLst>
            <pc:docMk/>
            <pc:sldMk cId="1952114495" sldId="257"/>
            <ac:spMk id="5" creationId="{E1D2FDBD-D862-4A97-A955-0F871BA7FB9E}"/>
          </ac:spMkLst>
        </pc:spChg>
      </pc:sldChg>
      <pc:sldChg chg="modSp">
        <pc:chgData name="Holly Featherstone" userId="S::hfeatherstone@lugwardine.hereford.sch.uk::d2143f58-90af-4f2d-ab51-0b8119a81522" providerId="AD" clId="Web-{09249F6A-2D11-E00A-910C-1F7714B19E04}" dt="2023-11-13T11:20:12.520" v="4" actId="20577"/>
        <pc:sldMkLst>
          <pc:docMk/>
          <pc:sldMk cId="2445203615" sldId="262"/>
        </pc:sldMkLst>
        <pc:spChg chg="mod">
          <ac:chgData name="Holly Featherstone" userId="S::hfeatherstone@lugwardine.hereford.sch.uk::d2143f58-90af-4f2d-ab51-0b8119a81522" providerId="AD" clId="Web-{09249F6A-2D11-E00A-910C-1F7714B19E04}" dt="2023-11-13T11:20:12.520" v="4" actId="20577"/>
          <ac:spMkLst>
            <pc:docMk/>
            <pc:sldMk cId="2445203615" sldId="262"/>
            <ac:spMk id="3" creationId="{9E57E3D2-C7EF-460B-BD2A-96345DF27C16}"/>
          </ac:spMkLst>
        </pc:spChg>
      </pc:sldChg>
      <pc:sldChg chg="modSp">
        <pc:chgData name="Holly Featherstone" userId="S::hfeatherstone@lugwardine.hereford.sch.uk::d2143f58-90af-4f2d-ab51-0b8119a81522" providerId="AD" clId="Web-{09249F6A-2D11-E00A-910C-1F7714B19E04}" dt="2023-11-13T11:21:55.306" v="6" actId="20577"/>
        <pc:sldMkLst>
          <pc:docMk/>
          <pc:sldMk cId="739738439" sldId="264"/>
        </pc:sldMkLst>
        <pc:spChg chg="mod">
          <ac:chgData name="Holly Featherstone" userId="S::hfeatherstone@lugwardine.hereford.sch.uk::d2143f58-90af-4f2d-ab51-0b8119a81522" providerId="AD" clId="Web-{09249F6A-2D11-E00A-910C-1F7714B19E04}" dt="2023-11-13T11:21:55.306" v="6" actId="20577"/>
          <ac:spMkLst>
            <pc:docMk/>
            <pc:sldMk cId="739738439" sldId="264"/>
            <ac:spMk id="5" creationId="{B04776B4-2F1F-1F63-10CE-63B86247CB91}"/>
          </ac:spMkLst>
        </pc:spChg>
      </pc:sldChg>
      <pc:sldChg chg="modSp">
        <pc:chgData name="Holly Featherstone" userId="S::hfeatherstone@lugwardine.hereford.sch.uk::d2143f58-90af-4f2d-ab51-0b8119a81522" providerId="AD" clId="Web-{09249F6A-2D11-E00A-910C-1F7714B19E04}" dt="2023-11-13T12:01:02.637" v="8" actId="20577"/>
        <pc:sldMkLst>
          <pc:docMk/>
          <pc:sldMk cId="2150573175" sldId="280"/>
        </pc:sldMkLst>
        <pc:spChg chg="mod">
          <ac:chgData name="Holly Featherstone" userId="S::hfeatherstone@lugwardine.hereford.sch.uk::d2143f58-90af-4f2d-ab51-0b8119a81522" providerId="AD" clId="Web-{09249F6A-2D11-E00A-910C-1F7714B19E04}" dt="2023-11-13T12:01:02.637" v="8" actId="20577"/>
          <ac:spMkLst>
            <pc:docMk/>
            <pc:sldMk cId="2150573175" sldId="280"/>
            <ac:spMk id="6" creationId="{00000000-0000-0000-0000-000000000000}"/>
          </ac:spMkLst>
        </pc:spChg>
      </pc:sldChg>
      <pc:sldChg chg="modSp">
        <pc:chgData name="Holly Featherstone" userId="S::hfeatherstone@lugwardine.hereford.sch.uk::d2143f58-90af-4f2d-ab51-0b8119a81522" providerId="AD" clId="Web-{09249F6A-2D11-E00A-910C-1F7714B19E04}" dt="2023-11-13T12:01:50.264" v="12"/>
        <pc:sldMkLst>
          <pc:docMk/>
          <pc:sldMk cId="190623691" sldId="281"/>
        </pc:sldMkLst>
        <pc:graphicFrameChg chg="mod modGraphic">
          <ac:chgData name="Holly Featherstone" userId="S::hfeatherstone@lugwardine.hereford.sch.uk::d2143f58-90af-4f2d-ab51-0b8119a81522" providerId="AD" clId="Web-{09249F6A-2D11-E00A-910C-1F7714B19E04}" dt="2023-11-13T12:01:50.264" v="12"/>
          <ac:graphicFrameMkLst>
            <pc:docMk/>
            <pc:sldMk cId="190623691" sldId="281"/>
            <ac:graphicFrameMk id="7" creationId="{00000000-0000-0000-0000-000000000000}"/>
          </ac:graphicFrameMkLst>
        </pc:graphicFrameChg>
      </pc:sldChg>
      <pc:sldChg chg="modSp">
        <pc:chgData name="Holly Featherstone" userId="S::hfeatherstone@lugwardine.hereford.sch.uk::d2143f58-90af-4f2d-ab51-0b8119a81522" providerId="AD" clId="Web-{09249F6A-2D11-E00A-910C-1F7714B19E04}" dt="2023-11-13T12:02:09.311" v="16"/>
        <pc:sldMkLst>
          <pc:docMk/>
          <pc:sldMk cId="404872781" sldId="282"/>
        </pc:sldMkLst>
        <pc:graphicFrameChg chg="mod modGraphic">
          <ac:chgData name="Holly Featherstone" userId="S::hfeatherstone@lugwardine.hereford.sch.uk::d2143f58-90af-4f2d-ab51-0b8119a81522" providerId="AD" clId="Web-{09249F6A-2D11-E00A-910C-1F7714B19E04}" dt="2023-11-13T12:02:09.311" v="16"/>
          <ac:graphicFrameMkLst>
            <pc:docMk/>
            <pc:sldMk cId="404872781" sldId="282"/>
            <ac:graphicFrameMk id="5" creationId="{00000000-0000-0000-0000-000000000000}"/>
          </ac:graphicFrameMkLst>
        </pc:graphicFrameChg>
      </pc:sldChg>
      <pc:sldChg chg="modSp">
        <pc:chgData name="Holly Featherstone" userId="S::hfeatherstone@lugwardine.hereford.sch.uk::d2143f58-90af-4f2d-ab51-0b8119a81522" providerId="AD" clId="Web-{09249F6A-2D11-E00A-910C-1F7714B19E04}" dt="2023-11-13T12:02:46.578" v="17" actId="14100"/>
        <pc:sldMkLst>
          <pc:docMk/>
          <pc:sldMk cId="3730656874" sldId="284"/>
        </pc:sldMkLst>
        <pc:spChg chg="mod">
          <ac:chgData name="Holly Featherstone" userId="S::hfeatherstone@lugwardine.hereford.sch.uk::d2143f58-90af-4f2d-ab51-0b8119a81522" providerId="AD" clId="Web-{09249F6A-2D11-E00A-910C-1F7714B19E04}" dt="2023-11-13T12:02:46.578" v="17" actId="14100"/>
          <ac:spMkLst>
            <pc:docMk/>
            <pc:sldMk cId="3730656874" sldId="284"/>
            <ac:spMk id="6" creationId="{435E95DE-82E8-3C3D-ACBB-1A5001783AF5}"/>
          </ac:spMkLst>
        </pc:spChg>
      </pc:sldChg>
      <pc:sldChg chg="modSp">
        <pc:chgData name="Holly Featherstone" userId="S::hfeatherstone@lugwardine.hereford.sch.uk::d2143f58-90af-4f2d-ab51-0b8119a81522" providerId="AD" clId="Web-{09249F6A-2D11-E00A-910C-1F7714B19E04}" dt="2023-11-13T13:16:46.761" v="20" actId="1076"/>
        <pc:sldMkLst>
          <pc:docMk/>
          <pc:sldMk cId="1858857023" sldId="304"/>
        </pc:sldMkLst>
        <pc:spChg chg="mod">
          <ac:chgData name="Holly Featherstone" userId="S::hfeatherstone@lugwardine.hereford.sch.uk::d2143f58-90af-4f2d-ab51-0b8119a81522" providerId="AD" clId="Web-{09249F6A-2D11-E00A-910C-1F7714B19E04}" dt="2023-11-13T13:16:42.573" v="19" actId="1076"/>
          <ac:spMkLst>
            <pc:docMk/>
            <pc:sldMk cId="1858857023" sldId="304"/>
            <ac:spMk id="3" creationId="{9E57E3D2-C7EF-460B-BD2A-96345DF27C16}"/>
          </ac:spMkLst>
        </pc:spChg>
        <pc:graphicFrameChg chg="mod">
          <ac:chgData name="Holly Featherstone" userId="S::hfeatherstone@lugwardine.hereford.sch.uk::d2143f58-90af-4f2d-ab51-0b8119a81522" providerId="AD" clId="Web-{09249F6A-2D11-E00A-910C-1F7714B19E04}" dt="2023-11-13T13:16:46.761" v="20" actId="1076"/>
          <ac:graphicFrameMkLst>
            <pc:docMk/>
            <pc:sldMk cId="1858857023" sldId="304"/>
            <ac:graphicFrameMk id="2" creationId="{8455A948-EE05-66E9-3664-792B69094A08}"/>
          </ac:graphicFrameMkLst>
        </pc:graphicFrameChg>
      </pc:sldChg>
    </pc:docChg>
  </pc:docChgLst>
  <pc:docChgLst>
    <pc:chgData name="Holly Featherstone" userId="S::hfeatherstone@lugwardine.hereford.sch.uk::d2143f58-90af-4f2d-ab51-0b8119a81522" providerId="AD" clId="Web-{2A6D0F26-63EB-FD70-EC69-5B6BD78CA2BE}"/>
    <pc:docChg chg="modSld">
      <pc:chgData name="Holly Featherstone" userId="S::hfeatherstone@lugwardine.hereford.sch.uk::d2143f58-90af-4f2d-ab51-0b8119a81522" providerId="AD" clId="Web-{2A6D0F26-63EB-FD70-EC69-5B6BD78CA2BE}" dt="2023-11-13T11:04:45.860" v="2" actId="20577"/>
      <pc:docMkLst>
        <pc:docMk/>
      </pc:docMkLst>
      <pc:sldChg chg="modSp">
        <pc:chgData name="Holly Featherstone" userId="S::hfeatherstone@lugwardine.hereford.sch.uk::d2143f58-90af-4f2d-ab51-0b8119a81522" providerId="AD" clId="Web-{2A6D0F26-63EB-FD70-EC69-5B6BD78CA2BE}" dt="2023-11-13T11:04:45.860" v="2" actId="20577"/>
        <pc:sldMkLst>
          <pc:docMk/>
          <pc:sldMk cId="1115298224" sldId="261"/>
        </pc:sldMkLst>
        <pc:spChg chg="mod">
          <ac:chgData name="Holly Featherstone" userId="S::hfeatherstone@lugwardine.hereford.sch.uk::d2143f58-90af-4f2d-ab51-0b8119a81522" providerId="AD" clId="Web-{2A6D0F26-63EB-FD70-EC69-5B6BD78CA2BE}" dt="2023-11-13T11:04:45.860" v="2" actId="20577"/>
          <ac:spMkLst>
            <pc:docMk/>
            <pc:sldMk cId="1115298224" sldId="261"/>
            <ac:spMk id="3" creationId="{9E57E3D2-C7EF-460B-BD2A-96345DF27C16}"/>
          </ac:spMkLst>
        </pc:spChg>
      </pc:sldChg>
    </pc:docChg>
  </pc:docChgLst>
  <pc:docChgLst>
    <pc:chgData name="Holly Featherstone" userId="S::hfeatherstone@lugwardine.hereford.sch.uk::d2143f58-90af-4f2d-ab51-0b8119a81522" providerId="AD" clId="Web-{495D6DB6-D279-4DFA-B093-7753CD381FA3}"/>
    <pc:docChg chg="modSld">
      <pc:chgData name="Holly Featherstone" userId="S::hfeatherstone@lugwardine.hereford.sch.uk::d2143f58-90af-4f2d-ab51-0b8119a81522" providerId="AD" clId="Web-{495D6DB6-D279-4DFA-B093-7753CD381FA3}" dt="2023-10-23T08:05:52.978" v="13" actId="1076"/>
      <pc:docMkLst>
        <pc:docMk/>
      </pc:docMkLst>
      <pc:sldChg chg="modSp">
        <pc:chgData name="Holly Featherstone" userId="S::hfeatherstone@lugwardine.hereford.sch.uk::d2143f58-90af-4f2d-ab51-0b8119a81522" providerId="AD" clId="Web-{495D6DB6-D279-4DFA-B093-7753CD381FA3}" dt="2023-10-23T08:05:52.978" v="13" actId="1076"/>
        <pc:sldMkLst>
          <pc:docMk/>
          <pc:sldMk cId="1214343578" sldId="299"/>
        </pc:sldMkLst>
        <pc:spChg chg="mod">
          <ac:chgData name="Holly Featherstone" userId="S::hfeatherstone@lugwardine.hereford.sch.uk::d2143f58-90af-4f2d-ab51-0b8119a81522" providerId="AD" clId="Web-{495D6DB6-D279-4DFA-B093-7753CD381FA3}" dt="2023-10-23T08:05:52.978" v="13" actId="1076"/>
          <ac:spMkLst>
            <pc:docMk/>
            <pc:sldMk cId="1214343578" sldId="299"/>
            <ac:spMk id="3" creationId="{D0C1F883-1DB5-D296-832D-04D880F48016}"/>
          </ac:spMkLst>
        </pc:spChg>
      </pc:sldChg>
    </pc:docChg>
  </pc:docChgLst>
  <pc:docChgLst>
    <pc:chgData name="Richard Foster" userId="be20d5a5-7f31-4c59-a636-bd4b1470ffb7" providerId="ADAL" clId="{4FC835BE-99C7-4926-9A36-C2D3D7C6D1FF}"/>
    <pc:docChg chg="delSld">
      <pc:chgData name="Richard Foster" userId="be20d5a5-7f31-4c59-a636-bd4b1470ffb7" providerId="ADAL" clId="{4FC835BE-99C7-4926-9A36-C2D3D7C6D1FF}" dt="2023-11-13T14:14:36.586" v="4" actId="47"/>
      <pc:docMkLst>
        <pc:docMk/>
      </pc:docMkLst>
      <pc:sldChg chg="del">
        <pc:chgData name="Richard Foster" userId="be20d5a5-7f31-4c59-a636-bd4b1470ffb7" providerId="ADAL" clId="{4FC835BE-99C7-4926-9A36-C2D3D7C6D1FF}" dt="2023-11-13T14:14:27.409" v="1" actId="47"/>
        <pc:sldMkLst>
          <pc:docMk/>
          <pc:sldMk cId="366826237" sldId="267"/>
        </pc:sldMkLst>
      </pc:sldChg>
      <pc:sldChg chg="del">
        <pc:chgData name="Richard Foster" userId="be20d5a5-7f31-4c59-a636-bd4b1470ffb7" providerId="ADAL" clId="{4FC835BE-99C7-4926-9A36-C2D3D7C6D1FF}" dt="2023-11-13T14:14:29.027" v="2" actId="47"/>
        <pc:sldMkLst>
          <pc:docMk/>
          <pc:sldMk cId="3373280789" sldId="269"/>
        </pc:sldMkLst>
      </pc:sldChg>
      <pc:sldChg chg="del">
        <pc:chgData name="Richard Foster" userId="be20d5a5-7f31-4c59-a636-bd4b1470ffb7" providerId="ADAL" clId="{4FC835BE-99C7-4926-9A36-C2D3D7C6D1FF}" dt="2023-11-13T14:14:25.822" v="0" actId="47"/>
        <pc:sldMkLst>
          <pc:docMk/>
          <pc:sldMk cId="2261779445" sldId="270"/>
        </pc:sldMkLst>
      </pc:sldChg>
      <pc:sldChg chg="del">
        <pc:chgData name="Richard Foster" userId="be20d5a5-7f31-4c59-a636-bd4b1470ffb7" providerId="ADAL" clId="{4FC835BE-99C7-4926-9A36-C2D3D7C6D1FF}" dt="2023-11-13T14:14:32.461" v="3" actId="47"/>
        <pc:sldMkLst>
          <pc:docMk/>
          <pc:sldMk cId="1532992430" sldId="272"/>
        </pc:sldMkLst>
      </pc:sldChg>
      <pc:sldChg chg="del">
        <pc:chgData name="Richard Foster" userId="be20d5a5-7f31-4c59-a636-bd4b1470ffb7" providerId="ADAL" clId="{4FC835BE-99C7-4926-9A36-C2D3D7C6D1FF}" dt="2023-11-13T14:14:36.586" v="4" actId="47"/>
        <pc:sldMkLst>
          <pc:docMk/>
          <pc:sldMk cId="3935700754"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48049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43815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34140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3494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00446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80324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C495ED-50FD-47C3-A7D4-5259EC49F4C9}"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7772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495ED-50FD-47C3-A7D4-5259EC49F4C9}"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88242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495ED-50FD-47C3-A7D4-5259EC49F4C9}"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9358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6041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1742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495ED-50FD-47C3-A7D4-5259EC49F4C9}" type="datetimeFigureOut">
              <a:rPr lang="en-GB" smtClean="0"/>
              <a:t>13/11/2023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81BFD-8446-44C9-9F9A-BFE3695EC4AC}" type="slidenum">
              <a:rPr lang="en-GB" smtClean="0"/>
              <a:t>‹#›</a:t>
            </a:fld>
            <a:endParaRPr lang="en-GB"/>
          </a:p>
        </p:txBody>
      </p:sp>
    </p:spTree>
    <p:extLst>
      <p:ext uri="{BB962C8B-B14F-4D97-AF65-F5344CB8AC3E}">
        <p14:creationId xmlns:p14="http://schemas.microsoft.com/office/powerpoint/2010/main" val="3379557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j2e.com/jit5#branch"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E978DCD-CE94-43F2-A0B5-5062E9B411DE}"/>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691EAA86-8152-4473-A7CF-1ED1A4DEB6CF}"/>
              </a:ext>
            </a:extLst>
          </p:cNvPr>
          <p:cNvPicPr>
            <a:picLocks noChangeAspect="1"/>
          </p:cNvPicPr>
          <p:nvPr/>
        </p:nvPicPr>
        <p:blipFill rotWithShape="1">
          <a:blip r:embed="rId2">
            <a:extLst>
              <a:ext uri="{28A0092B-C50C-407E-A947-70E740481C1C}">
                <a14:useLocalDpi xmlns:a14="http://schemas.microsoft.com/office/drawing/2010/main" val="0"/>
              </a:ext>
            </a:extLst>
          </a:blip>
          <a:srcRect b="87385"/>
          <a:stretch/>
        </p:blipFill>
        <p:spPr>
          <a:xfrm>
            <a:off x="-2" y="0"/>
            <a:ext cx="9906001" cy="1249680"/>
          </a:xfrm>
          <a:prstGeom prst="rect">
            <a:avLst/>
          </a:prstGeom>
        </p:spPr>
      </p:pic>
      <p:pic>
        <p:nvPicPr>
          <p:cNvPr id="4" name="Picture 3">
            <a:extLst>
              <a:ext uri="{FF2B5EF4-FFF2-40B4-BE49-F238E27FC236}">
                <a16:creationId xmlns:a16="http://schemas.microsoft.com/office/drawing/2014/main" id="{9C1D33CB-C614-4B3C-B0D4-A2E03CD4A095}"/>
              </a:ext>
            </a:extLst>
          </p:cNvPr>
          <p:cNvPicPr>
            <a:picLocks noChangeAspect="1"/>
          </p:cNvPicPr>
          <p:nvPr/>
        </p:nvPicPr>
        <p:blipFill rotWithShape="1">
          <a:blip r:embed="rId3"/>
          <a:srcRect l="-1" r="-6672"/>
          <a:stretch/>
        </p:blipFill>
        <p:spPr>
          <a:xfrm>
            <a:off x="3937905" y="1247928"/>
            <a:ext cx="2030186" cy="2181072"/>
          </a:xfrm>
          <a:prstGeom prst="rect">
            <a:avLst/>
          </a:prstGeom>
        </p:spPr>
      </p:pic>
      <p:sp>
        <p:nvSpPr>
          <p:cNvPr id="5" name="TextBox 4">
            <a:extLst>
              <a:ext uri="{FF2B5EF4-FFF2-40B4-BE49-F238E27FC236}">
                <a16:creationId xmlns:a16="http://schemas.microsoft.com/office/drawing/2014/main" id="{E1D2FDBD-D862-4A97-A955-0F871BA7FB9E}"/>
              </a:ext>
            </a:extLst>
          </p:cNvPr>
          <p:cNvSpPr txBox="1"/>
          <p:nvPr/>
        </p:nvSpPr>
        <p:spPr>
          <a:xfrm>
            <a:off x="2006598" y="3828157"/>
            <a:ext cx="5892800" cy="1569660"/>
          </a:xfrm>
          <a:prstGeom prst="rect">
            <a:avLst/>
          </a:prstGeom>
          <a:noFill/>
        </p:spPr>
        <p:txBody>
          <a:bodyPr wrap="square" lIns="91440" tIns="45720" rIns="91440" bIns="45720" rtlCol="0" anchor="t">
            <a:spAutoFit/>
          </a:bodyPr>
          <a:lstStyle/>
          <a:p>
            <a:pPr algn="ctr"/>
            <a:r>
              <a:rPr lang="en-GB" sz="3200" b="1" dirty="0">
                <a:solidFill>
                  <a:srgbClr val="2467A3"/>
                </a:solidFill>
              </a:rPr>
              <a:t>Computing </a:t>
            </a:r>
          </a:p>
          <a:p>
            <a:pPr algn="ctr"/>
            <a:r>
              <a:rPr lang="en-GB" sz="3200" b="1" dirty="0">
                <a:solidFill>
                  <a:srgbClr val="2467A3"/>
                </a:solidFill>
              </a:rPr>
              <a:t>Curriculum Folder</a:t>
            </a:r>
          </a:p>
          <a:p>
            <a:pPr algn="ctr"/>
            <a:r>
              <a:rPr lang="en-GB" sz="3200" dirty="0">
                <a:solidFill>
                  <a:srgbClr val="72CEF3"/>
                </a:solidFill>
              </a:rPr>
              <a:t>2023</a:t>
            </a:r>
            <a:endParaRPr lang="en-GB" sz="3200" dirty="0">
              <a:solidFill>
                <a:srgbClr val="72CEF3"/>
              </a:solidFill>
              <a:cs typeface="Calibri"/>
            </a:endParaRPr>
          </a:p>
        </p:txBody>
      </p:sp>
    </p:spTree>
    <p:extLst>
      <p:ext uri="{BB962C8B-B14F-4D97-AF65-F5344CB8AC3E}">
        <p14:creationId xmlns:p14="http://schemas.microsoft.com/office/powerpoint/2010/main" val="195211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064" y="2437476"/>
            <a:ext cx="6339990" cy="2085833"/>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 – Year 1</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15955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1 – Technology around us</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7881033"/>
              </p:ext>
            </p:extLst>
          </p:nvPr>
        </p:nvGraphicFramePr>
        <p:xfrm>
          <a:off x="885170" y="1982669"/>
          <a:ext cx="8499879" cy="4367404"/>
        </p:xfrm>
        <a:graphic>
          <a:graphicData uri="http://schemas.openxmlformats.org/drawingml/2006/table">
            <a:tbl>
              <a:tblPr/>
              <a:tblGrid>
                <a:gridCol w="1556063">
                  <a:extLst>
                    <a:ext uri="{9D8B030D-6E8A-4147-A177-3AD203B41FA5}">
                      <a16:colId xmlns:a16="http://schemas.microsoft.com/office/drawing/2014/main" val="3984110988"/>
                    </a:ext>
                  </a:extLst>
                </a:gridCol>
                <a:gridCol w="4515279">
                  <a:extLst>
                    <a:ext uri="{9D8B030D-6E8A-4147-A177-3AD203B41FA5}">
                      <a16:colId xmlns:a16="http://schemas.microsoft.com/office/drawing/2014/main" val="867368157"/>
                    </a:ext>
                  </a:extLst>
                </a:gridCol>
                <a:gridCol w="2428537">
                  <a:extLst>
                    <a:ext uri="{9D8B030D-6E8A-4147-A177-3AD203B41FA5}">
                      <a16:colId xmlns:a16="http://schemas.microsoft.com/office/drawing/2014/main" val="4055199665"/>
                    </a:ext>
                  </a:extLst>
                </a:gridCol>
              </a:tblGrid>
              <a:tr h="139850">
                <a:tc>
                  <a:txBody>
                    <a:bodyPr/>
                    <a:lstStyle/>
                    <a:p>
                      <a:pPr marL="914400" indent="-228600" algn="l">
                        <a:lnSpc>
                          <a:spcPct val="115000"/>
                        </a:lnSpc>
                        <a:spcAft>
                          <a:spcPts val="0"/>
                        </a:spcAft>
                      </a:pPr>
                      <a:r>
                        <a:rPr lang="en-GB" sz="500" b="1">
                          <a:solidFill>
                            <a:schemeClr val="bg1"/>
                          </a:solidFill>
                          <a:effectLst/>
                          <a:latin typeface="Quicksand"/>
                          <a:ea typeface="Quicksand"/>
                          <a:cs typeface="Quicksand"/>
                        </a:rPr>
                        <a:t>Lesson</a:t>
                      </a:r>
                      <a:endParaRPr lang="en-GB" sz="500">
                        <a:solidFill>
                          <a:schemeClr val="bg1"/>
                        </a:solidFill>
                        <a:effectLst/>
                        <a:latin typeface="Quicksand"/>
                        <a:ea typeface="Quicksand"/>
                        <a:cs typeface="Quicksand"/>
                      </a:endParaRP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gn="l">
                        <a:lnSpc>
                          <a:spcPct val="115000"/>
                        </a:lnSpc>
                        <a:spcAft>
                          <a:spcPts val="0"/>
                        </a:spcAft>
                      </a:pPr>
                      <a:r>
                        <a:rPr lang="en-GB" sz="500" b="1">
                          <a:solidFill>
                            <a:schemeClr val="bg1"/>
                          </a:solidFill>
                          <a:effectLst/>
                          <a:latin typeface="Quicksand"/>
                          <a:ea typeface="Quicksand"/>
                          <a:cs typeface="Quicksand"/>
                        </a:rPr>
                        <a:t>Brief overview</a:t>
                      </a:r>
                      <a:endParaRPr lang="en-GB" sz="500">
                        <a:solidFill>
                          <a:schemeClr val="bg1"/>
                        </a:solidFill>
                        <a:effectLst/>
                        <a:latin typeface="Quicksand"/>
                        <a:ea typeface="Quicksand"/>
                        <a:cs typeface="Quicksand"/>
                      </a:endParaRP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gn="l">
                        <a:lnSpc>
                          <a:spcPct val="115000"/>
                        </a:lnSpc>
                        <a:spcAft>
                          <a:spcPts val="0"/>
                        </a:spcAft>
                      </a:pPr>
                      <a:r>
                        <a:rPr lang="en-GB" sz="500" b="1" dirty="0">
                          <a:solidFill>
                            <a:schemeClr val="bg1"/>
                          </a:solidFill>
                          <a:effectLst/>
                          <a:latin typeface="Quicksand"/>
                          <a:ea typeface="Quicksand"/>
                          <a:cs typeface="Quicksand"/>
                        </a:rPr>
                        <a:t>Learning objectives</a:t>
                      </a:r>
                      <a:endParaRPr lang="en-GB" sz="500" dirty="0">
                        <a:solidFill>
                          <a:schemeClr val="bg1"/>
                        </a:solidFill>
                        <a:effectLst/>
                        <a:latin typeface="Quicksand"/>
                        <a:ea typeface="Quicksand"/>
                        <a:cs typeface="Quicksand"/>
                      </a:endParaRP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extLst>
                  <a:ext uri="{0D108BD9-81ED-4DB2-BD59-A6C34878D82A}">
                    <a16:rowId xmlns:a16="http://schemas.microsoft.com/office/drawing/2014/main" val="2425498750"/>
                  </a:ext>
                </a:extLst>
              </a:tr>
              <a:tr h="645708">
                <a:tc>
                  <a:txBody>
                    <a:bodyPr/>
                    <a:lstStyle/>
                    <a:p>
                      <a:pPr marL="914400" indent="-228600">
                        <a:lnSpc>
                          <a:spcPct val="115000"/>
                        </a:lnSpc>
                        <a:spcAft>
                          <a:spcPts val="0"/>
                        </a:spcAft>
                      </a:pPr>
                      <a:r>
                        <a:rPr lang="en-GB" sz="700" dirty="0">
                          <a:effectLst/>
                          <a:latin typeface="Quicksand"/>
                          <a:ea typeface="Quicksand"/>
                          <a:cs typeface="Quicksand"/>
                        </a:rPr>
                        <a:t>1  Technology around us</a:t>
                      </a:r>
                    </a:p>
                    <a:p>
                      <a:pPr marL="914400" indent="-228600">
                        <a:lnSpc>
                          <a:spcPct val="115000"/>
                        </a:lnSpc>
                        <a:spcAft>
                          <a:spcPts val="0"/>
                        </a:spcAft>
                      </a:pPr>
                      <a:r>
                        <a:rPr lang="en-GB" sz="700" dirty="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Learners will become familiar with the term ‘technology’. They will classify what is and what is not technology in their school and/or classroom. Learners will demonstrate their understanding of how technology helps us in different ways.</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To identify technology</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explain technology as something that helps us</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locate examples of technology in the classroom</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explain how these technology examples help us</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81892300"/>
                  </a:ext>
                </a:extLst>
              </a:tr>
              <a:tr h="730018">
                <a:tc>
                  <a:txBody>
                    <a:bodyPr/>
                    <a:lstStyle/>
                    <a:p>
                      <a:pPr marL="914400" indent="-228600">
                        <a:lnSpc>
                          <a:spcPct val="115000"/>
                        </a:lnSpc>
                        <a:spcAft>
                          <a:spcPts val="0"/>
                        </a:spcAft>
                      </a:pPr>
                      <a:r>
                        <a:rPr lang="en-GB" sz="700" dirty="0">
                          <a:effectLst/>
                          <a:latin typeface="Quicksand"/>
                          <a:ea typeface="Quicksand"/>
                          <a:cs typeface="Quicksand"/>
                        </a:rPr>
                        <a:t>2  Using technology</a:t>
                      </a:r>
                    </a:p>
                    <a:p>
                      <a:pPr marL="914400" indent="-228600">
                        <a:lnSpc>
                          <a:spcPct val="115000"/>
                        </a:lnSpc>
                        <a:spcAft>
                          <a:spcPts val="0"/>
                        </a:spcAft>
                      </a:pPr>
                      <a:r>
                        <a:rPr lang="en-GB" sz="700" dirty="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Learners will get to know the main parts of a desktop or laptop computer. They will practise turning on and logging in to a computer. The learners will apply their knowledge of the different parts of a computer, to complete a mouse-based task.</a:t>
                      </a:r>
                    </a:p>
                    <a:p>
                      <a:pPr marL="914400" indent="-228600">
                        <a:lnSpc>
                          <a:spcPct val="115000"/>
                        </a:lnSpc>
                        <a:spcAft>
                          <a:spcPts val="0"/>
                        </a:spcAft>
                      </a:pPr>
                      <a:r>
                        <a:rPr lang="en-GB" sz="700" dirty="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To identify a computer and its main parts</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name the main parts of a computer</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switch on and log into a computer</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use a mouse to click and drag</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24461348"/>
                  </a:ext>
                </a:extLst>
              </a:tr>
              <a:tr h="730018">
                <a:tc>
                  <a:txBody>
                    <a:bodyPr/>
                    <a:lstStyle/>
                    <a:p>
                      <a:pPr marL="914400" indent="-228600">
                        <a:lnSpc>
                          <a:spcPct val="115000"/>
                        </a:lnSpc>
                        <a:spcAft>
                          <a:spcPts val="0"/>
                        </a:spcAft>
                      </a:pPr>
                      <a:r>
                        <a:rPr lang="en-GB" sz="700">
                          <a:effectLst/>
                          <a:latin typeface="Quicksand"/>
                          <a:ea typeface="Quicksand"/>
                          <a:cs typeface="Quicksand"/>
                        </a:rPr>
                        <a:t>3  Developing mouse skills</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Learners will be building on the mouse skills they were introduced to in Lesson 2. Learners will review images of a computer to explain what each part does. They will develop an understanding that different computers use different mice, but they perform the same function. They will use the mouse to open a program and create a simple picture. </a:t>
                      </a:r>
                    </a:p>
                    <a:p>
                      <a:pPr marL="914400" indent="-228600">
                        <a:lnSpc>
                          <a:spcPct val="115000"/>
                        </a:lnSpc>
                        <a:spcAft>
                          <a:spcPts val="0"/>
                        </a:spcAft>
                      </a:pPr>
                      <a:r>
                        <a:rPr lang="en-GB" sz="700" dirty="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To use a mouse in different ways</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use a mouse to open a program</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click and drag to make objects on a screen</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use a mouse to create a picture</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68681909"/>
                  </a:ext>
                </a:extLst>
              </a:tr>
              <a:tr h="645708">
                <a:tc>
                  <a:txBody>
                    <a:bodyPr/>
                    <a:lstStyle/>
                    <a:p>
                      <a:pPr marL="914400" indent="-228600">
                        <a:lnSpc>
                          <a:spcPct val="115000"/>
                        </a:lnSpc>
                        <a:spcAft>
                          <a:spcPts val="0"/>
                        </a:spcAft>
                      </a:pPr>
                      <a:r>
                        <a:rPr lang="en-GB" sz="700">
                          <a:effectLst/>
                          <a:latin typeface="Quicksand"/>
                          <a:ea typeface="Quicksand"/>
                          <a:cs typeface="Quicksand"/>
                        </a:rPr>
                        <a:t>4  Using a computer keyboard</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Learners will begin to use the computer keyboard for a purpose. They should understand that writing on a keyboard is called typing and will begin to demonstrate their ability to write their name. Learners will then save their work using the save icon and understand that this icon is used in lots of different programs. </a:t>
                      </a:r>
                    </a:p>
                    <a:p>
                      <a:pPr marL="914400" indent="-228600">
                        <a:lnSpc>
                          <a:spcPct val="115000"/>
                        </a:lnSpc>
                        <a:spcAft>
                          <a:spcPts val="0"/>
                        </a:spcAft>
                      </a:pPr>
                      <a:r>
                        <a:rPr lang="en-GB" sz="700" dirty="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To use a keyboard to type on a computer</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say what a keyboard is for</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type my name on a computer</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save my work to a file</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673221488"/>
                  </a:ext>
                </a:extLst>
              </a:tr>
              <a:tr h="561398">
                <a:tc>
                  <a:txBody>
                    <a:bodyPr/>
                    <a:lstStyle/>
                    <a:p>
                      <a:pPr marL="914400" indent="-228600">
                        <a:lnSpc>
                          <a:spcPct val="115000"/>
                        </a:lnSpc>
                        <a:spcAft>
                          <a:spcPts val="0"/>
                        </a:spcAft>
                      </a:pPr>
                      <a:r>
                        <a:rPr lang="en-GB" sz="700">
                          <a:effectLst/>
                          <a:latin typeface="Quicksand"/>
                          <a:ea typeface="Quicksand"/>
                          <a:cs typeface="Quicksand"/>
                        </a:rPr>
                        <a:t>5  Developing keyboard skills</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Learners will begin by opening a file they have previously created. They will demonstrate their ability to use a keyboard to edit text, by writing a sentence and then deleting letters. They will also use the keyboard arrow keys to move the text cursor in their textbox.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To use the keyboard to edit text</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open my work from a file</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use the arrow keys to move the cursor </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delete letters</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954525"/>
                  </a:ext>
                </a:extLst>
              </a:tr>
              <a:tr h="898637">
                <a:tc>
                  <a:txBody>
                    <a:bodyPr/>
                    <a:lstStyle/>
                    <a:p>
                      <a:pPr marL="914400" indent="-228600">
                        <a:lnSpc>
                          <a:spcPct val="115000"/>
                        </a:lnSpc>
                        <a:spcAft>
                          <a:spcPts val="0"/>
                        </a:spcAft>
                      </a:pPr>
                      <a:r>
                        <a:rPr lang="en-GB" sz="700">
                          <a:effectLst/>
                          <a:latin typeface="Quicksand"/>
                          <a:ea typeface="Quicksand"/>
                          <a:cs typeface="Quicksand"/>
                        </a:rPr>
                        <a:t>6  Using a computer responsibly</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Learners will be introduced to the concept of using computers safely, within the context of a school setting. They will explore why we have rules in school and how those rules help us, and then apply this understanding to rules needed for using computer technology safely.</a:t>
                      </a:r>
                    </a:p>
                    <a:p>
                      <a:pPr marL="914400" indent="-228600">
                        <a:lnSpc>
                          <a:spcPct val="115000"/>
                        </a:lnSpc>
                        <a:spcAft>
                          <a:spcPts val="0"/>
                        </a:spcAft>
                      </a:pPr>
                      <a:r>
                        <a:rPr lang="en-GB" sz="700" dirty="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To create rules for using technology responsibly</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identify rules to keep us safe and healthy when we are using technology in and beyond the home</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give examples of some of these rules</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discuss how we benefit from these rules</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018335242"/>
                  </a:ext>
                </a:extLst>
              </a:tr>
            </a:tbl>
          </a:graphicData>
        </a:graphic>
      </p:graphicFrame>
      <p:sp>
        <p:nvSpPr>
          <p:cNvPr id="6" name="Rectangle 5"/>
          <p:cNvSpPr/>
          <p:nvPr/>
        </p:nvSpPr>
        <p:spPr>
          <a:xfrm>
            <a:off x="786551" y="1582559"/>
            <a:ext cx="8216133" cy="400110"/>
          </a:xfrm>
          <a:prstGeom prst="rect">
            <a:avLst/>
          </a:prstGeom>
        </p:spPr>
        <p:txBody>
          <a:bodyPr wrap="square">
            <a:spAutoFit/>
          </a:bodyPr>
          <a:lstStyle/>
          <a:p>
            <a:r>
              <a:rPr lang="en-GB" sz="1000" dirty="0">
                <a:solidFill>
                  <a:srgbClr val="333448"/>
                </a:solidFill>
                <a:latin typeface="Roboto"/>
              </a:rPr>
              <a:t>Develop your learners’ understanding of technology and how it can help them. They will become more familiar with the different components of a computer by developing their keyboard and mouse skills, and also start to consider how to use technology responsibly.</a:t>
            </a:r>
            <a:endParaRPr lang="en-GB" sz="1000" dirty="0"/>
          </a:p>
        </p:txBody>
      </p:sp>
    </p:spTree>
    <p:extLst>
      <p:ext uri="{BB962C8B-B14F-4D97-AF65-F5344CB8AC3E}">
        <p14:creationId xmlns:p14="http://schemas.microsoft.com/office/powerpoint/2010/main" val="354032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1 – Creating media – Digital painting</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6" name="Rectangle 5"/>
          <p:cNvSpPr/>
          <p:nvPr/>
        </p:nvSpPr>
        <p:spPr>
          <a:xfrm>
            <a:off x="786551" y="1582559"/>
            <a:ext cx="8216133" cy="553998"/>
          </a:xfrm>
          <a:prstGeom prst="rect">
            <a:avLst/>
          </a:prstGeom>
        </p:spPr>
        <p:txBody>
          <a:bodyPr wrap="square">
            <a:spAutoFit/>
          </a:bodyPr>
          <a:lstStyle/>
          <a:p>
            <a:r>
              <a:rPr lang="en-GB" sz="1000" dirty="0">
                <a:solidFill>
                  <a:srgbClr val="333448"/>
                </a:solidFill>
                <a:latin typeface="Roboto"/>
              </a:rPr>
              <a:t>Learners will develop their understanding of a range of tools used for digital painting. They then use these tools to create their own digital paintings, while gaining inspiration from a range of artists’ work. The unit concludes with learners considering their preferences when painting with and without the use of digital devices.</a:t>
            </a:r>
            <a:endParaRPr lang="en-GB" sz="1000" dirty="0"/>
          </a:p>
        </p:txBody>
      </p:sp>
      <p:graphicFrame>
        <p:nvGraphicFramePr>
          <p:cNvPr id="7" name="Table 6"/>
          <p:cNvGraphicFramePr>
            <a:graphicFrameLocks noGrp="1"/>
          </p:cNvGraphicFramePr>
          <p:nvPr>
            <p:extLst>
              <p:ext uri="{D42A27DB-BD31-4B8C-83A1-F6EECF244321}">
                <p14:modId xmlns:p14="http://schemas.microsoft.com/office/powerpoint/2010/main" val="437584387"/>
              </p:ext>
            </p:extLst>
          </p:nvPr>
        </p:nvGraphicFramePr>
        <p:xfrm>
          <a:off x="911688" y="2136557"/>
          <a:ext cx="8182436" cy="4541644"/>
        </p:xfrm>
        <a:graphic>
          <a:graphicData uri="http://schemas.openxmlformats.org/drawingml/2006/table">
            <a:tbl>
              <a:tblPr/>
              <a:tblGrid>
                <a:gridCol w="1497949">
                  <a:extLst>
                    <a:ext uri="{9D8B030D-6E8A-4147-A177-3AD203B41FA5}">
                      <a16:colId xmlns:a16="http://schemas.microsoft.com/office/drawing/2014/main" val="473146856"/>
                    </a:ext>
                  </a:extLst>
                </a:gridCol>
                <a:gridCol w="4346647">
                  <a:extLst>
                    <a:ext uri="{9D8B030D-6E8A-4147-A177-3AD203B41FA5}">
                      <a16:colId xmlns:a16="http://schemas.microsoft.com/office/drawing/2014/main" val="1619604540"/>
                    </a:ext>
                  </a:extLst>
                </a:gridCol>
                <a:gridCol w="2337840">
                  <a:extLst>
                    <a:ext uri="{9D8B030D-6E8A-4147-A177-3AD203B41FA5}">
                      <a16:colId xmlns:a16="http://schemas.microsoft.com/office/drawing/2014/main" val="1685028230"/>
                    </a:ext>
                  </a:extLst>
                </a:gridCol>
              </a:tblGrid>
              <a:tr h="124349">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Lesson</a:t>
                      </a:r>
                      <a:endParaRPr lang="en-GB" sz="700" dirty="0">
                        <a:solidFill>
                          <a:schemeClr val="bg1"/>
                        </a:solidFill>
                        <a:effectLst/>
                        <a:latin typeface="Quicksand"/>
                        <a:ea typeface="Quicksand"/>
                        <a:cs typeface="Quicksand"/>
                      </a:endParaRP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Brief overview</a:t>
                      </a:r>
                      <a:endParaRPr lang="en-GB" sz="700" dirty="0">
                        <a:solidFill>
                          <a:schemeClr val="bg1"/>
                        </a:solidFill>
                        <a:effectLst/>
                        <a:latin typeface="Quicksand"/>
                        <a:ea typeface="Quicksand"/>
                        <a:cs typeface="Quicksand"/>
                      </a:endParaRP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Learning objectives</a:t>
                      </a:r>
                      <a:endParaRPr lang="en-GB" sz="700" dirty="0">
                        <a:solidFill>
                          <a:schemeClr val="bg1"/>
                        </a:solidFill>
                        <a:effectLst/>
                        <a:latin typeface="Quicksand"/>
                        <a:ea typeface="Quicksand"/>
                        <a:cs typeface="Quicksand"/>
                      </a:endParaRP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extLst>
                  <a:ext uri="{0D108BD9-81ED-4DB2-BD59-A6C34878D82A}">
                    <a16:rowId xmlns:a16="http://schemas.microsoft.com/office/drawing/2014/main" val="3110932076"/>
                  </a:ext>
                </a:extLst>
              </a:tr>
              <a:tr h="745188">
                <a:tc>
                  <a:txBody>
                    <a:bodyPr/>
                    <a:lstStyle/>
                    <a:p>
                      <a:pPr marL="914400" indent="-228600">
                        <a:lnSpc>
                          <a:spcPct val="115000"/>
                        </a:lnSpc>
                        <a:spcAft>
                          <a:spcPts val="0"/>
                        </a:spcAft>
                      </a:pPr>
                      <a:r>
                        <a:rPr lang="en-GB" sz="600" dirty="0">
                          <a:effectLst/>
                          <a:latin typeface="Quicksand"/>
                          <a:ea typeface="Quicksand"/>
                          <a:cs typeface="Quicksand"/>
                        </a:rPr>
                        <a:t>1 How can we paint using computers?</a:t>
                      </a:r>
                    </a:p>
                    <a:p>
                      <a:pPr marL="914400" indent="-228600">
                        <a:lnSpc>
                          <a:spcPct val="115000"/>
                        </a:lnSpc>
                        <a:spcAft>
                          <a:spcPts val="0"/>
                        </a:spcAft>
                      </a:pPr>
                      <a:r>
                        <a:rPr lang="en-GB" sz="600" dirty="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This lesson introduces learners to the freehand tools available for digital painting. </a:t>
                      </a:r>
                    </a:p>
                    <a:p>
                      <a:pPr marL="914400" indent="-228600">
                        <a:lnSpc>
                          <a:spcPct val="115000"/>
                        </a:lnSpc>
                        <a:spcAft>
                          <a:spcPts val="0"/>
                        </a:spcAft>
                      </a:pPr>
                      <a:r>
                        <a:rPr lang="en-GB" sz="600" dirty="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describe what different freehand tools do</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make marks on a screen and explain which tools I used</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draw lines on a screen and explain which tools I used</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use the paint tools to draw a picture</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222588019"/>
                  </a:ext>
                </a:extLst>
              </a:tr>
              <a:tr h="649104">
                <a:tc>
                  <a:txBody>
                    <a:bodyPr/>
                    <a:lstStyle/>
                    <a:p>
                      <a:pPr marL="914400" indent="-228600">
                        <a:lnSpc>
                          <a:spcPct val="115000"/>
                        </a:lnSpc>
                        <a:spcAft>
                          <a:spcPts val="0"/>
                        </a:spcAft>
                      </a:pPr>
                      <a:r>
                        <a:rPr lang="en-GB" sz="600">
                          <a:effectLst/>
                          <a:latin typeface="Quicksand"/>
                          <a:ea typeface="Quicksand"/>
                          <a:cs typeface="Quicksand"/>
                        </a:rPr>
                        <a:t>2 Using shape and lines</a:t>
                      </a:r>
                    </a:p>
                    <a:p>
                      <a:pPr marL="914400" indent="-228600">
                        <a:lnSpc>
                          <a:spcPct val="115000"/>
                        </a:lnSpc>
                        <a:spcAft>
                          <a:spcPts val="0"/>
                        </a:spcAft>
                      </a:pPr>
                      <a:r>
                        <a:rPr lang="en-GB" sz="60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This lesson introduces learners to the line and shape tools and revisits the fill and undo tools used for digital painting. Learners create their own digital painting in the style of an artist.</a:t>
                      </a:r>
                    </a:p>
                    <a:p>
                      <a:pPr marL="914400" indent="-228600">
                        <a:lnSpc>
                          <a:spcPct val="115000"/>
                        </a:lnSpc>
                        <a:spcAft>
                          <a:spcPts val="0"/>
                        </a:spcAft>
                      </a:pPr>
                      <a:r>
                        <a:rPr lang="en-GB" sz="600" dirty="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To use the shape tool and the line tools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make marks with the square and line tools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use the shape and line tools effectively</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use the shape and line tools to recreate the work of an artist</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120660891"/>
                  </a:ext>
                </a:extLst>
              </a:tr>
              <a:tr h="649104">
                <a:tc>
                  <a:txBody>
                    <a:bodyPr/>
                    <a:lstStyle/>
                    <a:p>
                      <a:pPr marL="914400" indent="-228600">
                        <a:lnSpc>
                          <a:spcPct val="115000"/>
                        </a:lnSpc>
                        <a:spcAft>
                          <a:spcPts val="0"/>
                        </a:spcAft>
                      </a:pPr>
                      <a:r>
                        <a:rPr lang="en-GB" sz="600">
                          <a:effectLst/>
                          <a:latin typeface="Quicksand"/>
                          <a:ea typeface="Quicksand"/>
                          <a:cs typeface="Quicksand"/>
                        </a:rPr>
                        <a:t>3 Making careful choices</a:t>
                      </a:r>
                    </a:p>
                    <a:p>
                      <a:pPr marL="914400" indent="-228600">
                        <a:lnSpc>
                          <a:spcPct val="115000"/>
                        </a:lnSpc>
                        <a:spcAft>
                          <a:spcPts val="0"/>
                        </a:spcAft>
                      </a:pPr>
                      <a:r>
                        <a:rPr lang="en-GB" sz="600">
                          <a:effectLst/>
                          <a:latin typeface="Quicksand"/>
                          <a:ea typeface="Quicksand"/>
                          <a:cs typeface="Quicksand"/>
                        </a:rPr>
                        <a:t> </a:t>
                      </a:r>
                    </a:p>
                    <a:p>
                      <a:pPr marL="914400" indent="-228600">
                        <a:lnSpc>
                          <a:spcPct val="115000"/>
                        </a:lnSpc>
                        <a:spcAft>
                          <a:spcPts val="0"/>
                        </a:spcAft>
                      </a:pPr>
                      <a:r>
                        <a:rPr lang="en-GB" sz="60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This lesson introduces learners to a range of shape tools, allowing them to create a painting in the style of an artist.</a:t>
                      </a:r>
                    </a:p>
                    <a:p>
                      <a:pPr marL="914400" indent="-228600">
                        <a:lnSpc>
                          <a:spcPct val="115000"/>
                        </a:lnSpc>
                        <a:spcAft>
                          <a:spcPts val="0"/>
                        </a:spcAft>
                      </a:pPr>
                      <a:r>
                        <a:rPr lang="en-GB" sz="600" dirty="0">
                          <a:effectLst/>
                          <a:latin typeface="Quicksand"/>
                          <a:ea typeface="Quicksand"/>
                          <a:cs typeface="Quicksand"/>
                        </a:rPr>
                        <a:t> </a:t>
                      </a:r>
                    </a:p>
                    <a:p>
                      <a:pPr marL="914400" indent="-228600">
                        <a:lnSpc>
                          <a:spcPct val="115000"/>
                        </a:lnSpc>
                        <a:spcAft>
                          <a:spcPts val="0"/>
                        </a:spcAft>
                      </a:pPr>
                      <a:r>
                        <a:rPr lang="en-GB" sz="600" dirty="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To make careful choices when painting a digital picture</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choose appropriate shapes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make appropriate colour choices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create a picture in the style of an artist</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94864955"/>
                  </a:ext>
                </a:extLst>
              </a:tr>
              <a:tr h="724070">
                <a:tc>
                  <a:txBody>
                    <a:bodyPr/>
                    <a:lstStyle/>
                    <a:p>
                      <a:pPr marL="914400" indent="-228600">
                        <a:lnSpc>
                          <a:spcPct val="115000"/>
                        </a:lnSpc>
                        <a:spcAft>
                          <a:spcPts val="0"/>
                        </a:spcAft>
                      </a:pPr>
                      <a:r>
                        <a:rPr lang="en-GB" sz="600">
                          <a:effectLst/>
                          <a:latin typeface="Quicksand"/>
                          <a:ea typeface="Quicksand"/>
                          <a:cs typeface="Quicksand"/>
                        </a:rPr>
                        <a:t>4 Why did I choose that?</a:t>
                      </a:r>
                    </a:p>
                    <a:p>
                      <a:pPr marL="914400" indent="-228600">
                        <a:lnSpc>
                          <a:spcPct val="115000"/>
                        </a:lnSpc>
                        <a:spcAft>
                          <a:spcPts val="0"/>
                        </a:spcAft>
                      </a:pPr>
                      <a:r>
                        <a:rPr lang="en-GB" sz="600">
                          <a:effectLst/>
                          <a:latin typeface="Quicksand"/>
                          <a:ea typeface="Quicksand"/>
                          <a:cs typeface="Quicksand"/>
                        </a:rPr>
                        <a:t> </a:t>
                      </a:r>
                    </a:p>
                    <a:p>
                      <a:pPr marL="914400" indent="-228600">
                        <a:lnSpc>
                          <a:spcPct val="115000"/>
                        </a:lnSpc>
                        <a:spcAft>
                          <a:spcPts val="0"/>
                        </a:spcAft>
                      </a:pPr>
                      <a:r>
                        <a:rPr lang="en-GB" sz="60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This lesson increases learners’ understanding of the available paint tools and encourages them to select the best tools to create a digital painting in the style of </a:t>
                      </a:r>
                      <a:r>
                        <a:rPr lang="en-GB" sz="600" dirty="0" err="1">
                          <a:effectLst/>
                          <a:latin typeface="Quicksand"/>
                          <a:ea typeface="Quicksand"/>
                          <a:cs typeface="Quicksand"/>
                        </a:rPr>
                        <a:t>Wassily</a:t>
                      </a:r>
                      <a:r>
                        <a:rPr lang="en-GB" sz="600" dirty="0">
                          <a:effectLst/>
                          <a:latin typeface="Quicksand"/>
                          <a:ea typeface="Quicksand"/>
                          <a:cs typeface="Quicksand"/>
                        </a:rPr>
                        <a:t> Kandinsky.</a:t>
                      </a:r>
                    </a:p>
                    <a:p>
                      <a:pPr marL="914400" indent="-228600">
                        <a:lnSpc>
                          <a:spcPct val="115000"/>
                        </a:lnSpc>
                        <a:spcAft>
                          <a:spcPts val="0"/>
                        </a:spcAft>
                      </a:pPr>
                      <a:r>
                        <a:rPr lang="en-GB" sz="600" dirty="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To explain why I chose the tools I used</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explain that different paint tools do different jobs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choose appropriate paint tools and colours to recreate the work of an artist</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say which tools were helpful and why</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066682726"/>
                  </a:ext>
                </a:extLst>
              </a:tr>
              <a:tr h="724070">
                <a:tc>
                  <a:txBody>
                    <a:bodyPr/>
                    <a:lstStyle/>
                    <a:p>
                      <a:pPr marL="914400" indent="-228600">
                        <a:lnSpc>
                          <a:spcPct val="115000"/>
                        </a:lnSpc>
                        <a:spcAft>
                          <a:spcPts val="0"/>
                        </a:spcAft>
                      </a:pPr>
                      <a:r>
                        <a:rPr lang="en-GB" sz="600">
                          <a:effectLst/>
                          <a:latin typeface="Quicksand"/>
                          <a:ea typeface="Quicksand"/>
                          <a:cs typeface="Quicksand"/>
                        </a:rPr>
                        <a:t>5 Painting all by myself</a:t>
                      </a:r>
                    </a:p>
                    <a:p>
                      <a:pPr marL="914400" indent="-228600">
                        <a:lnSpc>
                          <a:spcPct val="115000"/>
                        </a:lnSpc>
                        <a:spcAft>
                          <a:spcPts val="0"/>
                        </a:spcAft>
                      </a:pPr>
                      <a:r>
                        <a:rPr lang="en-GB" sz="60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Learners select appropriate colours, brush sizes, and brush tools to independently create their own image in the style of an artist.</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use a computer on my own to paint a picture</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make dots of colour on the page</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change the colour and brush sizes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use dots of colour to create a picture in the style of an artist on my own</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82832398"/>
                  </a:ext>
                </a:extLst>
              </a:tr>
              <a:tr h="799035">
                <a:tc>
                  <a:txBody>
                    <a:bodyPr/>
                    <a:lstStyle/>
                    <a:p>
                      <a:pPr marL="914400" indent="-228600">
                        <a:lnSpc>
                          <a:spcPct val="115000"/>
                        </a:lnSpc>
                        <a:spcAft>
                          <a:spcPts val="0"/>
                        </a:spcAft>
                      </a:pPr>
                      <a:r>
                        <a:rPr lang="en-GB" sz="600">
                          <a:effectLst/>
                          <a:latin typeface="Quicksand"/>
                          <a:ea typeface="Quicksand"/>
                          <a:cs typeface="Quicksand"/>
                        </a:rPr>
                        <a:t>6 Comparing computer art and painting</a:t>
                      </a:r>
                    </a:p>
                    <a:p>
                      <a:pPr marL="914400" indent="-228600">
                        <a:lnSpc>
                          <a:spcPct val="115000"/>
                        </a:lnSpc>
                        <a:spcAft>
                          <a:spcPts val="0"/>
                        </a:spcAft>
                      </a:pPr>
                      <a:r>
                        <a:rPr lang="en-GB" sz="60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Learners compare their preferences when creating paintings on computers and on paper. </a:t>
                      </a:r>
                    </a:p>
                    <a:p>
                      <a:pPr marL="914400" indent="-228600">
                        <a:lnSpc>
                          <a:spcPct val="115000"/>
                        </a:lnSpc>
                        <a:spcAft>
                          <a:spcPts val="0"/>
                        </a:spcAft>
                      </a:pPr>
                      <a:r>
                        <a:rPr lang="en-GB" sz="600">
                          <a:effectLst/>
                          <a:latin typeface="Quicksand"/>
                          <a:ea typeface="Quicksand"/>
                          <a:cs typeface="Quicksand"/>
                        </a:rPr>
                        <a:t> </a:t>
                      </a:r>
                    </a:p>
                    <a:p>
                      <a:pPr marL="914400" indent="-228600">
                        <a:lnSpc>
                          <a:spcPct val="115000"/>
                        </a:lnSpc>
                        <a:spcAft>
                          <a:spcPts val="0"/>
                        </a:spcAft>
                      </a:pPr>
                      <a:r>
                        <a:rPr lang="en-GB" sz="600">
                          <a:effectLst/>
                          <a:latin typeface="Quicksand"/>
                          <a:ea typeface="Quicksand"/>
                          <a:cs typeface="Quicksand"/>
                        </a:rPr>
                        <a:t> </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compare painting a picture on a computer and on paper</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explain that pictures can be made in lots of different ways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spot the differences between painting on a computer and on paper</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say whether I prefer painting using a computer or using paper</a:t>
                      </a:r>
                    </a:p>
                  </a:txBody>
                  <a:tcPr marL="24878" marR="24878" marT="24878" marB="24878">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32102633"/>
                  </a:ext>
                </a:extLst>
              </a:tr>
            </a:tbl>
          </a:graphicData>
        </a:graphic>
      </p:graphicFrame>
    </p:spTree>
    <p:extLst>
      <p:ext uri="{BB962C8B-B14F-4D97-AF65-F5344CB8AC3E}">
        <p14:creationId xmlns:p14="http://schemas.microsoft.com/office/powerpoint/2010/main" val="159996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1 – Programming A – Moving a robot</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6" name="Rectangle 5"/>
          <p:cNvSpPr/>
          <p:nvPr/>
        </p:nvSpPr>
        <p:spPr>
          <a:xfrm>
            <a:off x="786551" y="1582559"/>
            <a:ext cx="8216133" cy="707886"/>
          </a:xfrm>
          <a:prstGeom prst="rect">
            <a:avLst/>
          </a:prstGeom>
        </p:spPr>
        <p:txBody>
          <a:bodyPr wrap="square" lIns="91440" tIns="45720" rIns="91440" bIns="45720" anchor="t">
            <a:spAutoFit/>
          </a:bodyPr>
          <a:lstStyle/>
          <a:p>
            <a:r>
              <a:rPr lang="en-GB" sz="1000" dirty="0">
                <a:solidFill>
                  <a:srgbClr val="333448"/>
                </a:solidFill>
                <a:latin typeface="Roboto"/>
              </a:rPr>
              <a:t>Learners will be introduced to early programming concepts. Learners will explore using individual commands, both with other learners  and as part of a computer program. They will identify what each command for the floor robot </a:t>
            </a:r>
            <a:r>
              <a:rPr lang="en-GB" sz="1000">
                <a:solidFill>
                  <a:srgbClr val="333448"/>
                </a:solidFill>
                <a:latin typeface="Roboto"/>
              </a:rPr>
              <a:t>does and</a:t>
            </a:r>
            <a:r>
              <a:rPr lang="en-GB" sz="1000" dirty="0">
                <a:solidFill>
                  <a:srgbClr val="333448"/>
                </a:solidFill>
                <a:latin typeface="Roboto"/>
              </a:rPr>
              <a:t> use that knowledge to start predicting the outcome of programs. The unit is paced to ensure time is spent on all aspects of </a:t>
            </a:r>
            <a:r>
              <a:rPr lang="en-GB" sz="1000">
                <a:solidFill>
                  <a:srgbClr val="333448"/>
                </a:solidFill>
                <a:latin typeface="Roboto"/>
              </a:rPr>
              <a:t>programming and</a:t>
            </a:r>
            <a:r>
              <a:rPr lang="en-GB" sz="1000" dirty="0">
                <a:solidFill>
                  <a:srgbClr val="333448"/>
                </a:solidFill>
                <a:latin typeface="Roboto"/>
              </a:rPr>
              <a:t> builds knowledge in a structured manner. Learners are also introduced to the early stages of program design through the introduction of algorithms. </a:t>
            </a:r>
            <a:endParaRPr lang="en-GB" sz="1000" dirty="0"/>
          </a:p>
        </p:txBody>
      </p:sp>
      <p:graphicFrame>
        <p:nvGraphicFramePr>
          <p:cNvPr id="5" name="Table 4"/>
          <p:cNvGraphicFramePr>
            <a:graphicFrameLocks noGrp="1"/>
          </p:cNvGraphicFramePr>
          <p:nvPr>
            <p:extLst>
              <p:ext uri="{D42A27DB-BD31-4B8C-83A1-F6EECF244321}">
                <p14:modId xmlns:p14="http://schemas.microsoft.com/office/powerpoint/2010/main" val="3136464686"/>
              </p:ext>
            </p:extLst>
          </p:nvPr>
        </p:nvGraphicFramePr>
        <p:xfrm>
          <a:off x="911688" y="2290445"/>
          <a:ext cx="8625015" cy="4119843"/>
        </p:xfrm>
        <a:graphic>
          <a:graphicData uri="http://schemas.openxmlformats.org/drawingml/2006/table">
            <a:tbl>
              <a:tblPr/>
              <a:tblGrid>
                <a:gridCol w="1578971">
                  <a:extLst>
                    <a:ext uri="{9D8B030D-6E8A-4147-A177-3AD203B41FA5}">
                      <a16:colId xmlns:a16="http://schemas.microsoft.com/office/drawing/2014/main" val="1808657519"/>
                    </a:ext>
                  </a:extLst>
                </a:gridCol>
                <a:gridCol w="4581755">
                  <a:extLst>
                    <a:ext uri="{9D8B030D-6E8A-4147-A177-3AD203B41FA5}">
                      <a16:colId xmlns:a16="http://schemas.microsoft.com/office/drawing/2014/main" val="3225664457"/>
                    </a:ext>
                  </a:extLst>
                </a:gridCol>
                <a:gridCol w="2464289">
                  <a:extLst>
                    <a:ext uri="{9D8B030D-6E8A-4147-A177-3AD203B41FA5}">
                      <a16:colId xmlns:a16="http://schemas.microsoft.com/office/drawing/2014/main" val="2771736772"/>
                    </a:ext>
                  </a:extLst>
                </a:gridCol>
              </a:tblGrid>
              <a:tr h="125733">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Lesson</a:t>
                      </a:r>
                      <a:endParaRPr lang="en-GB" sz="700" dirty="0">
                        <a:solidFill>
                          <a:schemeClr val="bg1"/>
                        </a:solidFill>
                        <a:effectLst/>
                        <a:latin typeface="Quicksand"/>
                        <a:ea typeface="Quicksand"/>
                        <a:cs typeface="Quicksand"/>
                      </a:endParaRP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a:solidFill>
                            <a:schemeClr val="bg1"/>
                          </a:solidFill>
                          <a:effectLst/>
                          <a:latin typeface="Quicksand"/>
                          <a:ea typeface="Quicksand"/>
                          <a:cs typeface="Quicksand"/>
                        </a:rPr>
                        <a:t>Brief overview</a:t>
                      </a:r>
                      <a:endParaRPr lang="en-GB" sz="700">
                        <a:solidFill>
                          <a:schemeClr val="bg1"/>
                        </a:solidFill>
                        <a:effectLst/>
                        <a:latin typeface="Quicksand"/>
                        <a:ea typeface="Quicksand"/>
                        <a:cs typeface="Quicksand"/>
                      </a:endParaRP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Learning objectives</a:t>
                      </a:r>
                      <a:endParaRPr lang="en-GB" sz="700" dirty="0">
                        <a:solidFill>
                          <a:schemeClr val="bg1"/>
                        </a:solidFill>
                        <a:effectLst/>
                        <a:latin typeface="Quicksand"/>
                        <a:ea typeface="Quicksand"/>
                        <a:cs typeface="Quicksand"/>
                      </a:endParaRP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extLst>
                  <a:ext uri="{0D108BD9-81ED-4DB2-BD59-A6C34878D82A}">
                    <a16:rowId xmlns:a16="http://schemas.microsoft.com/office/drawing/2014/main" val="2758280002"/>
                  </a:ext>
                </a:extLst>
              </a:tr>
              <a:tr h="414317">
                <a:tc>
                  <a:txBody>
                    <a:bodyPr/>
                    <a:lstStyle/>
                    <a:p>
                      <a:pPr marL="914400" indent="-228600">
                        <a:lnSpc>
                          <a:spcPct val="115000"/>
                        </a:lnSpc>
                        <a:spcAft>
                          <a:spcPts val="0"/>
                        </a:spcAft>
                      </a:pPr>
                      <a:r>
                        <a:rPr lang="en-GB" sz="600" dirty="0">
                          <a:effectLst/>
                          <a:latin typeface="Quicksand"/>
                          <a:ea typeface="Quicksand"/>
                          <a:cs typeface="Quicksand"/>
                        </a:rPr>
                        <a:t>1 Buttons</a:t>
                      </a:r>
                    </a:p>
                    <a:p>
                      <a:pPr marL="914400" indent="-228600">
                        <a:lnSpc>
                          <a:spcPct val="115000"/>
                        </a:lnSpc>
                        <a:spcAft>
                          <a:spcPts val="0"/>
                        </a:spcAft>
                      </a:pPr>
                      <a:r>
                        <a:rPr lang="en-GB" sz="600" dirty="0">
                          <a:effectLst/>
                          <a:latin typeface="Quicksand"/>
                          <a:ea typeface="Quicksand"/>
                          <a:cs typeface="Quicksand"/>
                        </a:rPr>
                        <a:t> </a:t>
                      </a:r>
                    </a:p>
                    <a:p>
                      <a:pPr marL="914400" indent="-228600">
                        <a:lnSpc>
                          <a:spcPct val="115000"/>
                        </a:lnSpc>
                        <a:spcAft>
                          <a:spcPts val="0"/>
                        </a:spcAft>
                      </a:pPr>
                      <a:r>
                        <a:rPr lang="en-GB" sz="600" dirty="0">
                          <a:effectLst/>
                          <a:latin typeface="Quicksand"/>
                          <a:ea typeface="Quicksand"/>
                          <a:cs typeface="Quicksand"/>
                        </a:rPr>
                        <a:t>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 introduced to floor robots. They will talk about what the buttons on a floor robot might do and then try the buttons out. They will spend time linking an outcome to a button press. Learners will consider the direction command buttons, as well as the ‘clear memory’ and ‘run program’ buttons.</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explain what a given command will do</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predict the outcome of a command on a device</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match a command to an outcome </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run a command on a device</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201342278"/>
                  </a:ext>
                </a:extLst>
              </a:tr>
              <a:tr h="414317">
                <a:tc>
                  <a:txBody>
                    <a:bodyPr/>
                    <a:lstStyle/>
                    <a:p>
                      <a:pPr marL="914400" indent="-228600">
                        <a:lnSpc>
                          <a:spcPct val="115000"/>
                        </a:lnSpc>
                        <a:spcAft>
                          <a:spcPts val="0"/>
                        </a:spcAft>
                      </a:pPr>
                      <a:r>
                        <a:rPr lang="en-GB" sz="600" dirty="0">
                          <a:effectLst/>
                          <a:latin typeface="Quicksand"/>
                          <a:ea typeface="Quicksand"/>
                          <a:cs typeface="Quicksand"/>
                        </a:rPr>
                        <a:t>2 Directions</a:t>
                      </a:r>
                    </a:p>
                    <a:p>
                      <a:pPr marL="914400" indent="-228600">
                        <a:lnSpc>
                          <a:spcPct val="115000"/>
                        </a:lnSpc>
                        <a:spcAft>
                          <a:spcPts val="0"/>
                        </a:spcAft>
                      </a:pPr>
                      <a:r>
                        <a:rPr lang="en-GB" sz="600" dirty="0">
                          <a:effectLst/>
                          <a:latin typeface="Quicksand"/>
                          <a:ea typeface="Quicksand"/>
                          <a:cs typeface="Quicksand"/>
                        </a:rPr>
                        <a:t> </a:t>
                      </a:r>
                    </a:p>
                    <a:p>
                      <a:pPr marL="914400" indent="-228600">
                        <a:lnSpc>
                          <a:spcPct val="115000"/>
                        </a:lnSpc>
                        <a:spcAft>
                          <a:spcPts val="0"/>
                        </a:spcAft>
                      </a:pPr>
                      <a:r>
                        <a:rPr lang="en-GB" sz="600" dirty="0">
                          <a:effectLst/>
                          <a:latin typeface="Quicksand"/>
                          <a:ea typeface="Quicksand"/>
                          <a:cs typeface="Quicksand"/>
                        </a:rPr>
                        <a:t>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think about the language used to give directions and how precise it needs to be. They will also work with a partner to give and follow instructions. These real-world activities should, at suitable points during this lesson, be related to the floor robot introduced in Lesson 1.</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To act out a given word</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follow an instruction</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recall words that can be acted out</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give directions</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94839609"/>
                  </a:ext>
                </a:extLst>
              </a:tr>
              <a:tr h="1087678">
                <a:tc>
                  <a:txBody>
                    <a:bodyPr/>
                    <a:lstStyle/>
                    <a:p>
                      <a:pPr marL="914400" indent="-228600">
                        <a:lnSpc>
                          <a:spcPct val="115000"/>
                        </a:lnSpc>
                        <a:spcAft>
                          <a:spcPts val="0"/>
                        </a:spcAft>
                      </a:pPr>
                      <a:r>
                        <a:rPr lang="en-GB" sz="600" dirty="0">
                          <a:effectLst/>
                          <a:latin typeface="Quicksand"/>
                          <a:ea typeface="Quicksand"/>
                          <a:cs typeface="Quicksand"/>
                        </a:rPr>
                        <a:t>3 Forwards and backwards</a:t>
                      </a:r>
                    </a:p>
                    <a:p>
                      <a:pPr marL="914400" indent="-228600">
                        <a:lnSpc>
                          <a:spcPct val="115000"/>
                        </a:lnSpc>
                        <a:spcAft>
                          <a:spcPts val="0"/>
                        </a:spcAft>
                      </a:pPr>
                      <a:r>
                        <a:rPr lang="en-GB" sz="600" dirty="0">
                          <a:effectLst/>
                          <a:latin typeface="Quicksand"/>
                          <a:ea typeface="Quicksand"/>
                          <a:cs typeface="Quicksand"/>
                        </a:rPr>
                        <a:t> </a:t>
                      </a:r>
                    </a:p>
                    <a:p>
                      <a:pPr marL="914400" indent="-228600">
                        <a:lnSpc>
                          <a:spcPct val="115000"/>
                        </a:lnSpc>
                        <a:spcAft>
                          <a:spcPts val="0"/>
                        </a:spcAft>
                      </a:pPr>
                      <a:r>
                        <a:rPr lang="en-GB" sz="600" dirty="0">
                          <a:effectLst/>
                          <a:latin typeface="Quicksand"/>
                          <a:ea typeface="Quicksand"/>
                          <a:cs typeface="Quicksand"/>
                        </a:rPr>
                        <a:t>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Learners will focus on programming the floor robot to move forwards and backwards. They will see that the robot moves forwards and backwards a fixed distance. This highlights the idea that robots follow a clear, fixed command in a precise and repeatable way. Learners will think about starting the robot from the same place each time. Using the same starting position with fixed commands will allow learners to predict what a program will do. </a:t>
                      </a:r>
                    </a:p>
                    <a:p>
                      <a:pPr marL="914400" indent="-228600">
                        <a:lnSpc>
                          <a:spcPct val="115000"/>
                        </a:lnSpc>
                        <a:spcAft>
                          <a:spcPts val="0"/>
                        </a:spcAft>
                      </a:pPr>
                      <a:r>
                        <a:rPr lang="en-GB" sz="600">
                          <a:effectLst/>
                          <a:latin typeface="Quicksand"/>
                          <a:ea typeface="Quicksand"/>
                          <a:cs typeface="Quicksand"/>
                        </a:rPr>
                        <a:t> </a:t>
                      </a:r>
                    </a:p>
                    <a:p>
                      <a:pPr marL="914400" indent="-228600">
                        <a:lnSpc>
                          <a:spcPct val="115000"/>
                        </a:lnSpc>
                        <a:spcAft>
                          <a:spcPts val="0"/>
                        </a:spcAft>
                      </a:pPr>
                      <a:r>
                        <a:rPr lang="en-GB" sz="600" b="1">
                          <a:effectLst/>
                          <a:latin typeface="Quicksand"/>
                          <a:ea typeface="Quicksand"/>
                          <a:cs typeface="Quicksand"/>
                        </a:rPr>
                        <a:t>Note:</a:t>
                      </a:r>
                      <a:r>
                        <a:rPr lang="en-GB" sz="600">
                          <a:effectLst/>
                          <a:latin typeface="Quicksand"/>
                          <a:ea typeface="Quicksand"/>
                          <a:cs typeface="Quicksand"/>
                        </a:rPr>
                        <a:t> This lesson focuses specifically on forward and backward movement only. This is to ensure that learners are developing a depth of knowledge in the concepts surrounding programming, as well as developing their ability to make the robot move. The success criteria for this lesson highlight this and ensure that the learners’ knowledge is built in a suitably paced way.</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To combine ‘forwards’ and ‘backwards’ commands to make a sequence</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compare forward and backward movements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start a sequence from the same place</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predict the outcome of a sequence involving ‘forwards’ and ‘backwards’ commands</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236853541"/>
                  </a:ext>
                </a:extLst>
              </a:tr>
              <a:tr h="702900">
                <a:tc>
                  <a:txBody>
                    <a:bodyPr/>
                    <a:lstStyle/>
                    <a:p>
                      <a:pPr marL="914400" indent="-228600">
                        <a:lnSpc>
                          <a:spcPct val="115000"/>
                        </a:lnSpc>
                        <a:spcAft>
                          <a:spcPts val="0"/>
                        </a:spcAft>
                      </a:pPr>
                      <a:r>
                        <a:rPr lang="en-GB" sz="600" dirty="0">
                          <a:effectLst/>
                          <a:latin typeface="Quicksand"/>
                          <a:ea typeface="Quicksand"/>
                          <a:cs typeface="Quicksand"/>
                        </a:rPr>
                        <a:t>4 Four directions</a:t>
                      </a:r>
                    </a:p>
                    <a:p>
                      <a:pPr marL="914400" indent="-228600">
                        <a:lnSpc>
                          <a:spcPct val="115000"/>
                        </a:lnSpc>
                        <a:spcAft>
                          <a:spcPts val="0"/>
                        </a:spcAft>
                      </a:pPr>
                      <a:r>
                        <a:rPr lang="en-GB" sz="600" dirty="0">
                          <a:effectLst/>
                          <a:latin typeface="Quicksand"/>
                          <a:ea typeface="Quicksand"/>
                          <a:cs typeface="Quicksand"/>
                        </a:rPr>
                        <a:t> </a:t>
                      </a:r>
                    </a:p>
                    <a:p>
                      <a:pPr marL="914400" indent="-228600">
                        <a:lnSpc>
                          <a:spcPct val="115000"/>
                        </a:lnSpc>
                        <a:spcAft>
                          <a:spcPts val="0"/>
                        </a:spcAft>
                      </a:pPr>
                      <a:r>
                        <a:rPr lang="en-GB" sz="600" dirty="0">
                          <a:effectLst/>
                          <a:latin typeface="Quicksand"/>
                          <a:ea typeface="Quicksand"/>
                          <a:cs typeface="Quicksand"/>
                        </a:rPr>
                        <a:t>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Learners will use ‘left turn’ and ‘right turn’ commands along with ‘forwards’ and ‘backwards’ commands. Doing this will allow learners to develop slightly more complex programs. Learners will create their programs in this lesson through trial and error, before moving on to planning out their programs in Lesson 5. In Activity 3, learners will predict where given programs will move the robot to. Learners will make their predictions by looking at the commands and matching the program steps to movements.</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To combine four direction commands to make sequences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compare left and right turns</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experiment with ‘turn’ and ‘move’ commands to move a robot</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predict the outcome of a sequence involving up to four commands</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94898389"/>
                  </a:ext>
                </a:extLst>
              </a:tr>
              <a:tr h="414317">
                <a:tc>
                  <a:txBody>
                    <a:bodyPr/>
                    <a:lstStyle/>
                    <a:p>
                      <a:pPr marL="914400" indent="-228600">
                        <a:lnSpc>
                          <a:spcPct val="115000"/>
                        </a:lnSpc>
                        <a:spcAft>
                          <a:spcPts val="0"/>
                        </a:spcAft>
                      </a:pPr>
                      <a:r>
                        <a:rPr lang="en-GB" sz="600" dirty="0">
                          <a:effectLst/>
                          <a:latin typeface="Quicksand"/>
                          <a:ea typeface="Quicksand"/>
                          <a:cs typeface="Quicksand"/>
                        </a:rPr>
                        <a:t>5 Getting there</a:t>
                      </a:r>
                    </a:p>
                    <a:p>
                      <a:pPr marL="914400" indent="-228600">
                        <a:lnSpc>
                          <a:spcPct val="115000"/>
                        </a:lnSpc>
                        <a:spcAft>
                          <a:spcPts val="0"/>
                        </a:spcAft>
                      </a:pPr>
                      <a:r>
                        <a:rPr lang="en-GB" sz="600" dirty="0">
                          <a:effectLst/>
                          <a:latin typeface="Quicksand"/>
                          <a:ea typeface="Quicksand"/>
                          <a:cs typeface="Quicksand"/>
                        </a:rPr>
                        <a:t> </a:t>
                      </a:r>
                    </a:p>
                    <a:p>
                      <a:pPr marL="914400" indent="-228600">
                        <a:lnSpc>
                          <a:spcPct val="115000"/>
                        </a:lnSpc>
                        <a:spcAft>
                          <a:spcPts val="0"/>
                        </a:spcAft>
                      </a:pPr>
                      <a:r>
                        <a:rPr lang="en-GB" sz="600" dirty="0">
                          <a:effectLst/>
                          <a:latin typeface="Quicksand"/>
                          <a:ea typeface="Quicksand"/>
                          <a:cs typeface="Quicksand"/>
                        </a:rPr>
                        <a:t>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Learners will decide what their program will do. They will then create their program and test it on the robot. Where needed, learners will also debug their program.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a:effectLst/>
                          <a:latin typeface="Quicksand"/>
                          <a:ea typeface="Quicksand"/>
                          <a:cs typeface="Quicksand"/>
                        </a:rPr>
                        <a:t>To plan a simple program </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explain what my program should do</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choose the order of commands in a sequence</a:t>
                      </a:r>
                    </a:p>
                    <a:p>
                      <a:pPr marL="342900" lvl="0" indent="-342900">
                        <a:lnSpc>
                          <a:spcPct val="115000"/>
                        </a:lnSpc>
                        <a:spcAft>
                          <a:spcPts val="0"/>
                        </a:spcAft>
                        <a:buClr>
                          <a:srgbClr val="5B5BA5"/>
                        </a:buClr>
                        <a:buFont typeface="Arial" panose="020B0604020202020204" pitchFamily="34" charset="0"/>
                        <a:buChar char="●"/>
                      </a:pPr>
                      <a:r>
                        <a:rPr lang="en-GB" sz="600" u="none" strike="noStrike">
                          <a:effectLst/>
                          <a:latin typeface="Quicksand"/>
                          <a:ea typeface="Quicksand"/>
                          <a:cs typeface="Quicksand"/>
                        </a:rPr>
                        <a:t>I can debug my program</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87034192"/>
                  </a:ext>
                </a:extLst>
              </a:tr>
              <a:tr h="702900">
                <a:tc>
                  <a:txBody>
                    <a:bodyPr/>
                    <a:lstStyle/>
                    <a:p>
                      <a:pPr marL="914400" indent="-228600">
                        <a:lnSpc>
                          <a:spcPct val="115000"/>
                        </a:lnSpc>
                        <a:spcAft>
                          <a:spcPts val="0"/>
                        </a:spcAft>
                      </a:pPr>
                      <a:r>
                        <a:rPr lang="en-GB" sz="600">
                          <a:effectLst/>
                          <a:latin typeface="Quicksand"/>
                          <a:ea typeface="Quicksand"/>
                          <a:cs typeface="Quicksand"/>
                        </a:rPr>
                        <a:t>6 Routes</a:t>
                      </a:r>
                    </a:p>
                    <a:p>
                      <a:pPr marL="914400" indent="-228600">
                        <a:lnSpc>
                          <a:spcPct val="115000"/>
                        </a:lnSpc>
                        <a:spcAft>
                          <a:spcPts val="0"/>
                        </a:spcAft>
                      </a:pPr>
                      <a:r>
                        <a:rPr lang="en-GB" sz="600">
                          <a:effectLst/>
                          <a:latin typeface="Quicksand"/>
                          <a:ea typeface="Quicksand"/>
                          <a:cs typeface="Quicksand"/>
                        </a:rPr>
                        <a:t> </a:t>
                      </a:r>
                    </a:p>
                    <a:p>
                      <a:pPr marL="914400" indent="-228600">
                        <a:lnSpc>
                          <a:spcPct val="115000"/>
                        </a:lnSpc>
                        <a:spcAft>
                          <a:spcPts val="0"/>
                        </a:spcAft>
                      </a:pPr>
                      <a:r>
                        <a:rPr lang="en-GB" sz="600">
                          <a:effectLst/>
                          <a:latin typeface="Quicksand"/>
                          <a:ea typeface="Quicksand"/>
                          <a:cs typeface="Quicksand"/>
                        </a:rPr>
                        <a:t>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 encouraged to plan routes around a mat before they start to write programs for those routes. The activities in this lesson also introduce the concept of there being more than one way to solve a problem. This concept is valid for a lot of programming activities: the same outcome can be achieved through a number of different approaches, and there is not necessarily a ‘right’ approach. The lesson also introduces the idea of program design, where learners need to plan what they want their program to achieve before they start programming.</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find more than one solution to a problem</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identify several possible solutions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plan two programs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use two different programs to get to the same place </a:t>
                      </a:r>
                    </a:p>
                  </a:txBody>
                  <a:tcPr marL="24043" marR="24043" marT="24043" marB="24043">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14813458"/>
                  </a:ext>
                </a:extLst>
              </a:tr>
            </a:tbl>
          </a:graphicData>
        </a:graphic>
      </p:graphicFrame>
    </p:spTree>
    <p:extLst>
      <p:ext uri="{BB962C8B-B14F-4D97-AF65-F5344CB8AC3E}">
        <p14:creationId xmlns:p14="http://schemas.microsoft.com/office/powerpoint/2010/main" val="215057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1 – Grouping data</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6" name="Rectangle 5"/>
          <p:cNvSpPr/>
          <p:nvPr/>
        </p:nvSpPr>
        <p:spPr>
          <a:xfrm>
            <a:off x="786551" y="1582559"/>
            <a:ext cx="8216133" cy="1015663"/>
          </a:xfrm>
          <a:prstGeom prst="rect">
            <a:avLst/>
          </a:prstGeom>
        </p:spPr>
        <p:txBody>
          <a:bodyPr wrap="square">
            <a:spAutoFit/>
          </a:bodyPr>
          <a:lstStyle/>
          <a:p>
            <a:r>
              <a:rPr lang="en-GB" sz="1000" dirty="0">
                <a:solidFill>
                  <a:srgbClr val="333448"/>
                </a:solidFill>
                <a:latin typeface="Roboto"/>
              </a:rPr>
              <a:t>This unit introduces learners to data and information. Labelling, grouping, and searching are important aspects of data and information. Searching is a common operation in many applications, and requires an understanding that to search data, it must have labels. This unit of work focuses on assigning data (images) with different labels in order to demonstrate how computers are able to group and present data. </a:t>
            </a:r>
          </a:p>
          <a:p>
            <a:r>
              <a:rPr lang="en-GB" sz="1000" dirty="0">
                <a:solidFill>
                  <a:srgbClr val="333448"/>
                </a:solidFill>
                <a:latin typeface="Roboto"/>
              </a:rPr>
              <a:t>During this unit, learners will be logging on to the computers, opening their documents, and saving their documents. Depending on how your school’s system is set up, additional support and time may be required to facilitate these steps, and consideration should be given as to how this will impact the timings of activities in each lesson. </a:t>
            </a:r>
          </a:p>
        </p:txBody>
      </p:sp>
      <p:graphicFrame>
        <p:nvGraphicFramePr>
          <p:cNvPr id="7" name="Table 6"/>
          <p:cNvGraphicFramePr>
            <a:graphicFrameLocks noGrp="1"/>
          </p:cNvGraphicFramePr>
          <p:nvPr>
            <p:extLst>
              <p:ext uri="{D42A27DB-BD31-4B8C-83A1-F6EECF244321}">
                <p14:modId xmlns:p14="http://schemas.microsoft.com/office/powerpoint/2010/main" val="3489389579"/>
              </p:ext>
            </p:extLst>
          </p:nvPr>
        </p:nvGraphicFramePr>
        <p:xfrm>
          <a:off x="911688" y="2598222"/>
          <a:ext cx="8880011" cy="3892300"/>
        </p:xfrm>
        <a:graphic>
          <a:graphicData uri="http://schemas.openxmlformats.org/drawingml/2006/table">
            <a:tbl>
              <a:tblPr/>
              <a:tblGrid>
                <a:gridCol w="1625652">
                  <a:extLst>
                    <a:ext uri="{9D8B030D-6E8A-4147-A177-3AD203B41FA5}">
                      <a16:colId xmlns:a16="http://schemas.microsoft.com/office/drawing/2014/main" val="2932873709"/>
                    </a:ext>
                  </a:extLst>
                </a:gridCol>
                <a:gridCol w="4153402">
                  <a:extLst>
                    <a:ext uri="{9D8B030D-6E8A-4147-A177-3AD203B41FA5}">
                      <a16:colId xmlns:a16="http://schemas.microsoft.com/office/drawing/2014/main" val="2029554688"/>
                    </a:ext>
                  </a:extLst>
                </a:gridCol>
                <a:gridCol w="3100957">
                  <a:extLst>
                    <a:ext uri="{9D8B030D-6E8A-4147-A177-3AD203B41FA5}">
                      <a16:colId xmlns:a16="http://schemas.microsoft.com/office/drawing/2014/main" val="1266119782"/>
                    </a:ext>
                  </a:extLst>
                </a:gridCol>
              </a:tblGrid>
              <a:tr h="142493">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Lesson</a:t>
                      </a:r>
                      <a:endParaRPr lang="en-GB" sz="700" dirty="0">
                        <a:solidFill>
                          <a:schemeClr val="bg1"/>
                        </a:solidFill>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Brief overview</a:t>
                      </a:r>
                      <a:endParaRPr lang="en-GB" sz="700" dirty="0">
                        <a:solidFill>
                          <a:schemeClr val="bg1"/>
                        </a:solidFill>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Learning objectives</a:t>
                      </a:r>
                      <a:endParaRPr lang="en-GB" sz="700" dirty="0">
                        <a:solidFill>
                          <a:schemeClr val="bg1"/>
                        </a:solidFill>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extLst>
                  <a:ext uri="{0D108BD9-81ED-4DB2-BD59-A6C34878D82A}">
                    <a16:rowId xmlns:a16="http://schemas.microsoft.com/office/drawing/2014/main" val="1684854416"/>
                  </a:ext>
                </a:extLst>
              </a:tr>
              <a:tr h="561830">
                <a:tc>
                  <a:txBody>
                    <a:bodyPr/>
                    <a:lstStyle/>
                    <a:p>
                      <a:pPr marL="914400" indent="-228600">
                        <a:lnSpc>
                          <a:spcPct val="115000"/>
                        </a:lnSpc>
                        <a:spcAft>
                          <a:spcPts val="0"/>
                        </a:spcAft>
                      </a:pPr>
                      <a:r>
                        <a:rPr lang="en-GB" sz="600" dirty="0">
                          <a:effectLst/>
                          <a:latin typeface="Quicksand"/>
                          <a:ea typeface="Quicksand"/>
                          <a:cs typeface="Quicksand"/>
                        </a:rPr>
                        <a:t>1  Label and match</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begin to understand that objects have many different labels that can be used to put them into groups. They will name different objects and begin to experiment with placing them into different groups. Learners will also label a group of objects, and begin to understand that an object can fit into more than one group depending on the context.</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label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objects using labels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match objects to groups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identify the label for a group of objects</a:t>
                      </a: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17136122"/>
                  </a:ext>
                </a:extLst>
              </a:tr>
              <a:tr h="666665">
                <a:tc>
                  <a:txBody>
                    <a:bodyPr/>
                    <a:lstStyle/>
                    <a:p>
                      <a:pPr marL="914400" indent="-228600">
                        <a:lnSpc>
                          <a:spcPct val="115000"/>
                        </a:lnSpc>
                        <a:spcAft>
                          <a:spcPts val="0"/>
                        </a:spcAft>
                      </a:pPr>
                      <a:r>
                        <a:rPr lang="en-GB" sz="600" dirty="0">
                          <a:effectLst/>
                          <a:latin typeface="Quicksand"/>
                          <a:ea typeface="Quicksand"/>
                          <a:cs typeface="Quicksand"/>
                        </a:rPr>
                        <a:t>2  Group and count</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begin to think about grouping objects based on what the objects are. They will demonstrate the ability to count a small number of objects before they group them, and will then begin to show that they can count groups of objects with the same label. Learners will also begin to learn that computers are not intelligent, and require input from humans to perform tasks. </a:t>
                      </a:r>
                      <a:endParaRPr lang="en-GB" sz="60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identify that objects can be counted</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count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group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count a group of objects</a:t>
                      </a: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76946278"/>
                  </a:ext>
                </a:extLst>
              </a:tr>
              <a:tr h="771499">
                <a:tc>
                  <a:txBody>
                    <a:bodyPr/>
                    <a:lstStyle/>
                    <a:p>
                      <a:pPr marL="914400" indent="-228600">
                        <a:lnSpc>
                          <a:spcPct val="115000"/>
                        </a:lnSpc>
                        <a:spcAft>
                          <a:spcPts val="0"/>
                        </a:spcAft>
                      </a:pPr>
                      <a:r>
                        <a:rPr lang="en-GB" sz="600" dirty="0">
                          <a:effectLst/>
                          <a:latin typeface="Quicksand"/>
                          <a:ea typeface="Quicksand"/>
                          <a:cs typeface="Quicksand"/>
                        </a:rPr>
                        <a:t>3  Describe an object</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begin to understand that objects can be described in many different ways. They will identify the properties of objects and begin to understand that properties can be used to group objects; for example, objects can be grouped by colour or size. Finally, learners will demonstrate their ability to find objects with similar properties and begin to understand the reason that we need to give labels to images on a computer. </a:t>
                      </a:r>
                      <a:endParaRPr lang="en-GB" sz="60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describe objects in different ways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an object</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a property of an object</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find objects with similar properties</a:t>
                      </a: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591017877"/>
                  </a:ext>
                </a:extLst>
              </a:tr>
              <a:tr h="561830">
                <a:tc>
                  <a:txBody>
                    <a:bodyPr/>
                    <a:lstStyle/>
                    <a:p>
                      <a:pPr marL="914400" indent="-228600">
                        <a:lnSpc>
                          <a:spcPct val="115000"/>
                        </a:lnSpc>
                        <a:spcAft>
                          <a:spcPts val="0"/>
                        </a:spcAft>
                      </a:pPr>
                      <a:r>
                        <a:rPr lang="en-GB" sz="600" dirty="0">
                          <a:effectLst/>
                          <a:latin typeface="Quicksand"/>
                          <a:ea typeface="Quicksand"/>
                          <a:cs typeface="Quicksand"/>
                        </a:rPr>
                        <a:t>4  Making different groups</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classify objects based on their properties. They will group objects that have similar properties, and will be able to explain how they have grouped these. Learners will begin to group a number of the same objects in different ways, and will demonstrate their ability to count these different groups. </a:t>
                      </a:r>
                      <a:endParaRPr lang="en-GB" sz="60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count objects with the same properties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group similar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group objects in more than one way </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count how many objects share a property</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60344592"/>
                  </a:ext>
                </a:extLst>
              </a:tr>
              <a:tr h="561830">
                <a:tc>
                  <a:txBody>
                    <a:bodyPr/>
                    <a:lstStyle/>
                    <a:p>
                      <a:pPr marL="914400" indent="-228600">
                        <a:lnSpc>
                          <a:spcPct val="115000"/>
                        </a:lnSpc>
                        <a:spcAft>
                          <a:spcPts val="0"/>
                        </a:spcAft>
                      </a:pPr>
                      <a:r>
                        <a:rPr lang="en-GB" sz="600" dirty="0">
                          <a:effectLst/>
                          <a:latin typeface="Quicksand"/>
                          <a:ea typeface="Quicksand"/>
                          <a:cs typeface="Quicksand"/>
                        </a:rPr>
                        <a:t>5  Comparing groups</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choose how they want to group different objects by properties. They will begin to compare and describe groups of objects, then they will record the number of objects in each group. </a:t>
                      </a:r>
                      <a:endParaRPr lang="en-GB" sz="60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compare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choose how to group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record how many objects are in a group</a:t>
                      </a: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72100137"/>
                  </a:ext>
                </a:extLst>
              </a:tr>
              <a:tr h="561830">
                <a:tc>
                  <a:txBody>
                    <a:bodyPr/>
                    <a:lstStyle/>
                    <a:p>
                      <a:pPr marL="914400" indent="-228600">
                        <a:lnSpc>
                          <a:spcPct val="115000"/>
                        </a:lnSpc>
                        <a:spcAft>
                          <a:spcPts val="0"/>
                        </a:spcAft>
                      </a:pPr>
                      <a:r>
                        <a:rPr lang="en-GB" sz="600" dirty="0">
                          <a:effectLst/>
                          <a:latin typeface="Quicksand"/>
                          <a:ea typeface="Quicksand"/>
                          <a:cs typeface="Quicksand"/>
                        </a:rPr>
                        <a:t>6  Answering questions</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decide how to group objects to answer questions. They will compare their groups by thinking about how they are similar or different, and they will record what they find. They will then share what they have found with their peers.</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answer questions about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decide how to group objects to answer a question</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compare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record and share what I have found </a:t>
                      </a:r>
                    </a:p>
                    <a:p>
                      <a:pPr marL="914400" indent="-228600">
                        <a:lnSpc>
                          <a:spcPct val="115000"/>
                        </a:lnSpc>
                        <a:spcAft>
                          <a:spcPts val="0"/>
                        </a:spcAft>
                      </a:pPr>
                      <a:r>
                        <a:rPr lang="en-GB" sz="600" dirty="0">
                          <a:effectLst/>
                          <a:latin typeface="Quicksand"/>
                          <a:ea typeface="Quicksand"/>
                          <a:cs typeface="Quicksand"/>
                        </a:rPr>
                        <a:t> </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4717651"/>
                  </a:ext>
                </a:extLst>
              </a:tr>
            </a:tbl>
          </a:graphicData>
        </a:graphic>
      </p:graphicFrame>
    </p:spTree>
    <p:extLst>
      <p:ext uri="{BB962C8B-B14F-4D97-AF65-F5344CB8AC3E}">
        <p14:creationId xmlns:p14="http://schemas.microsoft.com/office/powerpoint/2010/main" val="19062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1 – Creating media – Digital writing</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6" name="Rectangle 5"/>
          <p:cNvSpPr/>
          <p:nvPr/>
        </p:nvSpPr>
        <p:spPr>
          <a:xfrm>
            <a:off x="786551" y="1582559"/>
            <a:ext cx="8216133" cy="707886"/>
          </a:xfrm>
          <a:prstGeom prst="rect">
            <a:avLst/>
          </a:prstGeom>
        </p:spPr>
        <p:txBody>
          <a:bodyPr wrap="square">
            <a:spAutoFit/>
          </a:bodyPr>
          <a:lstStyle/>
          <a:p>
            <a:r>
              <a:rPr lang="en-GB" sz="1000" dirty="0">
                <a:solidFill>
                  <a:srgbClr val="333448"/>
                </a:solidFill>
                <a:latin typeface="Roboto"/>
              </a:rPr>
              <a:t>Learners will develop their understanding of the various aspects of using a computer to create and manipulate text. They will become more familiar with using a keyboard and mouse to enter and remove text. Learners will also consider how to change the look of their text, and will be able to justify their reasoning in making these changes. Finally, learners will consider the differences between using a computer to create text, and writing text on paper. They will be able to explain which method they prefer and explain their reasoning for choosing this.</a:t>
            </a:r>
          </a:p>
        </p:txBody>
      </p:sp>
      <p:graphicFrame>
        <p:nvGraphicFramePr>
          <p:cNvPr id="5" name="Table 4"/>
          <p:cNvGraphicFramePr>
            <a:graphicFrameLocks noGrp="1"/>
          </p:cNvGraphicFramePr>
          <p:nvPr>
            <p:extLst>
              <p:ext uri="{D42A27DB-BD31-4B8C-83A1-F6EECF244321}">
                <p14:modId xmlns:p14="http://schemas.microsoft.com/office/powerpoint/2010/main" val="788108710"/>
              </p:ext>
            </p:extLst>
          </p:nvPr>
        </p:nvGraphicFramePr>
        <p:xfrm>
          <a:off x="911688" y="2290445"/>
          <a:ext cx="8702575" cy="4407514"/>
        </p:xfrm>
        <a:graphic>
          <a:graphicData uri="http://schemas.openxmlformats.org/drawingml/2006/table">
            <a:tbl>
              <a:tblPr/>
              <a:tblGrid>
                <a:gridCol w="1593169">
                  <a:extLst>
                    <a:ext uri="{9D8B030D-6E8A-4147-A177-3AD203B41FA5}">
                      <a16:colId xmlns:a16="http://schemas.microsoft.com/office/drawing/2014/main" val="1671175553"/>
                    </a:ext>
                  </a:extLst>
                </a:gridCol>
                <a:gridCol w="4070411">
                  <a:extLst>
                    <a:ext uri="{9D8B030D-6E8A-4147-A177-3AD203B41FA5}">
                      <a16:colId xmlns:a16="http://schemas.microsoft.com/office/drawing/2014/main" val="3511081823"/>
                    </a:ext>
                  </a:extLst>
                </a:gridCol>
                <a:gridCol w="3038995">
                  <a:extLst>
                    <a:ext uri="{9D8B030D-6E8A-4147-A177-3AD203B41FA5}">
                      <a16:colId xmlns:a16="http://schemas.microsoft.com/office/drawing/2014/main" val="4102315880"/>
                    </a:ext>
                  </a:extLst>
                </a:gridCol>
              </a:tblGrid>
              <a:tr h="137192">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Lesson</a:t>
                      </a:r>
                      <a:endParaRPr lang="en-GB" sz="700" dirty="0">
                        <a:solidFill>
                          <a:schemeClr val="bg1"/>
                        </a:solidFill>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Brief overview</a:t>
                      </a:r>
                      <a:endParaRPr lang="en-GB" sz="700" dirty="0">
                        <a:solidFill>
                          <a:schemeClr val="bg1"/>
                        </a:solidFill>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Learning objectives</a:t>
                      </a:r>
                      <a:endParaRPr lang="en-GB" sz="700" dirty="0">
                        <a:solidFill>
                          <a:schemeClr val="bg1"/>
                        </a:solidFill>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extLst>
                  <a:ext uri="{0D108BD9-81ED-4DB2-BD59-A6C34878D82A}">
                    <a16:rowId xmlns:a16="http://schemas.microsoft.com/office/drawing/2014/main" val="3214008377"/>
                  </a:ext>
                </a:extLst>
              </a:tr>
              <a:tr h="633435">
                <a:tc>
                  <a:txBody>
                    <a:bodyPr/>
                    <a:lstStyle/>
                    <a:p>
                      <a:pPr marL="914400" indent="-228600">
                        <a:lnSpc>
                          <a:spcPct val="115000"/>
                        </a:lnSpc>
                        <a:spcAft>
                          <a:spcPts val="0"/>
                        </a:spcAft>
                      </a:pPr>
                      <a:r>
                        <a:rPr lang="en-GB" sz="600" dirty="0">
                          <a:effectLst/>
                          <a:latin typeface="Quicksand"/>
                          <a:ea typeface="Quicksand"/>
                          <a:cs typeface="Quicksand"/>
                        </a:rPr>
                        <a:t>1  Label and match</a:t>
                      </a:r>
                    </a:p>
                    <a:p>
                      <a:pPr marL="914400" indent="-228600">
                        <a:lnSpc>
                          <a:spcPct val="115000"/>
                        </a:lnSpc>
                        <a:spcAft>
                          <a:spcPts val="0"/>
                        </a:spcAft>
                      </a:pPr>
                      <a:r>
                        <a:rPr lang="en-GB" sz="600" dirty="0">
                          <a:effectLst/>
                          <a:latin typeface="Quicksand"/>
                          <a:ea typeface="Quicksand"/>
                          <a:cs typeface="Quicksand"/>
                        </a:rPr>
                        <a:t> </a:t>
                      </a:r>
                    </a:p>
                    <a:p>
                      <a:pPr marL="914400" indent="-228600">
                        <a:lnSpc>
                          <a:spcPct val="115000"/>
                        </a:lnSpc>
                        <a:spcAft>
                          <a:spcPts val="0"/>
                        </a:spcAft>
                      </a:pPr>
                      <a:r>
                        <a:rPr lang="en-GB" sz="600" dirty="0">
                          <a:effectLst/>
                          <a:latin typeface="Quicksand"/>
                          <a:ea typeface="Quicksand"/>
                          <a:cs typeface="Quicksand"/>
                        </a:rPr>
                        <a:t> </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begin to understand that objects have many different labels that can be used to put them into groups. They will name different objects and begin to experiment with placing them into different groups. Learners will also label a group of objects, and begin to understand that an object can fit into more than one group depending on the context.</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label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objects using labels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match objects to groups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identify the label for a group of objects</a:t>
                      </a: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92058202"/>
                  </a:ext>
                </a:extLst>
              </a:tr>
              <a:tr h="798849">
                <a:tc>
                  <a:txBody>
                    <a:bodyPr/>
                    <a:lstStyle/>
                    <a:p>
                      <a:pPr marL="914400" indent="-228600">
                        <a:lnSpc>
                          <a:spcPct val="115000"/>
                        </a:lnSpc>
                        <a:spcAft>
                          <a:spcPts val="0"/>
                        </a:spcAft>
                      </a:pPr>
                      <a:r>
                        <a:rPr lang="en-GB" sz="600" dirty="0">
                          <a:effectLst/>
                          <a:latin typeface="Quicksand"/>
                          <a:ea typeface="Quicksand"/>
                          <a:cs typeface="Quicksand"/>
                        </a:rPr>
                        <a:t>2  Group and count</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begin to think about grouping objects based on what the objects are. They will demonstrate the ability to count a small number of objects before they group them, and will then begin to show that they can count groups of objects with the same label. Learners will also begin to learn that computers are not intelligent, and require input from humans to perform tasks. </a:t>
                      </a:r>
                      <a:endParaRPr lang="en-GB" sz="60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identify that objects can be counted</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count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group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count a group of objects</a:t>
                      </a:r>
                    </a:p>
                    <a:p>
                      <a:pPr marL="914400" indent="-228600">
                        <a:lnSpc>
                          <a:spcPct val="115000"/>
                        </a:lnSpc>
                        <a:spcAft>
                          <a:spcPts val="0"/>
                        </a:spcAft>
                      </a:pPr>
                      <a:r>
                        <a:rPr lang="en-GB" sz="600" dirty="0">
                          <a:effectLst/>
                          <a:latin typeface="Quicksand"/>
                          <a:ea typeface="Quicksand"/>
                          <a:cs typeface="Quicksand"/>
                        </a:rPr>
                        <a:t> </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47666719"/>
                  </a:ext>
                </a:extLst>
              </a:tr>
              <a:tr h="881557">
                <a:tc>
                  <a:txBody>
                    <a:bodyPr/>
                    <a:lstStyle/>
                    <a:p>
                      <a:pPr marL="914400" indent="-228600">
                        <a:lnSpc>
                          <a:spcPct val="115000"/>
                        </a:lnSpc>
                        <a:spcAft>
                          <a:spcPts val="0"/>
                        </a:spcAft>
                      </a:pPr>
                      <a:r>
                        <a:rPr lang="en-GB" sz="600" dirty="0">
                          <a:effectLst/>
                          <a:latin typeface="Quicksand"/>
                          <a:ea typeface="Quicksand"/>
                          <a:cs typeface="Quicksand"/>
                        </a:rPr>
                        <a:t>3  Describe an object</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begin to understand that objects can be described in many different ways. They will identify the properties of objects and begin to understand that properties can be used to group objects; for example, objects can be grouped by colour or size. Finally, learners will demonstrate their ability to find objects with similar properties and begin to understand the reason that we need to give labels to images on a computer. </a:t>
                      </a:r>
                      <a:endParaRPr lang="en-GB" sz="60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describe objects in different ways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an object</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a property of an object</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find objects with similar properties</a:t>
                      </a: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194869573"/>
                  </a:ext>
                </a:extLst>
              </a:tr>
              <a:tr h="716142">
                <a:tc>
                  <a:txBody>
                    <a:bodyPr/>
                    <a:lstStyle/>
                    <a:p>
                      <a:pPr marL="914400" indent="-228600">
                        <a:lnSpc>
                          <a:spcPct val="115000"/>
                        </a:lnSpc>
                        <a:spcAft>
                          <a:spcPts val="0"/>
                        </a:spcAft>
                      </a:pPr>
                      <a:r>
                        <a:rPr lang="en-GB" sz="600" dirty="0">
                          <a:effectLst/>
                          <a:latin typeface="Quicksand"/>
                          <a:ea typeface="Quicksand"/>
                          <a:cs typeface="Quicksand"/>
                        </a:rPr>
                        <a:t>4  Making different groups</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classify objects based on their properties. They will group objects that have similar properties, and will be able to explain how they have grouped these. Learners will begin to group a number of the same objects in different ways, and will demonstrate their ability to count these different groups. </a:t>
                      </a:r>
                      <a:endParaRPr lang="en-GB" sz="60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count objects with the same properties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group similar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group objects in more than one way </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count how many objects share a property</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038575210"/>
                  </a:ext>
                </a:extLst>
              </a:tr>
              <a:tr h="550728">
                <a:tc>
                  <a:txBody>
                    <a:bodyPr/>
                    <a:lstStyle/>
                    <a:p>
                      <a:pPr marL="914400" indent="-228600">
                        <a:lnSpc>
                          <a:spcPct val="115000"/>
                        </a:lnSpc>
                        <a:spcAft>
                          <a:spcPts val="0"/>
                        </a:spcAft>
                      </a:pPr>
                      <a:r>
                        <a:rPr lang="en-GB" sz="600" dirty="0">
                          <a:effectLst/>
                          <a:latin typeface="Quicksand"/>
                          <a:ea typeface="Quicksand"/>
                          <a:cs typeface="Quicksand"/>
                        </a:rPr>
                        <a:t>5  Comparing groups</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choose how they want to group different objects by properties. They will begin to compare and describe groups of objects, then they will record the number of objects in each group. </a:t>
                      </a:r>
                      <a:endParaRPr lang="en-GB" sz="60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compare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choose how to group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describe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record how many objects are in a group</a:t>
                      </a: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59163724"/>
                  </a:ext>
                </a:extLst>
              </a:tr>
              <a:tr h="633435">
                <a:tc>
                  <a:txBody>
                    <a:bodyPr/>
                    <a:lstStyle/>
                    <a:p>
                      <a:pPr marL="914400" indent="-228600">
                        <a:lnSpc>
                          <a:spcPct val="115000"/>
                        </a:lnSpc>
                        <a:spcAft>
                          <a:spcPts val="0"/>
                        </a:spcAft>
                      </a:pPr>
                      <a:r>
                        <a:rPr lang="en-GB" sz="600" dirty="0">
                          <a:effectLst/>
                          <a:latin typeface="Quicksand"/>
                          <a:ea typeface="Quicksand"/>
                          <a:cs typeface="Quicksand"/>
                        </a:rPr>
                        <a:t>6  Answering questions</a:t>
                      </a:r>
                    </a:p>
                    <a:p>
                      <a:pPr marL="914400" indent="-228600">
                        <a:lnSpc>
                          <a:spcPct val="115000"/>
                        </a:lnSpc>
                        <a:spcAft>
                          <a:spcPts val="0"/>
                        </a:spcAft>
                      </a:pPr>
                      <a:endParaRPr lang="en-GB" sz="600" dirty="0">
                        <a:effectLst/>
                        <a:latin typeface="Quicksand"/>
                        <a:ea typeface="Quicksand"/>
                        <a:cs typeface="Quicksand"/>
                      </a:endParaRPr>
                    </a:p>
                    <a:p>
                      <a:pPr marL="914400" indent="-228600">
                        <a:lnSpc>
                          <a:spcPct val="115000"/>
                        </a:lnSpc>
                        <a:spcAft>
                          <a:spcPts val="0"/>
                        </a:spcAft>
                      </a:pPr>
                      <a:endParaRPr lang="en-GB" sz="600" dirty="0">
                        <a:effectLst/>
                        <a:latin typeface="Quicksand"/>
                        <a:ea typeface="Quicksand"/>
                        <a:cs typeface="Quicksand"/>
                      </a:endParaRP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Learners will decide how to group objects to answer questions. They will compare their groups by thinking about how they are similar or different, and they will record what they find. They will then share what they have found with their peers.</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600" dirty="0">
                          <a:effectLst/>
                          <a:latin typeface="Quicksand"/>
                          <a:ea typeface="Quicksand"/>
                          <a:cs typeface="Quicksand"/>
                        </a:rPr>
                        <a:t>To answer questions about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decide how to group objects to answer a question</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compare groups of objects</a:t>
                      </a:r>
                    </a:p>
                    <a:p>
                      <a:pPr marL="342900" lvl="0" indent="-342900">
                        <a:lnSpc>
                          <a:spcPct val="115000"/>
                        </a:lnSpc>
                        <a:spcAft>
                          <a:spcPts val="0"/>
                        </a:spcAft>
                        <a:buClr>
                          <a:srgbClr val="5B5BA5"/>
                        </a:buClr>
                        <a:buFont typeface="Arial" panose="020B0604020202020204" pitchFamily="34" charset="0"/>
                        <a:buChar char="●"/>
                      </a:pPr>
                      <a:r>
                        <a:rPr lang="en-GB" sz="600" u="none" strike="noStrike" dirty="0">
                          <a:effectLst/>
                          <a:latin typeface="Quicksand"/>
                          <a:ea typeface="Quicksand"/>
                          <a:cs typeface="Quicksand"/>
                        </a:rPr>
                        <a:t>I can record and share what I have found </a:t>
                      </a:r>
                    </a:p>
                    <a:p>
                      <a:pPr marL="914400" indent="-228600">
                        <a:lnSpc>
                          <a:spcPct val="115000"/>
                        </a:lnSpc>
                        <a:spcAft>
                          <a:spcPts val="0"/>
                        </a:spcAft>
                      </a:pPr>
                      <a:r>
                        <a:rPr lang="en-GB" sz="600" dirty="0">
                          <a:effectLst/>
                          <a:latin typeface="Quicksand"/>
                          <a:ea typeface="Quicksand"/>
                          <a:cs typeface="Quicksand"/>
                        </a:rPr>
                        <a:t> </a:t>
                      </a:r>
                    </a:p>
                  </a:txBody>
                  <a:tcPr marL="27242" marR="27242" marT="27242" marB="27242">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841356569"/>
                  </a:ext>
                </a:extLst>
              </a:tr>
            </a:tbl>
          </a:graphicData>
        </a:graphic>
      </p:graphicFrame>
    </p:spTree>
    <p:extLst>
      <p:ext uri="{BB962C8B-B14F-4D97-AF65-F5344CB8AC3E}">
        <p14:creationId xmlns:p14="http://schemas.microsoft.com/office/powerpoint/2010/main" val="40487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1 – Programming B – Programming animations</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9" name="Rectangle 8"/>
          <p:cNvSpPr/>
          <p:nvPr/>
        </p:nvSpPr>
        <p:spPr>
          <a:xfrm>
            <a:off x="786551" y="1592063"/>
            <a:ext cx="8625016" cy="646331"/>
          </a:xfrm>
          <a:prstGeom prst="rect">
            <a:avLst/>
          </a:prstGeom>
        </p:spPr>
        <p:txBody>
          <a:bodyPr wrap="square">
            <a:spAutoFit/>
          </a:bodyPr>
          <a:lstStyle/>
          <a:p>
            <a:r>
              <a:rPr lang="en-GB" sz="1200" dirty="0"/>
              <a:t>Learners will be introduced to on-screen programming through </a:t>
            </a:r>
            <a:r>
              <a:rPr lang="en-GB" sz="1200" dirty="0" err="1"/>
              <a:t>ScratchJr</a:t>
            </a:r>
            <a:r>
              <a:rPr lang="en-GB" sz="1200" dirty="0"/>
              <a:t>. Learners will explore the way a project looks by investigating sprites and backgrounds. They will use programming blocks to use, modify, and create programs. Learners will also be introduced to the early stages of program design through the introduction of algorithms. </a:t>
            </a:r>
          </a:p>
        </p:txBody>
      </p:sp>
      <p:graphicFrame>
        <p:nvGraphicFramePr>
          <p:cNvPr id="11" name="Table 10"/>
          <p:cNvGraphicFramePr>
            <a:graphicFrameLocks noGrp="1"/>
          </p:cNvGraphicFramePr>
          <p:nvPr>
            <p:extLst>
              <p:ext uri="{D42A27DB-BD31-4B8C-83A1-F6EECF244321}">
                <p14:modId xmlns:p14="http://schemas.microsoft.com/office/powerpoint/2010/main" val="2322252726"/>
              </p:ext>
            </p:extLst>
          </p:nvPr>
        </p:nvGraphicFramePr>
        <p:xfrm>
          <a:off x="911688" y="2212268"/>
          <a:ext cx="8780952" cy="4521284"/>
        </p:xfrm>
        <a:graphic>
          <a:graphicData uri="http://schemas.openxmlformats.org/drawingml/2006/table">
            <a:tbl>
              <a:tblPr/>
              <a:tblGrid>
                <a:gridCol w="1607518">
                  <a:extLst>
                    <a:ext uri="{9D8B030D-6E8A-4147-A177-3AD203B41FA5}">
                      <a16:colId xmlns:a16="http://schemas.microsoft.com/office/drawing/2014/main" val="2209044833"/>
                    </a:ext>
                  </a:extLst>
                </a:gridCol>
                <a:gridCol w="4664591">
                  <a:extLst>
                    <a:ext uri="{9D8B030D-6E8A-4147-A177-3AD203B41FA5}">
                      <a16:colId xmlns:a16="http://schemas.microsoft.com/office/drawing/2014/main" val="318832546"/>
                    </a:ext>
                  </a:extLst>
                </a:gridCol>
                <a:gridCol w="2508843">
                  <a:extLst>
                    <a:ext uri="{9D8B030D-6E8A-4147-A177-3AD203B41FA5}">
                      <a16:colId xmlns:a16="http://schemas.microsoft.com/office/drawing/2014/main" val="4277620394"/>
                    </a:ext>
                  </a:extLst>
                </a:gridCol>
              </a:tblGrid>
              <a:tr h="139850">
                <a:tc>
                  <a:txBody>
                    <a:bodyPr/>
                    <a:lstStyle/>
                    <a:p>
                      <a:pPr marL="914400" indent="-228600">
                        <a:lnSpc>
                          <a:spcPct val="115000"/>
                        </a:lnSpc>
                        <a:spcAft>
                          <a:spcPts val="0"/>
                        </a:spcAft>
                      </a:pPr>
                      <a:r>
                        <a:rPr lang="en-GB" sz="700" b="1">
                          <a:solidFill>
                            <a:schemeClr val="bg1"/>
                          </a:solidFill>
                          <a:effectLst/>
                          <a:latin typeface="Quicksand"/>
                          <a:ea typeface="Quicksand"/>
                          <a:cs typeface="Quicksand"/>
                        </a:rPr>
                        <a:t>Lesson</a:t>
                      </a:r>
                      <a:endParaRPr lang="en-GB" sz="700">
                        <a:solidFill>
                          <a:schemeClr val="bg1"/>
                        </a:solidFill>
                        <a:effectLst/>
                        <a:latin typeface="Quicksand"/>
                        <a:ea typeface="Quicksand"/>
                        <a:cs typeface="Quicksand"/>
                      </a:endParaRP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a:solidFill>
                            <a:schemeClr val="bg1"/>
                          </a:solidFill>
                          <a:effectLst/>
                          <a:latin typeface="Quicksand"/>
                          <a:ea typeface="Quicksand"/>
                          <a:cs typeface="Quicksand"/>
                        </a:rPr>
                        <a:t>Brief overview</a:t>
                      </a:r>
                      <a:endParaRPr lang="en-GB" sz="700">
                        <a:solidFill>
                          <a:schemeClr val="bg1"/>
                        </a:solidFill>
                        <a:effectLst/>
                        <a:latin typeface="Quicksand"/>
                        <a:ea typeface="Quicksand"/>
                        <a:cs typeface="Quicksand"/>
                      </a:endParaRP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spcAft>
                          <a:spcPts val="0"/>
                        </a:spcAft>
                      </a:pPr>
                      <a:r>
                        <a:rPr lang="en-GB" sz="700" b="1" dirty="0">
                          <a:solidFill>
                            <a:schemeClr val="bg1"/>
                          </a:solidFill>
                          <a:effectLst/>
                          <a:latin typeface="Quicksand"/>
                          <a:ea typeface="Quicksand"/>
                          <a:cs typeface="Quicksand"/>
                        </a:rPr>
                        <a:t>Learning objectives</a:t>
                      </a:r>
                      <a:endParaRPr lang="en-GB" sz="700" dirty="0">
                        <a:solidFill>
                          <a:schemeClr val="bg1"/>
                        </a:solidFill>
                        <a:effectLst/>
                        <a:latin typeface="Quicksand"/>
                        <a:ea typeface="Quicksand"/>
                        <a:cs typeface="Quicksand"/>
                      </a:endParaRP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extLst>
                  <a:ext uri="{0D108BD9-81ED-4DB2-BD59-A6C34878D82A}">
                    <a16:rowId xmlns:a16="http://schemas.microsoft.com/office/drawing/2014/main" val="3769879153"/>
                  </a:ext>
                </a:extLst>
              </a:tr>
              <a:tr h="730018">
                <a:tc>
                  <a:txBody>
                    <a:bodyPr/>
                    <a:lstStyle/>
                    <a:p>
                      <a:pPr marL="914400" indent="-228600">
                        <a:lnSpc>
                          <a:spcPct val="115000"/>
                        </a:lnSpc>
                        <a:spcAft>
                          <a:spcPts val="0"/>
                        </a:spcAft>
                      </a:pPr>
                      <a:r>
                        <a:rPr lang="en-GB" sz="700">
                          <a:effectLst/>
                          <a:latin typeface="Quicksand"/>
                          <a:ea typeface="Quicksand"/>
                          <a:cs typeface="Quicksand"/>
                        </a:rPr>
                        <a:t>1  Comparing tools</a:t>
                      </a:r>
                    </a:p>
                    <a:p>
                      <a:pPr marL="914400" indent="-228600">
                        <a:lnSpc>
                          <a:spcPct val="115000"/>
                        </a:lnSpc>
                        <a:spcAft>
                          <a:spcPts val="0"/>
                        </a:spcAft>
                      </a:pPr>
                      <a:r>
                        <a:rPr lang="en-GB" sz="700">
                          <a:effectLst/>
                          <a:latin typeface="Quicksand"/>
                          <a:ea typeface="Quicksand"/>
                          <a:cs typeface="Quicksand"/>
                        </a:rPr>
                        <a:t>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During this lesson learners will become accustomed to the ScratchJr programming environment. They will discover that they can move characters on-screen using commands, and compare ScratchJr to the Bee-Bots used in the previous unit.</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To choose a command for a given purpose</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find the commands to move a sprite</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use commands to move a sprite</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compare different programming tools</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93872459"/>
                  </a:ext>
                </a:extLst>
              </a:tr>
              <a:tr h="730018">
                <a:tc>
                  <a:txBody>
                    <a:bodyPr/>
                    <a:lstStyle/>
                    <a:p>
                      <a:pPr marL="914400" indent="-228600">
                        <a:lnSpc>
                          <a:spcPct val="115000"/>
                        </a:lnSpc>
                        <a:spcAft>
                          <a:spcPts val="0"/>
                        </a:spcAft>
                      </a:pPr>
                      <a:r>
                        <a:rPr lang="en-GB" sz="700">
                          <a:effectLst/>
                          <a:latin typeface="Quicksand"/>
                          <a:ea typeface="Quicksand"/>
                          <a:cs typeface="Quicksand"/>
                        </a:rPr>
                        <a:t>2  Joining blocks</a:t>
                      </a:r>
                    </a:p>
                    <a:p>
                      <a:pPr marL="914400" indent="-228600">
                        <a:lnSpc>
                          <a:spcPct val="115000"/>
                        </a:lnSpc>
                        <a:spcAft>
                          <a:spcPts val="0"/>
                        </a:spcAft>
                      </a:pPr>
                      <a:r>
                        <a:rPr lang="en-GB" sz="700">
                          <a:effectLst/>
                          <a:latin typeface="Quicksand"/>
                          <a:ea typeface="Quicksand"/>
                          <a:cs typeface="Quicksand"/>
                        </a:rPr>
                        <a:t>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During this lesson learners will discover that blocks can be joined together in </a:t>
                      </a:r>
                      <a:r>
                        <a:rPr lang="en-GB" sz="700" dirty="0" err="1">
                          <a:effectLst/>
                          <a:latin typeface="Quicksand"/>
                          <a:ea typeface="Quicksand"/>
                          <a:cs typeface="Quicksand"/>
                        </a:rPr>
                        <a:t>ScratchJr</a:t>
                      </a:r>
                      <a:r>
                        <a:rPr lang="en-GB" sz="700" dirty="0">
                          <a:effectLst/>
                          <a:latin typeface="Quicksand"/>
                          <a:ea typeface="Quicksand"/>
                          <a:cs typeface="Quicksand"/>
                        </a:rPr>
                        <a:t>. They will use a </a:t>
                      </a:r>
                      <a:r>
                        <a:rPr lang="en-GB" sz="700" b="1" dirty="0">
                          <a:effectLst/>
                          <a:latin typeface="Quicksand"/>
                          <a:ea typeface="Quicksand"/>
                          <a:cs typeface="Quicksand"/>
                        </a:rPr>
                        <a:t>Start </a:t>
                      </a:r>
                      <a:r>
                        <a:rPr lang="en-GB" sz="700" dirty="0">
                          <a:effectLst/>
                          <a:latin typeface="Quicksand"/>
                          <a:ea typeface="Quicksand"/>
                          <a:cs typeface="Quicksand"/>
                        </a:rPr>
                        <a:t>block to run their programs. They will also learn additional skills such as adding backgrounds and deleting sprites. Learners will follow given algorithms to create simple programs.</a:t>
                      </a:r>
                    </a:p>
                    <a:p>
                      <a:pPr marL="914400" indent="-228600">
                        <a:lnSpc>
                          <a:spcPct val="115000"/>
                        </a:lnSpc>
                        <a:spcAft>
                          <a:spcPts val="0"/>
                        </a:spcAft>
                      </a:pPr>
                      <a:r>
                        <a:rPr lang="en-GB" sz="700" dirty="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solidFill>
                            <a:srgbClr val="0B0C0C"/>
                          </a:solidFill>
                          <a:effectLst/>
                          <a:highlight>
                            <a:srgbClr val="FFFFFF"/>
                          </a:highlight>
                          <a:latin typeface="Quicksand"/>
                          <a:ea typeface="Quicksand"/>
                          <a:cs typeface="Quicksand"/>
                        </a:rPr>
                        <a:t>To sho</a:t>
                      </a:r>
                      <a:r>
                        <a:rPr lang="en-GB" sz="700">
                          <a:effectLst/>
                          <a:latin typeface="Quicksand"/>
                          <a:ea typeface="Quicksand"/>
                          <a:cs typeface="Quicksand"/>
                        </a:rPr>
                        <a:t>w that a series of commands can be joined together</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use more than one block by joining them together</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use a </a:t>
                      </a:r>
                      <a:r>
                        <a:rPr lang="en-GB" sz="700" b="1" u="none" strike="noStrike">
                          <a:effectLst/>
                          <a:latin typeface="Quicksand"/>
                          <a:ea typeface="Quicksand"/>
                          <a:cs typeface="Quicksand"/>
                        </a:rPr>
                        <a:t>Start </a:t>
                      </a:r>
                      <a:r>
                        <a:rPr lang="en-GB" sz="700" u="none" strike="noStrike">
                          <a:effectLst/>
                          <a:latin typeface="Quicksand"/>
                          <a:ea typeface="Quicksand"/>
                          <a:cs typeface="Quicksand"/>
                        </a:rPr>
                        <a:t>block in a program</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run my program</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233350288"/>
                  </a:ext>
                </a:extLst>
              </a:tr>
              <a:tr h="645708">
                <a:tc>
                  <a:txBody>
                    <a:bodyPr/>
                    <a:lstStyle/>
                    <a:p>
                      <a:pPr marL="914400" indent="-228600">
                        <a:lnSpc>
                          <a:spcPct val="115000"/>
                        </a:lnSpc>
                        <a:spcAft>
                          <a:spcPts val="0"/>
                        </a:spcAft>
                      </a:pPr>
                      <a:r>
                        <a:rPr lang="en-GB" sz="700">
                          <a:effectLst/>
                          <a:latin typeface="Quicksand"/>
                          <a:ea typeface="Quicksand"/>
                          <a:cs typeface="Quicksand"/>
                        </a:rPr>
                        <a:t>3  Make a change</a:t>
                      </a:r>
                    </a:p>
                    <a:p>
                      <a:pPr marL="914400" indent="-228600">
                        <a:lnSpc>
                          <a:spcPct val="115000"/>
                        </a:lnSpc>
                        <a:spcAft>
                          <a:spcPts val="0"/>
                        </a:spcAft>
                      </a:pPr>
                      <a:r>
                        <a:rPr lang="en-GB" sz="700">
                          <a:effectLst/>
                          <a:latin typeface="Quicksand"/>
                          <a:ea typeface="Quicksand"/>
                          <a:cs typeface="Quicksand"/>
                        </a:rPr>
                        <a:t>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During this lesson learners will discover that some blocks in ScratchJr have numbers underneath them. They will learn how to change these values and identify the effect on a block of changing a value.</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To identify the effect of changing a value</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find blocks that have numbers </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change the value </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say what happens when I change a value</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237053732"/>
                  </a:ext>
                </a:extLst>
              </a:tr>
              <a:tr h="645708">
                <a:tc>
                  <a:txBody>
                    <a:bodyPr/>
                    <a:lstStyle/>
                    <a:p>
                      <a:pPr marL="914400" indent="-228600">
                        <a:lnSpc>
                          <a:spcPct val="115000"/>
                        </a:lnSpc>
                        <a:spcAft>
                          <a:spcPts val="0"/>
                        </a:spcAft>
                      </a:pPr>
                      <a:r>
                        <a:rPr lang="en-GB" sz="700">
                          <a:effectLst/>
                          <a:latin typeface="Quicksand"/>
                          <a:ea typeface="Quicksand"/>
                          <a:cs typeface="Quicksand"/>
                        </a:rPr>
                        <a:t>4  Adding sprites</a:t>
                      </a:r>
                    </a:p>
                    <a:p>
                      <a:pPr marL="914400" indent="-228600">
                        <a:lnSpc>
                          <a:spcPct val="115000"/>
                        </a:lnSpc>
                        <a:spcAft>
                          <a:spcPts val="0"/>
                        </a:spcAft>
                      </a:pPr>
                      <a:r>
                        <a:rPr lang="en-GB" sz="700">
                          <a:effectLst/>
                          <a:latin typeface="Quicksand"/>
                          <a:ea typeface="Quicksand"/>
                          <a:cs typeface="Quicksand"/>
                        </a:rPr>
                        <a:t>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During this lesson learners will be taught how to add and delete sprites in ScratchJr. They will discover that each sprite has its own programming area, and learn how to add programming blocks to give instructions to each of the sprites.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To explain that each sprite has its own instructions</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show that a project can include more than one sprite</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delete a sprite</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add blocks to each of my sprites</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10442574"/>
                  </a:ext>
                </a:extLst>
              </a:tr>
              <a:tr h="730018">
                <a:tc>
                  <a:txBody>
                    <a:bodyPr/>
                    <a:lstStyle/>
                    <a:p>
                      <a:pPr marL="914400" indent="-228600">
                        <a:lnSpc>
                          <a:spcPct val="115000"/>
                        </a:lnSpc>
                        <a:spcAft>
                          <a:spcPts val="0"/>
                        </a:spcAft>
                      </a:pPr>
                      <a:r>
                        <a:rPr lang="en-GB" sz="700">
                          <a:effectLst/>
                          <a:latin typeface="Quicksand"/>
                          <a:ea typeface="Quicksand"/>
                          <a:cs typeface="Quicksand"/>
                        </a:rPr>
                        <a:t>5  Project design</a:t>
                      </a:r>
                    </a:p>
                    <a:p>
                      <a:pPr marL="914400" indent="-228600">
                        <a:lnSpc>
                          <a:spcPct val="115000"/>
                        </a:lnSpc>
                        <a:spcAft>
                          <a:spcPts val="0"/>
                        </a:spcAft>
                      </a:pPr>
                      <a:r>
                        <a:rPr lang="en-GB" sz="700">
                          <a:effectLst/>
                          <a:latin typeface="Quicksand"/>
                          <a:ea typeface="Quicksand"/>
                          <a:cs typeface="Quicksand"/>
                        </a:rPr>
                        <a:t>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During this lesson learners will choose appropriate backgrounds and sprites for a ‘Space race’ project. They will decide how each sprite will move, and create an algorithm based on the blocks available in ScratchJr that reflects this.</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a:effectLst/>
                          <a:latin typeface="Quicksand"/>
                          <a:ea typeface="Quicksand"/>
                          <a:cs typeface="Quicksand"/>
                        </a:rPr>
                        <a:t>To design the parts of a project</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choose appropriate artwork for my project</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decide how each sprite will move</a:t>
                      </a:r>
                    </a:p>
                    <a:p>
                      <a:pPr marL="342900" lvl="0" indent="-342900">
                        <a:lnSpc>
                          <a:spcPct val="115000"/>
                        </a:lnSpc>
                        <a:spcAft>
                          <a:spcPts val="0"/>
                        </a:spcAft>
                        <a:buClr>
                          <a:srgbClr val="5B5BA5"/>
                        </a:buClr>
                        <a:buFont typeface="Arial" panose="020B0604020202020204" pitchFamily="34" charset="0"/>
                        <a:buChar char="●"/>
                      </a:pPr>
                      <a:r>
                        <a:rPr lang="en-GB" sz="700" u="none" strike="noStrike">
                          <a:effectLst/>
                          <a:latin typeface="Quicksand"/>
                          <a:ea typeface="Quicksand"/>
                          <a:cs typeface="Quicksand"/>
                        </a:rPr>
                        <a:t>I can create an algorithm for each sprite</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24781615"/>
                  </a:ext>
                </a:extLst>
              </a:tr>
              <a:tr h="730018">
                <a:tc>
                  <a:txBody>
                    <a:bodyPr/>
                    <a:lstStyle/>
                    <a:p>
                      <a:pPr marL="914400" indent="-228600">
                        <a:lnSpc>
                          <a:spcPct val="115000"/>
                        </a:lnSpc>
                        <a:spcAft>
                          <a:spcPts val="0"/>
                        </a:spcAft>
                      </a:pPr>
                      <a:r>
                        <a:rPr lang="en-GB" sz="700">
                          <a:effectLst/>
                          <a:latin typeface="Quicksand"/>
                          <a:ea typeface="Quicksand"/>
                          <a:cs typeface="Quicksand"/>
                        </a:rPr>
                        <a:t>6  Following my design</a:t>
                      </a:r>
                    </a:p>
                    <a:p>
                      <a:pPr marL="914400" indent="-228600">
                        <a:lnSpc>
                          <a:spcPct val="115000"/>
                        </a:lnSpc>
                        <a:spcAft>
                          <a:spcPts val="0"/>
                        </a:spcAft>
                      </a:pPr>
                      <a:r>
                        <a:rPr lang="en-GB" sz="700">
                          <a:effectLst/>
                          <a:latin typeface="Quicksand"/>
                          <a:ea typeface="Quicksand"/>
                          <a:cs typeface="Quicksand"/>
                        </a:rPr>
                        <a:t> </a:t>
                      </a:r>
                    </a:p>
                    <a:p>
                      <a:pPr marL="914400" indent="-228600">
                        <a:lnSpc>
                          <a:spcPct val="115000"/>
                        </a:lnSpc>
                        <a:spcAft>
                          <a:spcPts val="0"/>
                        </a:spcAft>
                      </a:pPr>
                      <a:r>
                        <a:rPr lang="en-GB" sz="700">
                          <a:effectLst/>
                          <a:latin typeface="Quicksand"/>
                          <a:ea typeface="Quicksand"/>
                          <a:cs typeface="Quicksand"/>
                        </a:rPr>
                        <a:t> </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During this lesson learners will use their project designs from the previous lesson to create their projects on-screen in </a:t>
                      </a:r>
                      <a:r>
                        <a:rPr lang="en-GB" sz="700" dirty="0" err="1">
                          <a:effectLst/>
                          <a:latin typeface="Quicksand"/>
                          <a:ea typeface="Quicksand"/>
                          <a:cs typeface="Quicksand"/>
                        </a:rPr>
                        <a:t>ScratchJr</a:t>
                      </a:r>
                      <a:r>
                        <a:rPr lang="en-GB" sz="700" dirty="0">
                          <a:effectLst/>
                          <a:latin typeface="Quicksand"/>
                          <a:ea typeface="Quicksand"/>
                          <a:cs typeface="Quicksand"/>
                        </a:rPr>
                        <a:t>. They will use their project design, including algorithms created in the previous lesson, to make programs for each of their rocket sprites. They will test whether their algorithms are effective when their programs are run.</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spcAft>
                          <a:spcPts val="0"/>
                        </a:spcAft>
                      </a:pPr>
                      <a:r>
                        <a:rPr lang="en-GB" sz="700" dirty="0">
                          <a:effectLst/>
                          <a:latin typeface="Quicksand"/>
                          <a:ea typeface="Quicksand"/>
                          <a:cs typeface="Quicksand"/>
                        </a:rPr>
                        <a:t>To use my algorithm to create a program</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use sprites that match my design</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add programming blocks based on my algorithm</a:t>
                      </a:r>
                    </a:p>
                    <a:p>
                      <a:pPr marL="342900" lvl="0" indent="-342900">
                        <a:lnSpc>
                          <a:spcPct val="115000"/>
                        </a:lnSpc>
                        <a:spcAft>
                          <a:spcPts val="0"/>
                        </a:spcAft>
                        <a:buClr>
                          <a:srgbClr val="5B5BA5"/>
                        </a:buClr>
                        <a:buFont typeface="Arial" panose="020B0604020202020204" pitchFamily="34" charset="0"/>
                        <a:buChar char="●"/>
                      </a:pPr>
                      <a:r>
                        <a:rPr lang="en-GB" sz="700" u="none" strike="noStrike" dirty="0">
                          <a:effectLst/>
                          <a:latin typeface="Quicksand"/>
                          <a:ea typeface="Quicksand"/>
                          <a:cs typeface="Quicksand"/>
                        </a:rPr>
                        <a:t>I can test the programs I have created</a:t>
                      </a:r>
                    </a:p>
                  </a:txBody>
                  <a:tcPr marL="27770" marR="27770" marT="27770" marB="2777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05340923"/>
                  </a:ext>
                </a:extLst>
              </a:tr>
            </a:tbl>
          </a:graphicData>
        </a:graphic>
      </p:graphicFrame>
    </p:spTree>
    <p:extLst>
      <p:ext uri="{BB962C8B-B14F-4D97-AF65-F5344CB8AC3E}">
        <p14:creationId xmlns:p14="http://schemas.microsoft.com/office/powerpoint/2010/main" val="286038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 – Year 2</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a:extLst>
              <a:ext uri="{FF2B5EF4-FFF2-40B4-BE49-F238E27FC236}">
                <a16:creationId xmlns:a16="http://schemas.microsoft.com/office/drawing/2014/main" id="{01BEFEF0-CC1C-7A9C-65D2-0D61C31E7E0A}"/>
              </a:ext>
            </a:extLst>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l="50099" t="59425" r="3044" b="3545"/>
          <a:stretch/>
        </p:blipFill>
        <p:spPr>
          <a:xfrm>
            <a:off x="2468880" y="2429689"/>
            <a:ext cx="5286079" cy="3095899"/>
          </a:xfrm>
          <a:prstGeom prst="rect">
            <a:avLst/>
          </a:prstGeom>
        </p:spPr>
      </p:pic>
      <p:sp>
        <p:nvSpPr>
          <p:cNvPr id="6" name="Flowchart: Manual Input 7">
            <a:extLst>
              <a:ext uri="{FF2B5EF4-FFF2-40B4-BE49-F238E27FC236}">
                <a16:creationId xmlns:a16="http://schemas.microsoft.com/office/drawing/2014/main" id="{435E95DE-82E8-3C3D-ACBB-1A5001783AF5}"/>
              </a:ext>
            </a:extLst>
          </p:cNvPr>
          <p:cNvSpPr/>
          <p:nvPr/>
        </p:nvSpPr>
        <p:spPr>
          <a:xfrm>
            <a:off x="35837" y="1987543"/>
            <a:ext cx="6615851"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65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7" y="815192"/>
            <a:ext cx="8625016" cy="1746632"/>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2 – Information technology around us</a:t>
            </a:r>
            <a:endParaRPr lang="en-GB" altLang="en-US" sz="105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050" dirty="0">
                <a:solidFill>
                  <a:prstClr val="black"/>
                </a:solidFill>
                <a:latin typeface="Calibri" panose="020F0502020204030204" pitchFamily="34" charset="0"/>
              </a:rPr>
              <a:t>Learners will develop their understanding of what information technology (IT) is and will begin to identify examples. They will discuss where they have seen IT in school and beyond, in settings such as shops, hospitals, and libraries. Learners will then investigate how IT improves our world, and they will learn about the importance of using IT responsibly. </a:t>
            </a:r>
          </a:p>
          <a:p>
            <a:pPr lvl="0" defTabSz="914400" eaLnBrk="0" fontAlgn="base" hangingPunct="0">
              <a:spcBef>
                <a:spcPct val="0"/>
              </a:spcBef>
              <a:spcAft>
                <a:spcPct val="0"/>
              </a:spcAft>
              <a:defRPr/>
            </a:pPr>
            <a:r>
              <a:rPr lang="en-GB" altLang="en-US" sz="1050" dirty="0">
                <a:solidFill>
                  <a:prstClr val="black"/>
                </a:solidFill>
                <a:latin typeface="Calibri" panose="020F0502020204030204" pitchFamily="34" charset="0"/>
              </a:rPr>
              <a:t>Progression</a:t>
            </a:r>
          </a:p>
          <a:p>
            <a:pPr lvl="0" defTabSz="914400" eaLnBrk="0" fontAlgn="base" hangingPunct="0">
              <a:spcBef>
                <a:spcPct val="0"/>
              </a:spcBef>
              <a:spcAft>
                <a:spcPct val="0"/>
              </a:spcAft>
              <a:defRPr/>
            </a:pPr>
            <a:r>
              <a:rPr lang="en-GB" altLang="en-US" sz="1050" dirty="0">
                <a:solidFill>
                  <a:prstClr val="black"/>
                </a:solidFill>
                <a:latin typeface="Calibri" panose="020F0502020204030204" pitchFamily="34" charset="0"/>
              </a:rPr>
              <a:t>This unit progresses learners' understanding of technology and how they interact with it. They will develop this understanding to become familiar with the term information technology and will be able to identify common features of IT. This unit also builds on the learners’ understanding of using technology safely and responsibly. </a:t>
            </a:r>
            <a:r>
              <a:rPr lang="en-GB" altLang="en-US" sz="900" dirty="0">
                <a:solidFill>
                  <a:prstClr val="black"/>
                </a:solidFill>
                <a:latin typeface="Calibri" panose="020F0502020204030204" pitchFamily="34" charset="0"/>
              </a:rPr>
              <a:t>Please see the learning graph for this unit for more information about progression.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a:extLst>
              <a:ext uri="{FF2B5EF4-FFF2-40B4-BE49-F238E27FC236}">
                <a16:creationId xmlns:a16="http://schemas.microsoft.com/office/drawing/2014/main" id="{C51D62B7-21B3-74B4-A1D5-1C0B977A9056}"/>
              </a:ext>
            </a:extLst>
          </p:cNvPr>
          <p:cNvGraphicFramePr>
            <a:graphicFrameLocks noGrp="1"/>
          </p:cNvGraphicFramePr>
          <p:nvPr>
            <p:extLst>
              <p:ext uri="{D42A27DB-BD31-4B8C-83A1-F6EECF244321}">
                <p14:modId xmlns:p14="http://schemas.microsoft.com/office/powerpoint/2010/main" val="853277458"/>
              </p:ext>
            </p:extLst>
          </p:nvPr>
        </p:nvGraphicFramePr>
        <p:xfrm>
          <a:off x="986503" y="2561824"/>
          <a:ext cx="8625015" cy="4258722"/>
        </p:xfrm>
        <a:graphic>
          <a:graphicData uri="http://schemas.openxmlformats.org/drawingml/2006/table">
            <a:tbl>
              <a:tblPr>
                <a:tableStyleId>{5940675A-B579-460E-94D1-54222C63F5DA}</a:tableStyleId>
              </a:tblPr>
              <a:tblGrid>
                <a:gridCol w="1578970">
                  <a:extLst>
                    <a:ext uri="{9D8B030D-6E8A-4147-A177-3AD203B41FA5}">
                      <a16:colId xmlns:a16="http://schemas.microsoft.com/office/drawing/2014/main" val="4721537"/>
                    </a:ext>
                  </a:extLst>
                </a:gridCol>
                <a:gridCol w="3895320">
                  <a:extLst>
                    <a:ext uri="{9D8B030D-6E8A-4147-A177-3AD203B41FA5}">
                      <a16:colId xmlns:a16="http://schemas.microsoft.com/office/drawing/2014/main" val="1457392596"/>
                    </a:ext>
                  </a:extLst>
                </a:gridCol>
                <a:gridCol w="3150725">
                  <a:extLst>
                    <a:ext uri="{9D8B030D-6E8A-4147-A177-3AD203B41FA5}">
                      <a16:colId xmlns:a16="http://schemas.microsoft.com/office/drawing/2014/main" val="2750268716"/>
                    </a:ext>
                  </a:extLst>
                </a:gridCol>
              </a:tblGrid>
              <a:tr h="129552">
                <a:tc>
                  <a:txBody>
                    <a:bodyPr/>
                    <a:lstStyle/>
                    <a:p>
                      <a:pPr marL="914400" indent="-228600">
                        <a:lnSpc>
                          <a:spcPct val="115000"/>
                        </a:lnSpc>
                      </a:pPr>
                      <a:r>
                        <a:rPr lang="en-GB" sz="700" dirty="0">
                          <a:effectLst/>
                        </a:rPr>
                        <a:t>Lesson</a:t>
                      </a:r>
                      <a:endParaRPr lang="en-GB" sz="700" dirty="0">
                        <a:effectLst/>
                        <a:latin typeface="Quicksand"/>
                        <a:ea typeface="Quicksand"/>
                        <a:cs typeface="Quicksand"/>
                      </a:endParaRPr>
                    </a:p>
                  </a:txBody>
                  <a:tcPr marL="20711" marR="20711" marT="20711" marB="20711">
                    <a:solidFill>
                      <a:srgbClr val="0070C0"/>
                    </a:solidFill>
                  </a:tcPr>
                </a:tc>
                <a:tc>
                  <a:txBody>
                    <a:bodyPr/>
                    <a:lstStyle/>
                    <a:p>
                      <a:pPr marL="914400" indent="-228600">
                        <a:lnSpc>
                          <a:spcPct val="115000"/>
                        </a:lnSpc>
                      </a:pPr>
                      <a:r>
                        <a:rPr lang="en-GB" sz="700" dirty="0">
                          <a:effectLst/>
                        </a:rPr>
                        <a:t>Brief overview</a:t>
                      </a:r>
                      <a:endParaRPr lang="en-GB" sz="700" dirty="0">
                        <a:effectLst/>
                        <a:latin typeface="Quicksand"/>
                        <a:ea typeface="Quicksand"/>
                        <a:cs typeface="Quicksand"/>
                      </a:endParaRPr>
                    </a:p>
                  </a:txBody>
                  <a:tcPr marL="20711" marR="20711" marT="20711" marB="20711">
                    <a:solidFill>
                      <a:srgbClr val="0070C0"/>
                    </a:solidFill>
                  </a:tcPr>
                </a:tc>
                <a:tc>
                  <a:txBody>
                    <a:bodyPr/>
                    <a:lstStyle/>
                    <a:p>
                      <a:pPr marL="914400" indent="-228600">
                        <a:lnSpc>
                          <a:spcPct val="115000"/>
                        </a:lnSpc>
                      </a:pPr>
                      <a:r>
                        <a:rPr lang="en-GB" sz="700" dirty="0">
                          <a:effectLst/>
                        </a:rPr>
                        <a:t>Learning objectives</a:t>
                      </a:r>
                      <a:endParaRPr lang="en-GB" sz="700" dirty="0">
                        <a:effectLst/>
                        <a:latin typeface="Quicksand"/>
                        <a:ea typeface="Quicksand"/>
                        <a:cs typeface="Quicksand"/>
                      </a:endParaRPr>
                    </a:p>
                  </a:txBody>
                  <a:tcPr marL="20711" marR="20711" marT="20711" marB="20711">
                    <a:solidFill>
                      <a:srgbClr val="0070C0"/>
                    </a:solidFill>
                  </a:tcPr>
                </a:tc>
                <a:extLst>
                  <a:ext uri="{0D108BD9-81ED-4DB2-BD59-A6C34878D82A}">
                    <a16:rowId xmlns:a16="http://schemas.microsoft.com/office/drawing/2014/main" val="2925447525"/>
                  </a:ext>
                </a:extLst>
              </a:tr>
              <a:tr h="461701">
                <a:tc>
                  <a:txBody>
                    <a:bodyPr/>
                    <a:lstStyle/>
                    <a:p>
                      <a:pPr marL="914400" indent="-228600">
                        <a:lnSpc>
                          <a:spcPct val="115000"/>
                        </a:lnSpc>
                      </a:pPr>
                      <a:r>
                        <a:rPr lang="en-GB" sz="700" dirty="0">
                          <a:effectLst/>
                        </a:rPr>
                        <a:t>1  What is IT?</a:t>
                      </a:r>
                    </a:p>
                    <a:p>
                      <a:pPr marL="914400" indent="-228600">
                        <a:lnSpc>
                          <a:spcPct val="115000"/>
                        </a:lnSpc>
                      </a:pPr>
                      <a:r>
                        <a:rPr lang="en-GB" sz="700" dirty="0">
                          <a:effectLst/>
                        </a:rPr>
                        <a:t> </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20711" marR="20711" marT="20711" marB="20711"/>
                </a:tc>
                <a:tc>
                  <a:txBody>
                    <a:bodyPr/>
                    <a:lstStyle/>
                    <a:p>
                      <a:pPr marL="914400" indent="-228600">
                        <a:lnSpc>
                          <a:spcPct val="115000"/>
                        </a:lnSpc>
                      </a:pPr>
                      <a:r>
                        <a:rPr lang="en-GB" sz="700" dirty="0">
                          <a:effectLst/>
                        </a:rPr>
                        <a:t>Learners will develop their understanding of what information technology (IT) is. They will identify devices that are computers and consider how IT can help them both at school and beyond</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20711" marR="20711" marT="20711" marB="20711"/>
                </a:tc>
                <a:tc>
                  <a:txBody>
                    <a:bodyPr/>
                    <a:lstStyle/>
                    <a:p>
                      <a:pPr marL="914400" indent="-228600">
                        <a:lnSpc>
                          <a:spcPct val="115000"/>
                        </a:lnSpc>
                      </a:pPr>
                      <a:r>
                        <a:rPr lang="en-GB" sz="700" dirty="0">
                          <a:effectLst/>
                        </a:rPr>
                        <a:t>To recognise the uses and features of information technology</a:t>
                      </a:r>
                    </a:p>
                    <a:p>
                      <a:pPr marL="342900" lvl="0" indent="-342900">
                        <a:lnSpc>
                          <a:spcPct val="115000"/>
                        </a:lnSpc>
                        <a:buClr>
                          <a:srgbClr val="5B5BA5"/>
                        </a:buClr>
                        <a:buFont typeface="Arial" panose="020B0604020202020204" pitchFamily="34" charset="0"/>
                        <a:buChar char="●"/>
                      </a:pPr>
                      <a:r>
                        <a:rPr lang="en-GB" sz="700" u="none" strike="noStrike" dirty="0">
                          <a:effectLst/>
                        </a:rPr>
                        <a:t>I can identify examples of computers</a:t>
                      </a:r>
                    </a:p>
                    <a:p>
                      <a:pPr marL="342900" lvl="0" indent="-342900">
                        <a:lnSpc>
                          <a:spcPct val="115000"/>
                        </a:lnSpc>
                        <a:buClr>
                          <a:srgbClr val="5B5BA5"/>
                        </a:buClr>
                        <a:buFont typeface="Arial" panose="020B0604020202020204" pitchFamily="34" charset="0"/>
                        <a:buChar char="●"/>
                      </a:pPr>
                      <a:r>
                        <a:rPr lang="en-GB" sz="700" u="none" strike="noStrike" dirty="0">
                          <a:effectLst/>
                        </a:rPr>
                        <a:t>I can describe some uses of computers</a:t>
                      </a:r>
                    </a:p>
                    <a:p>
                      <a:pPr marL="342900" lvl="0" indent="-342900">
                        <a:lnSpc>
                          <a:spcPct val="115000"/>
                        </a:lnSpc>
                        <a:buClr>
                          <a:srgbClr val="5B5BA5"/>
                        </a:buClr>
                        <a:buFont typeface="Arial" panose="020B0604020202020204" pitchFamily="34" charset="0"/>
                        <a:buChar char="●"/>
                      </a:pPr>
                      <a:r>
                        <a:rPr lang="en-GB" sz="700" u="none" strike="noStrike" dirty="0">
                          <a:effectLst/>
                        </a:rPr>
                        <a:t>I can identify that a computer is a part of IT</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20711" marR="20711" marT="20711" marB="20711"/>
                </a:tc>
                <a:extLst>
                  <a:ext uri="{0D108BD9-81ED-4DB2-BD59-A6C34878D82A}">
                    <a16:rowId xmlns:a16="http://schemas.microsoft.com/office/drawing/2014/main" val="3086330624"/>
                  </a:ext>
                </a:extLst>
              </a:tr>
              <a:tr h="573586">
                <a:tc>
                  <a:txBody>
                    <a:bodyPr/>
                    <a:lstStyle/>
                    <a:p>
                      <a:pPr marL="914400" indent="-228600">
                        <a:lnSpc>
                          <a:spcPct val="115000"/>
                        </a:lnSpc>
                      </a:pPr>
                      <a:r>
                        <a:rPr lang="en-GB" sz="700" dirty="0">
                          <a:effectLst/>
                        </a:rPr>
                        <a:t>2  IT in school</a:t>
                      </a:r>
                    </a:p>
                    <a:p>
                      <a:pPr marL="914400" indent="-228600">
                        <a:lnSpc>
                          <a:spcPct val="115000"/>
                        </a:lnSpc>
                      </a:pPr>
                      <a:r>
                        <a:rPr lang="en-GB" sz="700" dirty="0">
                          <a:effectLst/>
                        </a:rPr>
                        <a:t> </a:t>
                      </a:r>
                    </a:p>
                  </a:txBody>
                  <a:tcPr marL="20711" marR="20711" marT="20711" marB="20711"/>
                </a:tc>
                <a:tc>
                  <a:txBody>
                    <a:bodyPr/>
                    <a:lstStyle/>
                    <a:p>
                      <a:pPr marL="914400" indent="-228600">
                        <a:lnSpc>
                          <a:spcPct val="115000"/>
                        </a:lnSpc>
                      </a:pPr>
                      <a:r>
                        <a:rPr lang="en-GB" sz="700" dirty="0">
                          <a:effectLst/>
                        </a:rPr>
                        <a:t>Learners will consider common uses of information technology in a context that they are familiar with. They will identify examples of IT and be able to explain the purpose of different examples of IT in the school setting.  </a:t>
                      </a:r>
                    </a:p>
                  </a:txBody>
                  <a:tcPr marL="20711" marR="20711" marT="20711" marB="20711"/>
                </a:tc>
                <a:tc>
                  <a:txBody>
                    <a:bodyPr/>
                    <a:lstStyle/>
                    <a:p>
                      <a:pPr marL="914400" indent="-228600">
                        <a:lnSpc>
                          <a:spcPct val="115000"/>
                        </a:lnSpc>
                      </a:pPr>
                      <a:r>
                        <a:rPr lang="en-GB" sz="700" dirty="0">
                          <a:effectLst/>
                        </a:rPr>
                        <a:t>To identify the uses of information technology in the school</a:t>
                      </a:r>
                    </a:p>
                    <a:p>
                      <a:pPr marL="342900" lvl="0" indent="-342900">
                        <a:lnSpc>
                          <a:spcPct val="115000"/>
                        </a:lnSpc>
                        <a:buClr>
                          <a:srgbClr val="5B5BA5"/>
                        </a:buClr>
                        <a:buFont typeface="Arial" panose="020B0604020202020204" pitchFamily="34" charset="0"/>
                        <a:buChar char="●"/>
                      </a:pPr>
                      <a:r>
                        <a:rPr lang="en-GB" sz="700" u="none" strike="noStrike" dirty="0">
                          <a:effectLst/>
                        </a:rPr>
                        <a:t>I can identify examples of IT</a:t>
                      </a:r>
                    </a:p>
                    <a:p>
                      <a:pPr marL="342900" lvl="0" indent="-342900">
                        <a:lnSpc>
                          <a:spcPct val="115000"/>
                        </a:lnSpc>
                        <a:buClr>
                          <a:srgbClr val="5B5BA5"/>
                        </a:buClr>
                        <a:buFont typeface="Arial" panose="020B0604020202020204" pitchFamily="34" charset="0"/>
                        <a:buChar char="●"/>
                      </a:pPr>
                      <a:r>
                        <a:rPr lang="en-GB" sz="700" u="none" strike="noStrike" dirty="0">
                          <a:effectLst/>
                        </a:rPr>
                        <a:t>I can sort school IT by what it’s used for</a:t>
                      </a:r>
                    </a:p>
                    <a:p>
                      <a:pPr marL="342900" lvl="0" indent="-342900">
                        <a:lnSpc>
                          <a:spcPct val="115000"/>
                        </a:lnSpc>
                        <a:buClr>
                          <a:srgbClr val="5B5BA5"/>
                        </a:buClr>
                        <a:buFont typeface="Arial" panose="020B0604020202020204" pitchFamily="34" charset="0"/>
                        <a:buChar char="●"/>
                      </a:pPr>
                      <a:r>
                        <a:rPr lang="en-GB" sz="700" u="none" strike="noStrike" dirty="0">
                          <a:effectLst/>
                        </a:rPr>
                        <a:t>I can identify that some IT can be used in more than one way</a:t>
                      </a:r>
                      <a:endParaRPr lang="en-GB" sz="700" u="none" strike="noStrike" dirty="0">
                        <a:effectLst/>
                        <a:latin typeface="Quicksand"/>
                        <a:ea typeface="Quicksand"/>
                        <a:cs typeface="Quicksand"/>
                      </a:endParaRPr>
                    </a:p>
                  </a:txBody>
                  <a:tcPr marL="20711" marR="20711" marT="20711" marB="20711"/>
                </a:tc>
                <a:extLst>
                  <a:ext uri="{0D108BD9-81ED-4DB2-BD59-A6C34878D82A}">
                    <a16:rowId xmlns:a16="http://schemas.microsoft.com/office/drawing/2014/main" val="4106101237"/>
                  </a:ext>
                </a:extLst>
              </a:tr>
              <a:tr h="635948">
                <a:tc>
                  <a:txBody>
                    <a:bodyPr/>
                    <a:lstStyle/>
                    <a:p>
                      <a:pPr marL="914400" indent="-228600">
                        <a:lnSpc>
                          <a:spcPct val="115000"/>
                        </a:lnSpc>
                      </a:pPr>
                      <a:r>
                        <a:rPr lang="en-GB" sz="700" dirty="0">
                          <a:effectLst/>
                        </a:rPr>
                        <a:t>3  IT in the world</a:t>
                      </a:r>
                    </a:p>
                    <a:p>
                      <a:pPr marL="914400" indent="-228600">
                        <a:lnSpc>
                          <a:spcPct val="115000"/>
                        </a:lnSpc>
                      </a:pPr>
                      <a:endParaRPr lang="en-GB" sz="700" dirty="0">
                        <a:effectLst/>
                      </a:endParaRPr>
                    </a:p>
                  </a:txBody>
                  <a:tcPr marL="20711" marR="20711" marT="20711" marB="20711"/>
                </a:tc>
                <a:tc>
                  <a:txBody>
                    <a:bodyPr/>
                    <a:lstStyle/>
                    <a:p>
                      <a:pPr marL="914400" indent="-228600">
                        <a:lnSpc>
                          <a:spcPct val="115000"/>
                        </a:lnSpc>
                      </a:pPr>
                      <a:r>
                        <a:rPr lang="en-GB" sz="700" dirty="0">
                          <a:effectLst/>
                        </a:rPr>
                        <a:t>Learners will begin to explore IT in environments beyond school, including home and familiar places such as shops. They will talk about the uses of IT in these environments and be able to explain that IT is used in many workplaces </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20711" marR="20711" marT="20711" marB="20711"/>
                </a:tc>
                <a:tc>
                  <a:txBody>
                    <a:bodyPr/>
                    <a:lstStyle/>
                    <a:p>
                      <a:pPr marL="914400" indent="-228600">
                        <a:lnSpc>
                          <a:spcPct val="115000"/>
                        </a:lnSpc>
                      </a:pPr>
                      <a:r>
                        <a:rPr lang="en-GB" sz="700">
                          <a:effectLst/>
                        </a:rPr>
                        <a:t>To identify information technology beyond school</a:t>
                      </a:r>
                    </a:p>
                    <a:p>
                      <a:pPr marL="342900" lvl="0" indent="-342900">
                        <a:lnSpc>
                          <a:spcPct val="115000"/>
                        </a:lnSpc>
                        <a:buClr>
                          <a:srgbClr val="5B5BA5"/>
                        </a:buClr>
                        <a:buFont typeface="Arial" panose="020B0604020202020204" pitchFamily="34" charset="0"/>
                        <a:buChar char="●"/>
                      </a:pPr>
                      <a:r>
                        <a:rPr lang="en-GB" sz="700" u="none" strike="noStrike">
                          <a:effectLst/>
                        </a:rPr>
                        <a:t>I can find examples of information technology</a:t>
                      </a:r>
                    </a:p>
                    <a:p>
                      <a:pPr marL="342900" lvl="0" indent="-342900">
                        <a:lnSpc>
                          <a:spcPct val="115000"/>
                        </a:lnSpc>
                        <a:buClr>
                          <a:srgbClr val="5B5BA5"/>
                        </a:buClr>
                        <a:buFont typeface="Arial" panose="020B0604020202020204" pitchFamily="34" charset="0"/>
                        <a:buChar char="●"/>
                      </a:pPr>
                      <a:r>
                        <a:rPr lang="en-GB" sz="700" u="none" strike="noStrike">
                          <a:effectLst/>
                        </a:rPr>
                        <a:t>I can sort IT by where it is found</a:t>
                      </a:r>
                    </a:p>
                    <a:p>
                      <a:pPr marL="342900" lvl="0" indent="-342900">
                        <a:lnSpc>
                          <a:spcPct val="115000"/>
                        </a:lnSpc>
                        <a:buClr>
                          <a:srgbClr val="5B5BA5"/>
                        </a:buClr>
                        <a:buFont typeface="Arial" panose="020B0604020202020204" pitchFamily="34" charset="0"/>
                        <a:buChar char="●"/>
                      </a:pPr>
                      <a:r>
                        <a:rPr lang="en-GB" sz="700" u="none" strike="noStrike">
                          <a:effectLst/>
                        </a:rPr>
                        <a:t>I can talk about uses of information technology</a:t>
                      </a:r>
                      <a:endParaRPr lang="en-GB" sz="700" u="none" strike="noStrike">
                        <a:effectLst/>
                        <a:latin typeface="Quicksand"/>
                        <a:ea typeface="Quicksand"/>
                        <a:cs typeface="Quicksand"/>
                      </a:endParaRPr>
                    </a:p>
                  </a:txBody>
                  <a:tcPr marL="20711" marR="20711" marT="20711" marB="20711"/>
                </a:tc>
                <a:extLst>
                  <a:ext uri="{0D108BD9-81ED-4DB2-BD59-A6C34878D82A}">
                    <a16:rowId xmlns:a16="http://schemas.microsoft.com/office/drawing/2014/main" val="2973501095"/>
                  </a:ext>
                </a:extLst>
              </a:tr>
              <a:tr h="614354">
                <a:tc>
                  <a:txBody>
                    <a:bodyPr/>
                    <a:lstStyle/>
                    <a:p>
                      <a:pPr marL="914400" indent="-228600">
                        <a:lnSpc>
                          <a:spcPct val="115000"/>
                        </a:lnSpc>
                      </a:pPr>
                      <a:r>
                        <a:rPr lang="en-GB" sz="700" dirty="0">
                          <a:effectLst/>
                        </a:rPr>
                        <a:t>4  The benefits of IT</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20711" marR="20711" marT="20711" marB="20711"/>
                </a:tc>
                <a:tc>
                  <a:txBody>
                    <a:bodyPr/>
                    <a:lstStyle/>
                    <a:p>
                      <a:pPr marL="914400" indent="-228600">
                        <a:lnSpc>
                          <a:spcPct val="115000"/>
                        </a:lnSpc>
                      </a:pPr>
                      <a:r>
                        <a:rPr lang="en-GB" sz="700" dirty="0">
                          <a:effectLst/>
                        </a:rPr>
                        <a:t>Learners will explore the benefits of using IT in the wider world. They will focus on the use of IT in a shop and how devices can work together. Learners will sort activities based on whether they use IT or not and will be able to say why we use IT.</a:t>
                      </a:r>
                    </a:p>
                  </a:txBody>
                  <a:tcPr marL="20711" marR="20711" marT="20711" marB="20711"/>
                </a:tc>
                <a:tc>
                  <a:txBody>
                    <a:bodyPr/>
                    <a:lstStyle/>
                    <a:p>
                      <a:pPr marL="914400" indent="-228600">
                        <a:lnSpc>
                          <a:spcPct val="115000"/>
                        </a:lnSpc>
                      </a:pPr>
                      <a:r>
                        <a:rPr lang="en-GB" sz="700" dirty="0">
                          <a:effectLst/>
                        </a:rPr>
                        <a:t>To explain how information technology helps us</a:t>
                      </a:r>
                    </a:p>
                    <a:p>
                      <a:pPr marL="342900" lvl="0" indent="-342900">
                        <a:lnSpc>
                          <a:spcPct val="115000"/>
                        </a:lnSpc>
                        <a:buClr>
                          <a:srgbClr val="5B5BA5"/>
                        </a:buClr>
                        <a:buFont typeface="Arial" panose="020B0604020202020204" pitchFamily="34" charset="0"/>
                        <a:buChar char="●"/>
                      </a:pPr>
                      <a:r>
                        <a:rPr lang="en-GB" sz="700" u="none" strike="noStrike" dirty="0">
                          <a:effectLst/>
                        </a:rPr>
                        <a:t>I can recognise common types of technology</a:t>
                      </a:r>
                    </a:p>
                    <a:p>
                      <a:pPr marL="342900" lvl="0" indent="-342900">
                        <a:lnSpc>
                          <a:spcPct val="115000"/>
                        </a:lnSpc>
                        <a:buClr>
                          <a:srgbClr val="5B5BA5"/>
                        </a:buClr>
                        <a:buFont typeface="Arial" panose="020B0604020202020204" pitchFamily="34" charset="0"/>
                        <a:buChar char="●"/>
                      </a:pPr>
                      <a:r>
                        <a:rPr lang="en-GB" sz="700" u="none" strike="noStrike" dirty="0">
                          <a:effectLst/>
                        </a:rPr>
                        <a:t>I can demonstrate how IT devices work together</a:t>
                      </a:r>
                    </a:p>
                    <a:p>
                      <a:pPr marL="342900" lvl="0" indent="-342900">
                        <a:lnSpc>
                          <a:spcPct val="115000"/>
                        </a:lnSpc>
                        <a:buClr>
                          <a:srgbClr val="5B5BA5"/>
                        </a:buClr>
                        <a:buFont typeface="Arial" panose="020B0604020202020204" pitchFamily="34" charset="0"/>
                        <a:buChar char="●"/>
                      </a:pPr>
                      <a:r>
                        <a:rPr lang="en-GB" sz="700" u="none" strike="noStrike" dirty="0">
                          <a:effectLst/>
                        </a:rPr>
                        <a:t>I can say why we use IT </a:t>
                      </a:r>
                      <a:endParaRPr lang="en-GB" sz="700" u="none" strike="noStrike" dirty="0">
                        <a:effectLst/>
                        <a:latin typeface="Quicksand"/>
                        <a:ea typeface="Quicksand"/>
                        <a:cs typeface="Quicksand"/>
                      </a:endParaRPr>
                    </a:p>
                  </a:txBody>
                  <a:tcPr marL="20711" marR="20711" marT="20711" marB="20711"/>
                </a:tc>
                <a:extLst>
                  <a:ext uri="{0D108BD9-81ED-4DB2-BD59-A6C34878D82A}">
                    <a16:rowId xmlns:a16="http://schemas.microsoft.com/office/drawing/2014/main" val="3705429928"/>
                  </a:ext>
                </a:extLst>
              </a:tr>
              <a:tr h="737227">
                <a:tc>
                  <a:txBody>
                    <a:bodyPr/>
                    <a:lstStyle/>
                    <a:p>
                      <a:pPr marL="914400" indent="-228600">
                        <a:lnSpc>
                          <a:spcPct val="115000"/>
                        </a:lnSpc>
                      </a:pPr>
                      <a:r>
                        <a:rPr lang="en-GB" sz="700">
                          <a:effectLst/>
                        </a:rPr>
                        <a:t>5  Using IT safely</a:t>
                      </a:r>
                    </a:p>
                    <a:p>
                      <a:pPr marL="914400" indent="-228600">
                        <a:lnSpc>
                          <a:spcPct val="115000"/>
                        </a:lnSpc>
                      </a:pPr>
                      <a:r>
                        <a:rPr lang="en-GB" sz="700">
                          <a:effectLst/>
                        </a:rPr>
                        <a:t> </a:t>
                      </a:r>
                    </a:p>
                    <a:p>
                      <a:pPr marL="914400" indent="-228600">
                        <a:lnSpc>
                          <a:spcPct val="115000"/>
                        </a:lnSpc>
                      </a:pPr>
                      <a:r>
                        <a:rPr lang="en-GB" sz="700">
                          <a:effectLst/>
                        </a:rPr>
                        <a:t> </a:t>
                      </a:r>
                      <a:endParaRPr lang="en-GB" sz="700">
                        <a:effectLst/>
                        <a:latin typeface="Quicksand"/>
                        <a:ea typeface="Quicksand"/>
                        <a:cs typeface="Quicksand"/>
                      </a:endParaRPr>
                    </a:p>
                  </a:txBody>
                  <a:tcPr marL="20711" marR="20711" marT="20711" marB="20711"/>
                </a:tc>
                <a:tc>
                  <a:txBody>
                    <a:bodyPr/>
                    <a:lstStyle/>
                    <a:p>
                      <a:pPr marL="914400" indent="-228600">
                        <a:lnSpc>
                          <a:spcPct val="115000"/>
                        </a:lnSpc>
                      </a:pPr>
                      <a:r>
                        <a:rPr lang="en-GB" sz="700" dirty="0">
                          <a:effectLst/>
                        </a:rPr>
                        <a:t>Learners will consider how they use different forms of information technology safely, in a range of different environments. They will list different uses of IT and talk about the different rules that might be associated with using them. Learners will then say how rules can help keep them safe when using IT.</a:t>
                      </a:r>
                    </a:p>
                    <a:p>
                      <a:pPr marL="914400" indent="-228600">
                        <a:lnSpc>
                          <a:spcPct val="115000"/>
                        </a:lnSpc>
                      </a:pPr>
                      <a:r>
                        <a:rPr lang="en-GB" sz="700" dirty="0">
                          <a:effectLst/>
                        </a:rPr>
                        <a:t> </a:t>
                      </a:r>
                    </a:p>
                    <a:p>
                      <a:pPr marL="914400" indent="-228600">
                        <a:lnSpc>
                          <a:spcPct val="115000"/>
                        </a:lnSpc>
                      </a:pPr>
                      <a:r>
                        <a:rPr lang="en-GB" sz="700" dirty="0">
                          <a:effectLst/>
                        </a:rPr>
                        <a:t> </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20711" marR="20711" marT="20711" marB="20711"/>
                </a:tc>
                <a:tc>
                  <a:txBody>
                    <a:bodyPr/>
                    <a:lstStyle/>
                    <a:p>
                      <a:pPr marL="914400" indent="-228600">
                        <a:lnSpc>
                          <a:spcPct val="115000"/>
                        </a:lnSpc>
                      </a:pPr>
                      <a:r>
                        <a:rPr lang="en-GB" sz="700" dirty="0">
                          <a:effectLst/>
                        </a:rPr>
                        <a:t>To explain how to use information technology safely</a:t>
                      </a:r>
                    </a:p>
                    <a:p>
                      <a:pPr marL="342900" lvl="0" indent="-342900">
                        <a:lnSpc>
                          <a:spcPct val="115000"/>
                        </a:lnSpc>
                        <a:buClr>
                          <a:srgbClr val="5B5BA5"/>
                        </a:buClr>
                        <a:buFont typeface="Arial" panose="020B0604020202020204" pitchFamily="34" charset="0"/>
                        <a:buChar char="●"/>
                      </a:pPr>
                      <a:r>
                        <a:rPr lang="en-GB" sz="700" u="none" strike="noStrike" dirty="0">
                          <a:effectLst/>
                        </a:rPr>
                        <a:t>I can list different uses of information technology</a:t>
                      </a:r>
                    </a:p>
                    <a:p>
                      <a:pPr marL="342900" lvl="0" indent="-342900">
                        <a:lnSpc>
                          <a:spcPct val="115000"/>
                        </a:lnSpc>
                        <a:buClr>
                          <a:srgbClr val="5B5BA5"/>
                        </a:buClr>
                        <a:buFont typeface="Arial" panose="020B0604020202020204" pitchFamily="34" charset="0"/>
                        <a:buChar char="●"/>
                      </a:pPr>
                      <a:r>
                        <a:rPr lang="en-GB" sz="700" u="none" strike="noStrike" dirty="0">
                          <a:effectLst/>
                        </a:rPr>
                        <a:t>I can talk about different rules for using IT</a:t>
                      </a:r>
                    </a:p>
                    <a:p>
                      <a:pPr marL="342900" lvl="0" indent="-342900">
                        <a:lnSpc>
                          <a:spcPct val="115000"/>
                        </a:lnSpc>
                        <a:buClr>
                          <a:srgbClr val="5B5BA5"/>
                        </a:buClr>
                        <a:buFont typeface="Arial" panose="020B0604020202020204" pitchFamily="34" charset="0"/>
                        <a:buChar char="●"/>
                      </a:pPr>
                      <a:r>
                        <a:rPr lang="en-GB" sz="700" u="none" strike="noStrike" dirty="0">
                          <a:effectLst/>
                        </a:rPr>
                        <a:t>I can say how rules can help keep me safe</a:t>
                      </a:r>
                      <a:endParaRPr lang="en-GB" sz="700" u="none" strike="noStrike" dirty="0">
                        <a:effectLst/>
                        <a:latin typeface="Quicksand"/>
                        <a:ea typeface="Quicksand"/>
                        <a:cs typeface="Quicksand"/>
                      </a:endParaRPr>
                    </a:p>
                  </a:txBody>
                  <a:tcPr marL="20711" marR="20711" marT="20711" marB="20711"/>
                </a:tc>
                <a:extLst>
                  <a:ext uri="{0D108BD9-81ED-4DB2-BD59-A6C34878D82A}">
                    <a16:rowId xmlns:a16="http://schemas.microsoft.com/office/drawing/2014/main" val="314780785"/>
                  </a:ext>
                </a:extLst>
              </a:tr>
              <a:tr h="737227">
                <a:tc>
                  <a:txBody>
                    <a:bodyPr/>
                    <a:lstStyle/>
                    <a:p>
                      <a:pPr marL="914400" indent="-228600">
                        <a:lnSpc>
                          <a:spcPct val="115000"/>
                        </a:lnSpc>
                      </a:pPr>
                      <a:r>
                        <a:rPr lang="en-GB" sz="700" dirty="0">
                          <a:effectLst/>
                        </a:rPr>
                        <a:t>6 Using IT in different ways</a:t>
                      </a:r>
                    </a:p>
                    <a:p>
                      <a:pPr marL="914400" indent="-228600">
                        <a:lnSpc>
                          <a:spcPct val="115000"/>
                        </a:lnSpc>
                      </a:pPr>
                      <a:r>
                        <a:rPr lang="en-GB" sz="700" dirty="0">
                          <a:effectLst/>
                        </a:rPr>
                        <a:t> </a:t>
                      </a:r>
                    </a:p>
                  </a:txBody>
                  <a:tcPr marL="20711" marR="20711" marT="20711" marB="20711"/>
                </a:tc>
                <a:tc>
                  <a:txBody>
                    <a:bodyPr/>
                    <a:lstStyle/>
                    <a:p>
                      <a:pPr marL="914400" indent="-228600">
                        <a:lnSpc>
                          <a:spcPct val="115000"/>
                        </a:lnSpc>
                      </a:pPr>
                      <a:r>
                        <a:rPr lang="en-GB" sz="700" dirty="0">
                          <a:effectLst/>
                        </a:rPr>
                        <a:t>Learners will think about the choices that are made when using information technology, and the responsibility associated with those choices. They will use IT in different types of activities and explain that sometimes they will need to use IT in different ways</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20711" marR="20711" marT="20711" marB="20711"/>
                </a:tc>
                <a:tc>
                  <a:txBody>
                    <a:bodyPr/>
                    <a:lstStyle/>
                    <a:p>
                      <a:pPr marL="914400" indent="-228600">
                        <a:lnSpc>
                          <a:spcPct val="115000"/>
                        </a:lnSpc>
                      </a:pPr>
                      <a:r>
                        <a:rPr lang="en-GB" sz="700" dirty="0">
                          <a:effectLst/>
                        </a:rPr>
                        <a:t>To recognise that choices are made when using information technology</a:t>
                      </a:r>
                    </a:p>
                    <a:p>
                      <a:pPr marL="342900" lvl="0" indent="-342900">
                        <a:lnSpc>
                          <a:spcPct val="115000"/>
                        </a:lnSpc>
                        <a:buClr>
                          <a:srgbClr val="5B5BA5"/>
                        </a:buClr>
                        <a:buFont typeface="Arial" panose="020B0604020202020204" pitchFamily="34" charset="0"/>
                        <a:buChar char="●"/>
                      </a:pPr>
                      <a:r>
                        <a:rPr lang="en-GB" sz="700" u="none" strike="noStrike" dirty="0">
                          <a:effectLst/>
                        </a:rPr>
                        <a:t>I can identify the choices that I make when using IT</a:t>
                      </a:r>
                    </a:p>
                    <a:p>
                      <a:pPr marL="342900" lvl="0" indent="-342900">
                        <a:lnSpc>
                          <a:spcPct val="115000"/>
                        </a:lnSpc>
                        <a:buClr>
                          <a:srgbClr val="5B5BA5"/>
                        </a:buClr>
                        <a:buFont typeface="Arial" panose="020B0604020202020204" pitchFamily="34" charset="0"/>
                        <a:buChar char="●"/>
                      </a:pPr>
                      <a:r>
                        <a:rPr lang="en-GB" sz="700" u="none" strike="noStrike" dirty="0">
                          <a:effectLst/>
                        </a:rPr>
                        <a:t>I can use IT for different types of activities</a:t>
                      </a:r>
                    </a:p>
                    <a:p>
                      <a:pPr marL="342900" lvl="0" indent="-342900">
                        <a:lnSpc>
                          <a:spcPct val="115000"/>
                        </a:lnSpc>
                        <a:buClr>
                          <a:srgbClr val="5B5BA5"/>
                        </a:buClr>
                        <a:buFont typeface="Arial" panose="020B0604020202020204" pitchFamily="34" charset="0"/>
                        <a:buChar char="●"/>
                      </a:pPr>
                      <a:r>
                        <a:rPr lang="en-GB" sz="700" u="none" strike="noStrike" dirty="0">
                          <a:effectLst/>
                        </a:rPr>
                        <a:t>I can explain the need to use IT in different ways</a:t>
                      </a:r>
                      <a:endParaRPr lang="en-GB" sz="700" u="none" strike="noStrike" dirty="0">
                        <a:effectLst/>
                        <a:latin typeface="Quicksand"/>
                        <a:ea typeface="Quicksand"/>
                        <a:cs typeface="Quicksand"/>
                      </a:endParaRPr>
                    </a:p>
                  </a:txBody>
                  <a:tcPr marL="20711" marR="20711" marT="20711" marB="20711"/>
                </a:tc>
                <a:extLst>
                  <a:ext uri="{0D108BD9-81ED-4DB2-BD59-A6C34878D82A}">
                    <a16:rowId xmlns:a16="http://schemas.microsoft.com/office/drawing/2014/main" val="3251619921"/>
                  </a:ext>
                </a:extLst>
              </a:tr>
            </a:tbl>
          </a:graphicData>
        </a:graphic>
      </p:graphicFrame>
    </p:spTree>
    <p:extLst>
      <p:ext uri="{BB962C8B-B14F-4D97-AF65-F5344CB8AC3E}">
        <p14:creationId xmlns:p14="http://schemas.microsoft.com/office/powerpoint/2010/main" val="316776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0" y="815192"/>
            <a:ext cx="8625016" cy="1692771"/>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2 – Digital photography</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Learners will learn to recognise that different devices can be used to capture photographs and will gain experience capturing, editing, and improving photos. Finally, they will use this knowledge to recognise that images they see may not be real.</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It is recommended that you use digital cameras to take photographs in these lessons, so that learners can experience a range of devices. However, tablets or other devices with cameras will also work. This unit uses screenshots from the website https://pixlr.com/x/, but you could also use the </a:t>
            </a:r>
            <a:r>
              <a:rPr lang="en-GB" altLang="en-US" sz="1000" dirty="0" err="1">
                <a:solidFill>
                  <a:prstClr val="black"/>
                </a:solidFill>
                <a:latin typeface="Calibri" panose="020F0502020204030204" pitchFamily="34" charset="0"/>
              </a:rPr>
              <a:t>Pixlr</a:t>
            </a:r>
            <a:r>
              <a:rPr lang="en-GB" altLang="en-US" sz="1000" dirty="0">
                <a:solidFill>
                  <a:prstClr val="black"/>
                </a:solidFill>
                <a:latin typeface="Calibri" panose="020F0502020204030204" pitchFamily="34" charset="0"/>
              </a:rPr>
              <a:t> app if you’re using tablets.</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Progression</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This unit begins the learners’ understanding of how photos are captured and can be manipulated for different purposes. Following this unit, learners will develop their photo editing skills in Year 4. Please see the learning graph for this unit for more information about progression.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12" name="Table 11">
            <a:extLst>
              <a:ext uri="{FF2B5EF4-FFF2-40B4-BE49-F238E27FC236}">
                <a16:creationId xmlns:a16="http://schemas.microsoft.com/office/drawing/2014/main" id="{6F5701AA-E923-700C-3B69-C82612F37714}"/>
              </a:ext>
            </a:extLst>
          </p:cNvPr>
          <p:cNvGraphicFramePr>
            <a:graphicFrameLocks noGrp="1"/>
          </p:cNvGraphicFramePr>
          <p:nvPr>
            <p:extLst>
              <p:ext uri="{D42A27DB-BD31-4B8C-83A1-F6EECF244321}">
                <p14:modId xmlns:p14="http://schemas.microsoft.com/office/powerpoint/2010/main" val="1751237626"/>
              </p:ext>
            </p:extLst>
          </p:nvPr>
        </p:nvGraphicFramePr>
        <p:xfrm>
          <a:off x="898926" y="2507963"/>
          <a:ext cx="8400263" cy="4186760"/>
        </p:xfrm>
        <a:graphic>
          <a:graphicData uri="http://schemas.openxmlformats.org/drawingml/2006/table">
            <a:tbl>
              <a:tblPr/>
              <a:tblGrid>
                <a:gridCol w="1537825">
                  <a:extLst>
                    <a:ext uri="{9D8B030D-6E8A-4147-A177-3AD203B41FA5}">
                      <a16:colId xmlns:a16="http://schemas.microsoft.com/office/drawing/2014/main" val="1294307855"/>
                    </a:ext>
                  </a:extLst>
                </a:gridCol>
                <a:gridCol w="4462364">
                  <a:extLst>
                    <a:ext uri="{9D8B030D-6E8A-4147-A177-3AD203B41FA5}">
                      <a16:colId xmlns:a16="http://schemas.microsoft.com/office/drawing/2014/main" val="2834311017"/>
                    </a:ext>
                  </a:extLst>
                </a:gridCol>
                <a:gridCol w="2400074">
                  <a:extLst>
                    <a:ext uri="{9D8B030D-6E8A-4147-A177-3AD203B41FA5}">
                      <a16:colId xmlns:a16="http://schemas.microsoft.com/office/drawing/2014/main" val="3878759047"/>
                    </a:ext>
                  </a:extLst>
                </a:gridCol>
              </a:tblGrid>
              <a:tr h="108452">
                <a:tc>
                  <a:txBody>
                    <a:bodyPr/>
                    <a:lstStyle/>
                    <a:p>
                      <a:pPr marL="914400" indent="-228600">
                        <a:lnSpc>
                          <a:spcPct val="115000"/>
                        </a:lnSpc>
                      </a:pPr>
                      <a:r>
                        <a:rPr lang="en-GB" sz="700" b="1" dirty="0">
                          <a:effectLst/>
                          <a:latin typeface="Quicksand"/>
                          <a:ea typeface="Quicksand"/>
                          <a:cs typeface="Quicksand"/>
                        </a:rPr>
                        <a:t>Lesson</a:t>
                      </a:r>
                      <a:endParaRPr lang="en-GB" sz="700" dirty="0">
                        <a:effectLst/>
                        <a:latin typeface="Quicksand"/>
                        <a:ea typeface="Quicksand"/>
                        <a:cs typeface="Quicksand"/>
                      </a:endParaRP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pPr>
                      <a:r>
                        <a:rPr lang="en-GB" sz="700" b="1" dirty="0">
                          <a:effectLst/>
                          <a:latin typeface="Quicksand"/>
                          <a:ea typeface="Quicksand"/>
                          <a:cs typeface="Quicksand"/>
                        </a:rPr>
                        <a:t>Brief overview</a:t>
                      </a:r>
                      <a:endParaRPr lang="en-GB" sz="700" dirty="0">
                        <a:effectLst/>
                        <a:latin typeface="Quicksand"/>
                        <a:ea typeface="Quicksand"/>
                        <a:cs typeface="Quicksand"/>
                      </a:endParaRP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tc>
                  <a:txBody>
                    <a:bodyPr/>
                    <a:lstStyle/>
                    <a:p>
                      <a:pPr marL="914400" indent="-228600">
                        <a:lnSpc>
                          <a:spcPct val="115000"/>
                        </a:lnSpc>
                      </a:pPr>
                      <a:r>
                        <a:rPr lang="en-GB" sz="700" b="1" dirty="0">
                          <a:effectLst/>
                          <a:latin typeface="Quicksand"/>
                          <a:ea typeface="Quicksand"/>
                          <a:cs typeface="Quicksand"/>
                        </a:rPr>
                        <a:t>Learning objectives</a:t>
                      </a:r>
                      <a:endParaRPr lang="en-GB" sz="700" dirty="0">
                        <a:effectLst/>
                        <a:latin typeface="Quicksand"/>
                        <a:ea typeface="Quicksand"/>
                        <a:cs typeface="Quicksand"/>
                      </a:endParaRP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70C0"/>
                    </a:solidFill>
                  </a:tcPr>
                </a:tc>
                <a:extLst>
                  <a:ext uri="{0D108BD9-81ED-4DB2-BD59-A6C34878D82A}">
                    <a16:rowId xmlns:a16="http://schemas.microsoft.com/office/drawing/2014/main" val="829997583"/>
                  </a:ext>
                </a:extLst>
              </a:tr>
              <a:tr h="718444">
                <a:tc>
                  <a:txBody>
                    <a:bodyPr/>
                    <a:lstStyle/>
                    <a:p>
                      <a:pPr marL="914400" indent="-228600">
                        <a:lnSpc>
                          <a:spcPct val="115000"/>
                        </a:lnSpc>
                      </a:pPr>
                      <a:r>
                        <a:rPr lang="en-GB" sz="600" dirty="0">
                          <a:effectLst/>
                          <a:latin typeface="Quicksand"/>
                          <a:ea typeface="Quicksand"/>
                          <a:cs typeface="Quicksand"/>
                        </a:rPr>
                        <a:t>1  Taking photographs</a:t>
                      </a:r>
                    </a:p>
                    <a:p>
                      <a:pPr marL="914400" indent="-228600">
                        <a:lnSpc>
                          <a:spcPct val="115000"/>
                        </a:lnSpc>
                      </a:pPr>
                      <a:r>
                        <a:rPr lang="en-GB" sz="600" dirty="0">
                          <a:effectLst/>
                          <a:latin typeface="Quicksand"/>
                          <a:ea typeface="Quicksand"/>
                          <a:cs typeface="Quicksand"/>
                        </a:rPr>
                        <a:t> </a:t>
                      </a:r>
                    </a:p>
                    <a:p>
                      <a:pPr marL="914400" indent="-228600">
                        <a:lnSpc>
                          <a:spcPct val="115000"/>
                        </a:lnSpc>
                      </a:pPr>
                      <a:r>
                        <a:rPr lang="en-GB" sz="600" dirty="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This lesson introduces the concept that many devices can be used to take photographs. In the lesson, learners begin to capture their own photographs. </a:t>
                      </a:r>
                    </a:p>
                    <a:p>
                      <a:pPr marL="914400" indent="-228600">
                        <a:lnSpc>
                          <a:spcPct val="115000"/>
                        </a:lnSpc>
                      </a:pPr>
                      <a:r>
                        <a:rPr lang="en-GB" sz="600" dirty="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a:effectLst/>
                          <a:latin typeface="Quicksand"/>
                          <a:ea typeface="Quicksand"/>
                          <a:cs typeface="Quicksand"/>
                        </a:rPr>
                        <a:t>To use a digital device to take a photograph</a:t>
                      </a:r>
                    </a:p>
                    <a:p>
                      <a:pPr marL="342900" lvl="0" indent="-342900">
                        <a:lnSpc>
                          <a:spcPct val="115000"/>
                        </a:lnSpc>
                        <a:buClr>
                          <a:srgbClr val="5B5BA5"/>
                        </a:buClr>
                        <a:buFont typeface="Arial" panose="020B0604020202020204" pitchFamily="34" charset="0"/>
                        <a:buChar char="●"/>
                      </a:pPr>
                      <a:r>
                        <a:rPr lang="en-GB" sz="600" u="none" strike="noStrike">
                          <a:effectLst/>
                          <a:latin typeface="Quicksand"/>
                          <a:ea typeface="Quicksand"/>
                          <a:cs typeface="Quicksand"/>
                        </a:rPr>
                        <a:t>I can recognise what devices can be used to take photographs</a:t>
                      </a:r>
                    </a:p>
                    <a:p>
                      <a:pPr marL="342900" lvl="0" indent="-342900">
                        <a:lnSpc>
                          <a:spcPct val="115000"/>
                        </a:lnSpc>
                        <a:buClr>
                          <a:srgbClr val="5B5BA5"/>
                        </a:buClr>
                        <a:buFont typeface="Arial" panose="020B0604020202020204" pitchFamily="34" charset="0"/>
                        <a:buChar char="●"/>
                      </a:pPr>
                      <a:r>
                        <a:rPr lang="en-GB" sz="600" u="none" strike="noStrike">
                          <a:effectLst/>
                          <a:latin typeface="Quicksand"/>
                          <a:ea typeface="Quicksand"/>
                          <a:cs typeface="Quicksand"/>
                        </a:rPr>
                        <a:t>I can talk about how to take a photograph</a:t>
                      </a:r>
                    </a:p>
                    <a:p>
                      <a:pPr marL="342900" lvl="0" indent="-342900">
                        <a:lnSpc>
                          <a:spcPct val="115000"/>
                        </a:lnSpc>
                        <a:buClr>
                          <a:srgbClr val="5B5BA5"/>
                        </a:buClr>
                        <a:buFont typeface="Arial" panose="020B0604020202020204" pitchFamily="34" charset="0"/>
                        <a:buChar char="●"/>
                      </a:pPr>
                      <a:r>
                        <a:rPr lang="en-GB" sz="600" u="none" strike="noStrike">
                          <a:effectLst/>
                          <a:latin typeface="Quicksand"/>
                          <a:ea typeface="Quicksand"/>
                          <a:cs typeface="Quicksand"/>
                        </a:rPr>
                        <a:t>I can explain what I did to capture a digital photo</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71913319"/>
                  </a:ext>
                </a:extLst>
              </a:tr>
              <a:tr h="687404">
                <a:tc>
                  <a:txBody>
                    <a:bodyPr/>
                    <a:lstStyle/>
                    <a:p>
                      <a:pPr marL="914400" indent="-228600">
                        <a:lnSpc>
                          <a:spcPct val="115000"/>
                        </a:lnSpc>
                      </a:pPr>
                      <a:r>
                        <a:rPr lang="en-GB" sz="600">
                          <a:effectLst/>
                          <a:latin typeface="Quicksand"/>
                          <a:ea typeface="Quicksand"/>
                          <a:cs typeface="Quicksand"/>
                        </a:rPr>
                        <a:t>2  Landscape or portrait?</a:t>
                      </a:r>
                    </a:p>
                    <a:p>
                      <a:pPr marL="914400" indent="-228600">
                        <a:lnSpc>
                          <a:spcPct val="115000"/>
                        </a:lnSpc>
                      </a:pPr>
                      <a:r>
                        <a:rPr lang="en-GB" sz="600">
                          <a:effectLst/>
                          <a:latin typeface="Quicksand"/>
                          <a:ea typeface="Quicksand"/>
                          <a:cs typeface="Quicksand"/>
                        </a:rPr>
                        <a:t> </a:t>
                      </a:r>
                    </a:p>
                    <a:p>
                      <a:pPr marL="914400" indent="-228600">
                        <a:lnSpc>
                          <a:spcPct val="115000"/>
                        </a:lnSpc>
                      </a:pPr>
                      <a:r>
                        <a:rPr lang="en-GB" sz="60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A photograph can be taken in either portrait or landscape format. In this lesson, learners explore taking photographs in both portrait and landscape formats and explore the reasons why a photographer may favour one over the other.</a:t>
                      </a:r>
                    </a:p>
                    <a:p>
                      <a:pPr marL="914400" indent="-228600">
                        <a:lnSpc>
                          <a:spcPct val="115000"/>
                        </a:lnSpc>
                      </a:pPr>
                      <a:r>
                        <a:rPr lang="en-GB" sz="600" dirty="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To make choices when taking a photograph</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explain the process of taking a good photograph</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take photos in both landscape and portrait format</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explain why a photo looks better in portrait or landscape format</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337640259"/>
                  </a:ext>
                </a:extLst>
              </a:tr>
              <a:tr h="600979">
                <a:tc>
                  <a:txBody>
                    <a:bodyPr/>
                    <a:lstStyle/>
                    <a:p>
                      <a:pPr marL="914400" indent="-228600">
                        <a:lnSpc>
                          <a:spcPct val="115000"/>
                        </a:lnSpc>
                      </a:pPr>
                      <a:r>
                        <a:rPr lang="en-GB" sz="600">
                          <a:effectLst/>
                          <a:latin typeface="Quicksand"/>
                          <a:ea typeface="Quicksand"/>
                          <a:cs typeface="Quicksand"/>
                        </a:rPr>
                        <a:t>3  What makes a good photograph?</a:t>
                      </a:r>
                    </a:p>
                    <a:p>
                      <a:pPr marL="914400" indent="-228600">
                        <a:lnSpc>
                          <a:spcPct val="115000"/>
                        </a:lnSpc>
                      </a:pPr>
                      <a:r>
                        <a:rPr lang="en-GB" sz="600">
                          <a:effectLst/>
                          <a:latin typeface="Quicksand"/>
                          <a:ea typeface="Quicksand"/>
                          <a:cs typeface="Quicksand"/>
                        </a:rPr>
                        <a:t> </a:t>
                      </a:r>
                    </a:p>
                    <a:p>
                      <a:pPr marL="914400" indent="-228600">
                        <a:lnSpc>
                          <a:spcPct val="115000"/>
                        </a:lnSpc>
                      </a:pPr>
                      <a:r>
                        <a:rPr lang="en-GB" sz="60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A photograph is composed by a photographer. In this lesson, learners discover what constitutes good photography composition and put this into practice by composing and capturing photos of their own.</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To describe what makes a good photograph</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identify what is wrong with a photograph</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discuss how to take a good photograph</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improve a photograph by retaking it</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65010689"/>
                  </a:ext>
                </a:extLst>
              </a:tr>
              <a:tr h="718444">
                <a:tc>
                  <a:txBody>
                    <a:bodyPr/>
                    <a:lstStyle/>
                    <a:p>
                      <a:pPr marL="914400" indent="-228600">
                        <a:lnSpc>
                          <a:spcPct val="115000"/>
                        </a:lnSpc>
                      </a:pPr>
                      <a:r>
                        <a:rPr lang="en-GB" sz="600">
                          <a:effectLst/>
                          <a:latin typeface="Quicksand"/>
                          <a:ea typeface="Quicksand"/>
                          <a:cs typeface="Quicksand"/>
                        </a:rPr>
                        <a:t>4  Lighting</a:t>
                      </a:r>
                    </a:p>
                    <a:p>
                      <a:pPr marL="914400" indent="-228600">
                        <a:lnSpc>
                          <a:spcPct val="115000"/>
                        </a:lnSpc>
                      </a:pPr>
                      <a:r>
                        <a:rPr lang="en-GB" sz="600">
                          <a:effectLst/>
                          <a:latin typeface="Quicksand"/>
                          <a:ea typeface="Quicksand"/>
                          <a:cs typeface="Quicksand"/>
                        </a:rPr>
                        <a:t> </a:t>
                      </a:r>
                    </a:p>
                    <a:p>
                      <a:pPr marL="914400" indent="-228600">
                        <a:lnSpc>
                          <a:spcPct val="115000"/>
                        </a:lnSpc>
                      </a:pPr>
                      <a:r>
                        <a:rPr lang="en-GB" sz="60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a:effectLst/>
                          <a:latin typeface="Quicksand"/>
                          <a:ea typeface="Quicksand"/>
                          <a:cs typeface="Quicksand"/>
                        </a:rPr>
                        <a:t>This lesson introduces the concepts of light and focus as further important aspects of good photography composition. In this lesson, learners investigate the effect that good lighting has on the quality of the photos they take, and explore what effect using the camera flash and adding an artificial light source have on their photos. They also learn how the camera autofocus tool can be used to make an object in an image stand out.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To decide how photographs can be improved</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explore the effect that light has on a photo</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experiment with different light sources</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explain why a picture may be unclear</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709148627"/>
                  </a:ext>
                </a:extLst>
              </a:tr>
              <a:tr h="515113">
                <a:tc>
                  <a:txBody>
                    <a:bodyPr/>
                    <a:lstStyle/>
                    <a:p>
                      <a:pPr marL="914400" indent="-228600">
                        <a:lnSpc>
                          <a:spcPct val="115000"/>
                        </a:lnSpc>
                      </a:pPr>
                      <a:r>
                        <a:rPr lang="en-GB" sz="600">
                          <a:effectLst/>
                          <a:latin typeface="Quicksand"/>
                          <a:ea typeface="Quicksand"/>
                          <a:cs typeface="Quicksand"/>
                        </a:rPr>
                        <a:t>5  Effects</a:t>
                      </a:r>
                    </a:p>
                    <a:p>
                      <a:pPr marL="914400" indent="-228600">
                        <a:lnSpc>
                          <a:spcPct val="115000"/>
                        </a:lnSpc>
                      </a:pPr>
                      <a:r>
                        <a:rPr lang="en-GB" sz="600">
                          <a:effectLst/>
                          <a:latin typeface="Quicksand"/>
                          <a:ea typeface="Quicksand"/>
                          <a:cs typeface="Quicksand"/>
                        </a:rPr>
                        <a:t> </a:t>
                      </a:r>
                    </a:p>
                    <a:p>
                      <a:pPr marL="914400" indent="-228600">
                        <a:lnSpc>
                          <a:spcPct val="115000"/>
                        </a:lnSpc>
                      </a:pPr>
                      <a:r>
                        <a:rPr lang="en-GB" sz="60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a:effectLst/>
                          <a:latin typeface="Quicksand"/>
                          <a:ea typeface="Quicksand"/>
                          <a:cs typeface="Quicksand"/>
                        </a:rPr>
                        <a:t>This lesson introduces the concept of simple image editing. Learners are introduced to the Pixlr image editing software and use the ‘Adjust’ tool to change the colour effect of an image.</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To use tools to change an image</a:t>
                      </a:r>
                    </a:p>
                    <a:p>
                      <a:pPr marL="342900" lvl="0" indent="-342900">
                        <a:lnSpc>
                          <a:spcPct val="115000"/>
                        </a:lnSpc>
                        <a:buClr>
                          <a:srgbClr val="674EA7"/>
                        </a:buClr>
                        <a:buFont typeface="Arial" panose="020B0604020202020204" pitchFamily="34" charset="0"/>
                        <a:buChar char="●"/>
                      </a:pPr>
                      <a:r>
                        <a:rPr lang="en-GB" sz="600" u="none" strike="noStrike" dirty="0">
                          <a:effectLst/>
                          <a:latin typeface="Quicksand"/>
                          <a:ea typeface="Quicksand"/>
                          <a:cs typeface="Quicksand"/>
                        </a:rPr>
                        <a:t>I can recognise that images can be changed</a:t>
                      </a:r>
                    </a:p>
                    <a:p>
                      <a:pPr marL="342900" lvl="0" indent="-342900">
                        <a:lnSpc>
                          <a:spcPct val="115000"/>
                        </a:lnSpc>
                        <a:buClr>
                          <a:srgbClr val="674EA7"/>
                        </a:buClr>
                        <a:buFont typeface="Arial" panose="020B0604020202020204" pitchFamily="34" charset="0"/>
                        <a:buChar char="●"/>
                      </a:pPr>
                      <a:r>
                        <a:rPr lang="en-GB" sz="600" u="none" strike="noStrike" dirty="0">
                          <a:effectLst/>
                          <a:latin typeface="Quicksand"/>
                          <a:ea typeface="Quicksand"/>
                          <a:cs typeface="Quicksand"/>
                        </a:rPr>
                        <a:t>I can use a tool to achieve a desired effect</a:t>
                      </a:r>
                    </a:p>
                    <a:p>
                      <a:pPr marL="342900" lvl="0" indent="-342900">
                        <a:lnSpc>
                          <a:spcPct val="115000"/>
                        </a:lnSpc>
                        <a:buClr>
                          <a:srgbClr val="674EA7"/>
                        </a:buClr>
                        <a:buFont typeface="Arial" panose="020B0604020202020204" pitchFamily="34" charset="0"/>
                        <a:buChar char="●"/>
                      </a:pPr>
                      <a:r>
                        <a:rPr lang="en-GB" sz="600" u="none" strike="noStrike" dirty="0">
                          <a:effectLst/>
                          <a:latin typeface="Quicksand"/>
                          <a:ea typeface="Quicksand"/>
                          <a:cs typeface="Quicksand"/>
                        </a:rPr>
                        <a:t>I can explain my choices</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39858278"/>
                  </a:ext>
                </a:extLst>
              </a:tr>
              <a:tr h="786221">
                <a:tc>
                  <a:txBody>
                    <a:bodyPr/>
                    <a:lstStyle/>
                    <a:p>
                      <a:pPr marL="914400" indent="-228600">
                        <a:lnSpc>
                          <a:spcPct val="115000"/>
                        </a:lnSpc>
                      </a:pPr>
                      <a:r>
                        <a:rPr lang="en-GB" sz="600">
                          <a:effectLst/>
                          <a:latin typeface="Quicksand"/>
                          <a:ea typeface="Quicksand"/>
                          <a:cs typeface="Quicksand"/>
                        </a:rPr>
                        <a:t>6  Is it real? </a:t>
                      </a:r>
                    </a:p>
                    <a:p>
                      <a:pPr marL="914400" indent="-228600">
                        <a:lnSpc>
                          <a:spcPct val="115000"/>
                        </a:lnSpc>
                      </a:pPr>
                      <a:r>
                        <a:rPr lang="en-GB" sz="600">
                          <a:effectLst/>
                          <a:latin typeface="Quicksand"/>
                          <a:ea typeface="Quicksand"/>
                          <a:cs typeface="Quicksand"/>
                        </a:rPr>
                        <a:t> </a:t>
                      </a:r>
                    </a:p>
                    <a:p>
                      <a:pPr marL="914400" indent="-228600">
                        <a:lnSpc>
                          <a:spcPct val="115000"/>
                        </a:lnSpc>
                      </a:pPr>
                      <a:r>
                        <a:rPr lang="en-GB" sz="600">
                          <a:effectLst/>
                          <a:latin typeface="Quicksand"/>
                          <a:ea typeface="Quicksand"/>
                          <a:cs typeface="Quicksand"/>
                        </a:rPr>
                        <a:t> </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a:effectLst/>
                          <a:latin typeface="Quicksand"/>
                          <a:ea typeface="Quicksand"/>
                          <a:cs typeface="Quicksand"/>
                        </a:rPr>
                        <a:t>This lesson introduces the concept that images can be changed for a purpose. Learners are introduced to a range of images that have been changed in different ways and through this, develop an awareness that not all images they see are real. To start the lesson, learners are first challenged to take their best photograph by applying the photography composition skills that they have developed during the unit.</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914400" indent="-228600">
                        <a:lnSpc>
                          <a:spcPct val="115000"/>
                        </a:lnSpc>
                      </a:pPr>
                      <a:r>
                        <a:rPr lang="en-GB" sz="600" dirty="0">
                          <a:effectLst/>
                          <a:latin typeface="Quicksand"/>
                          <a:ea typeface="Quicksand"/>
                          <a:cs typeface="Quicksand"/>
                        </a:rPr>
                        <a:t>To recognise that photos can be changed</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apply a range of photography skills to capture a photo</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recognise which photos have been changed</a:t>
                      </a:r>
                    </a:p>
                    <a:p>
                      <a:pPr marL="342900" lvl="0" indent="-342900">
                        <a:lnSpc>
                          <a:spcPct val="115000"/>
                        </a:lnSpc>
                        <a:buClr>
                          <a:srgbClr val="5B5BA5"/>
                        </a:buClr>
                        <a:buFont typeface="Arial" panose="020B0604020202020204" pitchFamily="34" charset="0"/>
                        <a:buChar char="●"/>
                      </a:pPr>
                      <a:r>
                        <a:rPr lang="en-GB" sz="600" u="none" strike="noStrike" dirty="0">
                          <a:effectLst/>
                          <a:latin typeface="Quicksand"/>
                          <a:ea typeface="Quicksand"/>
                          <a:cs typeface="Quicksand"/>
                        </a:rPr>
                        <a:t>I can identify which photos are real and which have been changed</a:t>
                      </a:r>
                    </a:p>
                  </a:txBody>
                  <a:tcPr marL="22324" marR="22324" marT="22324" marB="22324">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844686654"/>
                  </a:ext>
                </a:extLst>
              </a:tr>
            </a:tbl>
          </a:graphicData>
        </a:graphic>
      </p:graphicFrame>
    </p:spTree>
    <p:extLst>
      <p:ext uri="{BB962C8B-B14F-4D97-AF65-F5344CB8AC3E}">
        <p14:creationId xmlns:p14="http://schemas.microsoft.com/office/powerpoint/2010/main" val="344307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994324"/>
            <a:ext cx="8625016" cy="4801314"/>
          </a:xfrm>
          <a:prstGeom prst="rect">
            <a:avLst/>
          </a:prstGeom>
          <a:noFill/>
        </p:spPr>
        <p:txBody>
          <a:bodyPr wrap="square">
            <a:spAutoFit/>
          </a:bodyPr>
          <a:lstStyle/>
          <a:p>
            <a:pPr marL="0" indent="0">
              <a:buNone/>
            </a:pPr>
            <a:r>
              <a:rPr lang="en-GB" sz="1800" b="1" dirty="0">
                <a:solidFill>
                  <a:srgbClr val="0070C0"/>
                </a:solidFill>
                <a:latin typeface="+mj-lt"/>
              </a:rPr>
              <a:t>Contents</a:t>
            </a:r>
          </a:p>
          <a:p>
            <a:pPr marL="285750" indent="-285750">
              <a:buFont typeface="Arial" panose="020B0604020202020204" pitchFamily="34" charset="0"/>
              <a:buChar char="•"/>
            </a:pPr>
            <a:r>
              <a:rPr lang="en-GB" dirty="0"/>
              <a:t>Core Curriculum intent</a:t>
            </a:r>
          </a:p>
          <a:p>
            <a:pPr marL="285750" indent="-285750">
              <a:buFont typeface="Arial" panose="020B0604020202020204" pitchFamily="34" charset="0"/>
              <a:buChar char="•"/>
            </a:pPr>
            <a:r>
              <a:rPr lang="en-GB" dirty="0"/>
              <a:t>Subject specific intent, implementation, impact</a:t>
            </a:r>
          </a:p>
          <a:p>
            <a:pPr marL="285750" indent="-285750">
              <a:buFont typeface="Arial" panose="020B0604020202020204" pitchFamily="34" charset="0"/>
              <a:buChar char="•"/>
            </a:pPr>
            <a:r>
              <a:rPr lang="en-GB" dirty="0"/>
              <a:t>The golden strands</a:t>
            </a:r>
          </a:p>
          <a:p>
            <a:pPr marL="285750" indent="-285750">
              <a:buFont typeface="Arial" panose="020B0604020202020204" pitchFamily="34" charset="0"/>
              <a:buChar char="•"/>
            </a:pPr>
            <a:r>
              <a:rPr lang="en-GB" dirty="0"/>
              <a:t>The subject progression (long term plan)</a:t>
            </a:r>
          </a:p>
          <a:p>
            <a:pPr marL="285750" indent="-285750">
              <a:buFont typeface="Arial" panose="020B0604020202020204" pitchFamily="34" charset="0"/>
              <a:buChar char="•"/>
            </a:pPr>
            <a:r>
              <a:rPr lang="en-GB" dirty="0"/>
              <a:t>Curriculum offer</a:t>
            </a:r>
          </a:p>
          <a:p>
            <a:pPr marL="285750" indent="-285750">
              <a:buFont typeface="Arial" panose="020B0604020202020204" pitchFamily="34" charset="0"/>
              <a:buChar char="•"/>
            </a:pPr>
            <a:r>
              <a:rPr lang="en-GB" dirty="0"/>
              <a:t>Information on how the subject is monitored and evaluated</a:t>
            </a:r>
          </a:p>
          <a:p>
            <a:pPr marL="285750" indent="-285750">
              <a:buFont typeface="Arial" panose="020B0604020202020204" pitchFamily="34" charset="0"/>
              <a:buChar char="•"/>
            </a:pPr>
            <a:r>
              <a:rPr lang="en-GB" dirty="0"/>
              <a:t>Assessment data</a:t>
            </a:r>
          </a:p>
          <a:p>
            <a:pPr marL="285750" indent="-285750">
              <a:buFont typeface="Arial" panose="020B0604020202020204" pitchFamily="34" charset="0"/>
              <a:buChar char="•"/>
            </a:pPr>
            <a:r>
              <a:rPr lang="en-GB" dirty="0"/>
              <a:t>Action plan</a:t>
            </a:r>
          </a:p>
          <a:p>
            <a:pPr marL="285750" indent="-285750">
              <a:buFont typeface="Arial" panose="020B0604020202020204" pitchFamily="34" charset="0"/>
              <a:buChar char="•"/>
            </a:pPr>
            <a:r>
              <a:rPr lang="en-GB" dirty="0"/>
              <a:t>Information on CPD (what courses are available for people to access. Any training you have completed or a plan for training.)</a:t>
            </a:r>
          </a:p>
          <a:p>
            <a:pPr marL="285750" indent="-285750">
              <a:buFont typeface="Arial" panose="020B0604020202020204" pitchFamily="34" charset="0"/>
              <a:buChar char="•"/>
            </a:pPr>
            <a:r>
              <a:rPr lang="en-GB" dirty="0"/>
              <a:t>A budget – if appropriate</a:t>
            </a:r>
          </a:p>
          <a:p>
            <a:pPr marL="285750" indent="-285750">
              <a:buFont typeface="Arial" panose="020B0604020202020204" pitchFamily="34" charset="0"/>
              <a:buChar char="•"/>
            </a:pPr>
            <a:r>
              <a:rPr lang="en-GB" dirty="0"/>
              <a:t>Link governor information – name and a note of any meetings held</a:t>
            </a:r>
          </a:p>
          <a:p>
            <a:pPr marL="285750" indent="-285750">
              <a:buFont typeface="Arial" panose="020B0604020202020204" pitchFamily="34" charset="0"/>
              <a:buChar char="•"/>
            </a:pPr>
            <a:r>
              <a:rPr lang="en-GB" dirty="0"/>
              <a:t>Any subject specific risk assessments</a:t>
            </a:r>
          </a:p>
          <a:p>
            <a:pPr marL="285750" indent="-285750">
              <a:buFont typeface="Arial" panose="020B0604020202020204" pitchFamily="34" charset="0"/>
              <a:buChar char="•"/>
            </a:pPr>
            <a:r>
              <a:rPr lang="en-GB" dirty="0"/>
              <a:t>Examples of pupils work which is considered to be of a high standard with annotated notes explaining why it is of a high standard</a:t>
            </a:r>
          </a:p>
          <a:p>
            <a:pPr marL="285750" indent="-285750">
              <a:buFont typeface="Arial" panose="020B0604020202020204" pitchFamily="34" charset="0"/>
              <a:buChar char="•"/>
            </a:pPr>
            <a:r>
              <a:rPr lang="en-GB" dirty="0"/>
              <a:t>Details of extra-curricular activities (trips/clubs)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29587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96076" y="815192"/>
            <a:ext cx="8625016" cy="3816429"/>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2 – Programming A – Robot algorithms</a:t>
            </a:r>
          </a:p>
          <a:p>
            <a:pPr lvl="0" defTabSz="914400" eaLnBrk="0" fontAlgn="base" hangingPunct="0">
              <a:spcBef>
                <a:spcPct val="0"/>
              </a:spcBef>
              <a:spcAft>
                <a:spcPct val="0"/>
              </a:spcAft>
              <a:defRPr/>
            </a:pPr>
            <a:endParaRPr lang="en-GB" altLang="en-US" sz="120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200" dirty="0">
                <a:solidFill>
                  <a:prstClr val="black"/>
                </a:solidFill>
                <a:latin typeface="Calibri" panose="020F0502020204030204" pitchFamily="34" charset="0"/>
              </a:rPr>
              <a:t>Unit introduction</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This unit develops learners’ understanding of instructions in sequences and the use of logical reasoning to predict outcomes. Learners will use given commands in different orders to investigate how the order affects the outcome. They will also learn about design in programming. They will develop artwork and test it for use in a program. They will design algorithms and then test those algorithms as programs and debug them.</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There are two Year 2 programming units: </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Programming A – Robot algorithms</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Programming B – Programming quizzes</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This is unit A, which should be delivered before unit B.</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This unit includes references relating to Bee-Bot and Blue-Bot floor robots, however, other educational floor robots are available. Learners should be given access to a device with a limited range of functions that is designed for young learners. Before delivering this unit, ensure that you are familiar with your school’s floor robots, including charging or battery requirements. You should also know how to switch the devices on and off, as well as key functions such as clearing the memory. It is advisable to use the robots on the floor if possible, as this can reduce damage caused by dropping.</a:t>
            </a:r>
          </a:p>
          <a:p>
            <a:pPr lvl="0" defTabSz="914400" eaLnBrk="0" fontAlgn="base" hangingPunct="0">
              <a:spcBef>
                <a:spcPct val="0"/>
              </a:spcBef>
              <a:spcAft>
                <a:spcPct val="0"/>
              </a:spcAft>
              <a:defRPr/>
            </a:pPr>
            <a:endParaRPr lang="en-GB" altLang="en-US" sz="120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200" dirty="0">
                <a:solidFill>
                  <a:prstClr val="black"/>
                </a:solidFill>
                <a:latin typeface="Calibri" panose="020F0502020204030204" pitchFamily="34" charset="0"/>
              </a:rPr>
              <a:t>Progression</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In advance of the lessons in this Year 2 unit, learners should have had some experience of creating short programs using floor robots and predicting the outcome of a simple program. This unit progresses learners’ knowledge and understanding of algorithms and how they are implemented as programs on digital devices. Learners will spend time looking at how the order of commands affects outcomes. Learners will use this knowledge and logical reasoning to trace programs and predict outcomes. </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Please see the learning graph for this unit for more information about progression.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412606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96076" y="815192"/>
            <a:ext cx="8625016" cy="1046440"/>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2 – Programming A – Robot algorithms</a:t>
            </a:r>
            <a:endParaRPr lang="en-GB" altLang="en-US" sz="12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n-GB" altLang="en-US" sz="1200" dirty="0">
                <a:solidFill>
                  <a:prstClr val="black"/>
                </a:solidFill>
                <a:latin typeface="Calibri" panose="020F0502020204030204" pitchFamily="34" charset="0"/>
              </a:rPr>
              <a:t>Overview of lessons</a:t>
            </a:r>
          </a:p>
          <a:p>
            <a:pPr lvl="0" defTabSz="914400" eaLnBrk="0" fontAlgn="base" hangingPunct="0">
              <a:spcBef>
                <a:spcPct val="0"/>
              </a:spcBef>
              <a:spcAft>
                <a:spcPct val="0"/>
              </a:spcAft>
              <a:defRPr/>
            </a:pPr>
            <a:endParaRPr lang="en-GB" altLang="en-US" sz="1600" dirty="0">
              <a:solidFill>
                <a:prstClr val="black"/>
              </a:solidFill>
              <a:latin typeface="Calibri" panose="020F0502020204030204" pitchFamily="34" charset="0"/>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a:extLst>
              <a:ext uri="{FF2B5EF4-FFF2-40B4-BE49-F238E27FC236}">
                <a16:creationId xmlns:a16="http://schemas.microsoft.com/office/drawing/2014/main" id="{E32A5B62-C204-268C-3688-4934165725FC}"/>
              </a:ext>
            </a:extLst>
          </p:cNvPr>
          <p:cNvGraphicFramePr>
            <a:graphicFrameLocks noGrp="1"/>
          </p:cNvGraphicFramePr>
          <p:nvPr>
            <p:extLst>
              <p:ext uri="{D42A27DB-BD31-4B8C-83A1-F6EECF244321}">
                <p14:modId xmlns:p14="http://schemas.microsoft.com/office/powerpoint/2010/main" val="2320193995"/>
              </p:ext>
            </p:extLst>
          </p:nvPr>
        </p:nvGraphicFramePr>
        <p:xfrm>
          <a:off x="796076" y="1566890"/>
          <a:ext cx="8843224" cy="5148535"/>
        </p:xfrm>
        <a:graphic>
          <a:graphicData uri="http://schemas.openxmlformats.org/drawingml/2006/table">
            <a:tbl>
              <a:tblPr>
                <a:tableStyleId>{5940675A-B579-460E-94D1-54222C63F5DA}</a:tableStyleId>
              </a:tblPr>
              <a:tblGrid>
                <a:gridCol w="1618918">
                  <a:extLst>
                    <a:ext uri="{9D8B030D-6E8A-4147-A177-3AD203B41FA5}">
                      <a16:colId xmlns:a16="http://schemas.microsoft.com/office/drawing/2014/main" val="3204560671"/>
                    </a:ext>
                  </a:extLst>
                </a:gridCol>
                <a:gridCol w="4173627">
                  <a:extLst>
                    <a:ext uri="{9D8B030D-6E8A-4147-A177-3AD203B41FA5}">
                      <a16:colId xmlns:a16="http://schemas.microsoft.com/office/drawing/2014/main" val="850370707"/>
                    </a:ext>
                  </a:extLst>
                </a:gridCol>
                <a:gridCol w="3050679">
                  <a:extLst>
                    <a:ext uri="{9D8B030D-6E8A-4147-A177-3AD203B41FA5}">
                      <a16:colId xmlns:a16="http://schemas.microsoft.com/office/drawing/2014/main" val="2098253990"/>
                    </a:ext>
                  </a:extLst>
                </a:gridCol>
              </a:tblGrid>
              <a:tr h="103610">
                <a:tc>
                  <a:txBody>
                    <a:bodyPr/>
                    <a:lstStyle/>
                    <a:p>
                      <a:pPr marL="914400" indent="-228600">
                        <a:lnSpc>
                          <a:spcPct val="115000"/>
                        </a:lnSpc>
                      </a:pPr>
                      <a:r>
                        <a:rPr lang="en-GB" sz="800">
                          <a:effectLst/>
                        </a:rPr>
                        <a:t>Lesson</a:t>
                      </a:r>
                      <a:endParaRPr lang="en-GB" sz="800">
                        <a:effectLst/>
                        <a:latin typeface="Quicksand"/>
                        <a:ea typeface="Quicksand"/>
                        <a:cs typeface="Quicksand"/>
                      </a:endParaRPr>
                    </a:p>
                  </a:txBody>
                  <a:tcPr marL="21328" marR="21328" marT="21328" marB="21328">
                    <a:solidFill>
                      <a:srgbClr val="0070C0"/>
                    </a:solidFill>
                  </a:tcPr>
                </a:tc>
                <a:tc>
                  <a:txBody>
                    <a:bodyPr/>
                    <a:lstStyle/>
                    <a:p>
                      <a:pPr marL="914400" indent="-228600">
                        <a:lnSpc>
                          <a:spcPct val="115000"/>
                        </a:lnSpc>
                      </a:pPr>
                      <a:r>
                        <a:rPr lang="en-GB" sz="800">
                          <a:effectLst/>
                        </a:rPr>
                        <a:t>Brief overview</a:t>
                      </a:r>
                      <a:endParaRPr lang="en-GB" sz="800">
                        <a:effectLst/>
                        <a:latin typeface="Quicksand"/>
                        <a:ea typeface="Quicksand"/>
                        <a:cs typeface="Quicksand"/>
                      </a:endParaRPr>
                    </a:p>
                  </a:txBody>
                  <a:tcPr marL="21328" marR="21328" marT="21328" marB="21328">
                    <a:solidFill>
                      <a:srgbClr val="0070C0"/>
                    </a:solidFill>
                  </a:tcPr>
                </a:tc>
                <a:tc>
                  <a:txBody>
                    <a:bodyPr/>
                    <a:lstStyle/>
                    <a:p>
                      <a:pPr marL="914400" indent="-228600">
                        <a:lnSpc>
                          <a:spcPct val="115000"/>
                        </a:lnSpc>
                      </a:pPr>
                      <a:r>
                        <a:rPr lang="en-GB" sz="800" dirty="0">
                          <a:effectLst/>
                        </a:rPr>
                        <a:t>Learning objectives</a:t>
                      </a:r>
                      <a:endParaRPr lang="en-GB" sz="800" dirty="0">
                        <a:effectLst/>
                        <a:latin typeface="Quicksand"/>
                        <a:ea typeface="Quicksand"/>
                        <a:cs typeface="Quicksand"/>
                      </a:endParaRPr>
                    </a:p>
                  </a:txBody>
                  <a:tcPr marL="21328" marR="21328" marT="21328" marB="21328">
                    <a:solidFill>
                      <a:srgbClr val="0070C0"/>
                    </a:solidFill>
                  </a:tcPr>
                </a:tc>
                <a:extLst>
                  <a:ext uri="{0D108BD9-81ED-4DB2-BD59-A6C34878D82A}">
                    <a16:rowId xmlns:a16="http://schemas.microsoft.com/office/drawing/2014/main" val="2110078681"/>
                  </a:ext>
                </a:extLst>
              </a:tr>
              <a:tr h="880624">
                <a:tc>
                  <a:txBody>
                    <a:bodyPr/>
                    <a:lstStyle/>
                    <a:p>
                      <a:pPr marL="914400" indent="-228600">
                        <a:lnSpc>
                          <a:spcPct val="115000"/>
                        </a:lnSpc>
                      </a:pPr>
                      <a:r>
                        <a:rPr lang="en-GB" sz="800">
                          <a:effectLst/>
                        </a:rPr>
                        <a:t>1 Giving instructions</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a:effectLst/>
                        </a:rPr>
                        <a:t>Learners will follow instructions given to them and give instructions to others. They will consider the language used to give instructions, and how that language needs to be clear and precise. Learners will combine several instructions into a sequence that can then be issued to another learner to complete. They will then consider a clear and precise set of instructions in relation to an algorithm, and will think about how computers can only follow clear and unambiguous instructions.</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dirty="0">
                          <a:effectLst/>
                        </a:rPr>
                        <a:t>To describe a series of instructions as a sequence</a:t>
                      </a:r>
                    </a:p>
                    <a:p>
                      <a:pPr marL="342900" lvl="0" indent="-342900">
                        <a:lnSpc>
                          <a:spcPct val="115000"/>
                        </a:lnSpc>
                        <a:buClr>
                          <a:srgbClr val="5B5BA5"/>
                        </a:buClr>
                        <a:buFont typeface="Arial" panose="020B0604020202020204" pitchFamily="34" charset="0"/>
                        <a:buChar char="●"/>
                      </a:pPr>
                      <a:r>
                        <a:rPr lang="en-GB" sz="800" u="none" strike="noStrike" dirty="0">
                          <a:effectLst/>
                        </a:rPr>
                        <a:t>I can follow instructions given by someone else</a:t>
                      </a:r>
                    </a:p>
                    <a:p>
                      <a:pPr marL="342900" lvl="0" indent="-342900">
                        <a:lnSpc>
                          <a:spcPct val="115000"/>
                        </a:lnSpc>
                        <a:buClr>
                          <a:srgbClr val="5B5BA5"/>
                        </a:buClr>
                        <a:buFont typeface="Arial" panose="020B0604020202020204" pitchFamily="34" charset="0"/>
                        <a:buChar char="●"/>
                      </a:pPr>
                      <a:r>
                        <a:rPr lang="en-GB" sz="800" u="none" strike="noStrike" dirty="0">
                          <a:effectLst/>
                        </a:rPr>
                        <a:t>I can choose a series of words that can be acted out as a sequence</a:t>
                      </a:r>
                    </a:p>
                    <a:p>
                      <a:pPr marL="342900" lvl="0" indent="-342900">
                        <a:lnSpc>
                          <a:spcPct val="115000"/>
                        </a:lnSpc>
                        <a:buClr>
                          <a:srgbClr val="5B5BA5"/>
                        </a:buClr>
                        <a:buFont typeface="Arial" panose="020B0604020202020204" pitchFamily="34" charset="0"/>
                        <a:buChar char="●"/>
                      </a:pPr>
                      <a:r>
                        <a:rPr lang="en-GB" sz="800" u="none" strike="noStrike" dirty="0">
                          <a:effectLst/>
                        </a:rPr>
                        <a:t>I can give clear instructions</a:t>
                      </a:r>
                      <a:endParaRPr lang="en-GB" sz="800" u="none" strike="noStrike" dirty="0">
                        <a:effectLst/>
                        <a:latin typeface="Quicksand"/>
                        <a:ea typeface="Quicksand"/>
                        <a:cs typeface="Quicksand"/>
                      </a:endParaRPr>
                    </a:p>
                  </a:txBody>
                  <a:tcPr marL="21328" marR="21328" marT="21328" marB="21328"/>
                </a:tc>
                <a:extLst>
                  <a:ext uri="{0D108BD9-81ED-4DB2-BD59-A6C34878D82A}">
                    <a16:rowId xmlns:a16="http://schemas.microsoft.com/office/drawing/2014/main" val="447749469"/>
                  </a:ext>
                </a:extLst>
              </a:tr>
              <a:tr h="751122">
                <a:tc>
                  <a:txBody>
                    <a:bodyPr/>
                    <a:lstStyle/>
                    <a:p>
                      <a:pPr marL="914400" indent="-228600">
                        <a:lnSpc>
                          <a:spcPct val="115000"/>
                        </a:lnSpc>
                      </a:pPr>
                      <a:r>
                        <a:rPr lang="en-GB" sz="800">
                          <a:effectLst/>
                        </a:rPr>
                        <a:t>2 Same but different</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a:effectLst/>
                        </a:rPr>
                        <a:t>Learners will focus on sequences, and consider the importance of the order of instructions within a sequence. They will create sequences using the same instructions in different orders. They will then test these sequences to see how the different orders affect the outcome.</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a:effectLst/>
                        </a:rPr>
                        <a:t>To explain what happens when we change the order of instructions</a:t>
                      </a:r>
                    </a:p>
                    <a:p>
                      <a:pPr marL="342900" lvl="0" indent="-342900">
                        <a:lnSpc>
                          <a:spcPct val="115000"/>
                        </a:lnSpc>
                        <a:buClr>
                          <a:srgbClr val="5B5BA5"/>
                        </a:buClr>
                        <a:buFont typeface="Arial" panose="020B0604020202020204" pitchFamily="34" charset="0"/>
                        <a:buChar char="●"/>
                      </a:pPr>
                      <a:r>
                        <a:rPr lang="en-GB" sz="800" u="none" strike="noStrike">
                          <a:effectLst/>
                        </a:rPr>
                        <a:t>I can use the same instructions to create different algorithms</a:t>
                      </a:r>
                    </a:p>
                    <a:p>
                      <a:pPr marL="342900" lvl="0" indent="-342900">
                        <a:lnSpc>
                          <a:spcPct val="115000"/>
                        </a:lnSpc>
                        <a:buClr>
                          <a:srgbClr val="5B5BA5"/>
                        </a:buClr>
                        <a:buFont typeface="Arial" panose="020B0604020202020204" pitchFamily="34" charset="0"/>
                        <a:buChar char="●"/>
                      </a:pPr>
                      <a:r>
                        <a:rPr lang="en-GB" sz="800" u="none" strike="noStrike">
                          <a:effectLst/>
                        </a:rPr>
                        <a:t>I can use an algorithm to program a sequence on a floor robot</a:t>
                      </a:r>
                    </a:p>
                    <a:p>
                      <a:pPr marL="342900" lvl="0" indent="-342900">
                        <a:lnSpc>
                          <a:spcPct val="115000"/>
                        </a:lnSpc>
                        <a:buClr>
                          <a:srgbClr val="5B5BA5"/>
                        </a:buClr>
                        <a:buFont typeface="Arial" panose="020B0604020202020204" pitchFamily="34" charset="0"/>
                        <a:buChar char="●"/>
                      </a:pPr>
                      <a:r>
                        <a:rPr lang="en-GB" sz="800" u="none" strike="noStrike">
                          <a:effectLst/>
                        </a:rPr>
                        <a:t>I can show the difference in outcomes between two sequences that consist of the same instructions</a:t>
                      </a:r>
                      <a:endParaRPr lang="en-GB" sz="800" u="none" strike="noStrike">
                        <a:effectLst/>
                        <a:latin typeface="Quicksand"/>
                        <a:ea typeface="Quicksand"/>
                        <a:cs typeface="Quicksand"/>
                      </a:endParaRPr>
                    </a:p>
                  </a:txBody>
                  <a:tcPr marL="21328" marR="21328" marT="21328" marB="21328"/>
                </a:tc>
                <a:extLst>
                  <a:ext uri="{0D108BD9-81ED-4DB2-BD59-A6C34878D82A}">
                    <a16:rowId xmlns:a16="http://schemas.microsoft.com/office/drawing/2014/main" val="3438733868"/>
                  </a:ext>
                </a:extLst>
              </a:tr>
              <a:tr h="621620">
                <a:tc>
                  <a:txBody>
                    <a:bodyPr/>
                    <a:lstStyle/>
                    <a:p>
                      <a:pPr marL="914400" indent="-228600">
                        <a:lnSpc>
                          <a:spcPct val="115000"/>
                        </a:lnSpc>
                      </a:pPr>
                      <a:r>
                        <a:rPr lang="en-GB" sz="800">
                          <a:effectLst/>
                        </a:rPr>
                        <a:t>3 Making predictions</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a:effectLst/>
                        </a:rPr>
                        <a:t>Learners will use logical reasoning to make predictions. They will follow a program step by step and identify what the outcome will be. </a:t>
                      </a:r>
                    </a:p>
                    <a:p>
                      <a:pPr marL="914400" indent="-228600">
                        <a:lnSpc>
                          <a:spcPct val="115000"/>
                        </a:lnSpc>
                      </a:pPr>
                      <a:r>
                        <a:rPr lang="en-GB" sz="800">
                          <a:effectLst/>
                        </a:rPr>
                        <a:t> </a:t>
                      </a:r>
                    </a:p>
                    <a:p>
                      <a:pPr marL="914400" indent="-228600">
                        <a:lnSpc>
                          <a:spcPct val="115000"/>
                        </a:lnSpc>
                      </a:pPr>
                      <a:r>
                        <a:rPr lang="en-GB" sz="800">
                          <a:effectLst/>
                        </a:rPr>
                        <a:t>Note: Learners may need to be encouraged to think through their predictions and understand that they are reasoned decisions rather than guesses.</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dirty="0">
                          <a:effectLst/>
                        </a:rPr>
                        <a:t>To use logical reasoning to predict the outcome of a program</a:t>
                      </a:r>
                    </a:p>
                    <a:p>
                      <a:pPr marL="342900" lvl="0" indent="-342900">
                        <a:lnSpc>
                          <a:spcPct val="115000"/>
                        </a:lnSpc>
                        <a:buClr>
                          <a:srgbClr val="5B5BA5"/>
                        </a:buClr>
                        <a:buFont typeface="Arial" panose="020B0604020202020204" pitchFamily="34" charset="0"/>
                        <a:buChar char="●"/>
                      </a:pPr>
                      <a:r>
                        <a:rPr lang="en-GB" sz="800" u="none" strike="noStrike" dirty="0">
                          <a:effectLst/>
                        </a:rPr>
                        <a:t>I can follow a sequence</a:t>
                      </a:r>
                    </a:p>
                    <a:p>
                      <a:pPr marL="342900" lvl="0" indent="-342900">
                        <a:lnSpc>
                          <a:spcPct val="115000"/>
                        </a:lnSpc>
                        <a:buClr>
                          <a:srgbClr val="5B5BA5"/>
                        </a:buClr>
                        <a:buFont typeface="Arial" panose="020B0604020202020204" pitchFamily="34" charset="0"/>
                        <a:buChar char="●"/>
                      </a:pPr>
                      <a:r>
                        <a:rPr lang="en-GB" sz="800" u="none" strike="noStrike" dirty="0">
                          <a:effectLst/>
                        </a:rPr>
                        <a:t>I can predict the outcome of a sequence</a:t>
                      </a:r>
                    </a:p>
                    <a:p>
                      <a:pPr marL="342900" lvl="0" indent="-342900">
                        <a:lnSpc>
                          <a:spcPct val="115000"/>
                        </a:lnSpc>
                        <a:buClr>
                          <a:srgbClr val="5B5BA5"/>
                        </a:buClr>
                        <a:buFont typeface="Arial" panose="020B0604020202020204" pitchFamily="34" charset="0"/>
                        <a:buChar char="●"/>
                      </a:pPr>
                      <a:r>
                        <a:rPr lang="en-GB" sz="800" u="none" strike="noStrike" dirty="0">
                          <a:effectLst/>
                        </a:rPr>
                        <a:t>I can compare my prediction to the program outcome</a:t>
                      </a:r>
                      <a:endParaRPr lang="en-GB" sz="800" u="none" strike="noStrike" dirty="0">
                        <a:effectLst/>
                        <a:latin typeface="Quicksand"/>
                        <a:ea typeface="Quicksand"/>
                        <a:cs typeface="Quicksand"/>
                      </a:endParaRPr>
                    </a:p>
                  </a:txBody>
                  <a:tcPr marL="21328" marR="21328" marT="21328" marB="21328"/>
                </a:tc>
                <a:extLst>
                  <a:ext uri="{0D108BD9-81ED-4DB2-BD59-A6C34878D82A}">
                    <a16:rowId xmlns:a16="http://schemas.microsoft.com/office/drawing/2014/main" val="1810602764"/>
                  </a:ext>
                </a:extLst>
              </a:tr>
              <a:tr h="751122">
                <a:tc>
                  <a:txBody>
                    <a:bodyPr/>
                    <a:lstStyle/>
                    <a:p>
                      <a:pPr marL="914400" indent="-228600">
                        <a:lnSpc>
                          <a:spcPct val="115000"/>
                        </a:lnSpc>
                      </a:pPr>
                      <a:r>
                        <a:rPr lang="en-GB" sz="800">
                          <a:effectLst/>
                        </a:rPr>
                        <a:t>4 Mats and routes</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a:effectLst/>
                        </a:rPr>
                        <a:t>Learners will design, create, and test a mat for a floor robot. This will introduce the idea that design in programming not only includes code and algorithms, but also artefacts related to the project, such as artwork. </a:t>
                      </a:r>
                    </a:p>
                    <a:p>
                      <a:pPr marL="914400" indent="-228600">
                        <a:lnSpc>
                          <a:spcPct val="115000"/>
                        </a:lnSpc>
                      </a:pPr>
                      <a:r>
                        <a:rPr lang="en-GB" sz="800">
                          <a:effectLst/>
                        </a:rPr>
                        <a:t> </a:t>
                      </a:r>
                    </a:p>
                    <a:p>
                      <a:pPr marL="914400" indent="-228600">
                        <a:lnSpc>
                          <a:spcPct val="115000"/>
                        </a:lnSpc>
                      </a:pPr>
                      <a:r>
                        <a:rPr lang="en-GB" sz="800">
                          <a:effectLst/>
                        </a:rPr>
                        <a:t>Note: The designs in this lesson can be changed to suit a topic or theme that the class is learning about. The ideas included in the slides are examples.</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a:effectLst/>
                        </a:rPr>
                        <a:t>To explain that programming projects can have code and artwork</a:t>
                      </a:r>
                    </a:p>
                    <a:p>
                      <a:pPr marL="342900" lvl="0" indent="-342900">
                        <a:lnSpc>
                          <a:spcPct val="115000"/>
                        </a:lnSpc>
                        <a:buClr>
                          <a:srgbClr val="5B5BA5"/>
                        </a:buClr>
                        <a:buFont typeface="Arial" panose="020B0604020202020204" pitchFamily="34" charset="0"/>
                        <a:buChar char="●"/>
                      </a:pPr>
                      <a:r>
                        <a:rPr lang="en-GB" sz="800" u="none" strike="noStrike">
                          <a:effectLst/>
                        </a:rPr>
                        <a:t>I can explain the choices that I made for my mat design</a:t>
                      </a:r>
                    </a:p>
                    <a:p>
                      <a:pPr marL="342900" lvl="0" indent="-342900">
                        <a:lnSpc>
                          <a:spcPct val="115000"/>
                        </a:lnSpc>
                        <a:buClr>
                          <a:srgbClr val="5B5BA5"/>
                        </a:buClr>
                        <a:buFont typeface="Arial" panose="020B0604020202020204" pitchFamily="34" charset="0"/>
                        <a:buChar char="●"/>
                      </a:pPr>
                      <a:r>
                        <a:rPr lang="en-GB" sz="800" u="none" strike="noStrike">
                          <a:effectLst/>
                        </a:rPr>
                        <a:t>I can identify different routes around my mat</a:t>
                      </a:r>
                    </a:p>
                    <a:p>
                      <a:pPr marL="342900" lvl="0" indent="-342900">
                        <a:lnSpc>
                          <a:spcPct val="115000"/>
                        </a:lnSpc>
                        <a:buClr>
                          <a:srgbClr val="5B5BA5"/>
                        </a:buClr>
                        <a:buFont typeface="Arial" panose="020B0604020202020204" pitchFamily="34" charset="0"/>
                        <a:buChar char="●"/>
                      </a:pPr>
                      <a:r>
                        <a:rPr lang="en-GB" sz="800" u="none" strike="noStrike">
                          <a:effectLst/>
                        </a:rPr>
                        <a:t>I can test my mat to make sure that it is usable</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extLst>
                  <a:ext uri="{0D108BD9-81ED-4DB2-BD59-A6C34878D82A}">
                    <a16:rowId xmlns:a16="http://schemas.microsoft.com/office/drawing/2014/main" val="2687005553"/>
                  </a:ext>
                </a:extLst>
              </a:tr>
              <a:tr h="621620">
                <a:tc>
                  <a:txBody>
                    <a:bodyPr/>
                    <a:lstStyle/>
                    <a:p>
                      <a:pPr marL="914400" indent="-228600">
                        <a:lnSpc>
                          <a:spcPct val="115000"/>
                        </a:lnSpc>
                      </a:pPr>
                      <a:r>
                        <a:rPr lang="en-GB" sz="800">
                          <a:effectLst/>
                        </a:rPr>
                        <a:t>5 Algorithm design</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dirty="0">
                          <a:effectLst/>
                        </a:rPr>
                        <a:t>Learners will design an algorithm to move their robot around the mat that they designed in Lesson 4. As part of the design process, learners will outline what their task is by identifying the starting and finishing points of a route. This outlining will ensure that learners clearly understand what they want their program to achieve.</a:t>
                      </a:r>
                      <a:endParaRPr lang="en-GB" sz="800" dirty="0">
                        <a:effectLst/>
                        <a:latin typeface="Quicksand"/>
                        <a:ea typeface="Quicksand"/>
                        <a:cs typeface="Quicksand"/>
                      </a:endParaRPr>
                    </a:p>
                  </a:txBody>
                  <a:tcPr marL="21328" marR="21328" marT="21328" marB="21328"/>
                </a:tc>
                <a:tc>
                  <a:txBody>
                    <a:bodyPr/>
                    <a:lstStyle/>
                    <a:p>
                      <a:pPr marL="914400" indent="-228600">
                        <a:lnSpc>
                          <a:spcPct val="115000"/>
                        </a:lnSpc>
                      </a:pPr>
                      <a:r>
                        <a:rPr lang="en-GB" sz="800">
                          <a:effectLst/>
                        </a:rPr>
                        <a:t>To design an algorithm</a:t>
                      </a:r>
                    </a:p>
                    <a:p>
                      <a:pPr marL="342900" lvl="0" indent="-342900">
                        <a:lnSpc>
                          <a:spcPct val="115000"/>
                        </a:lnSpc>
                        <a:buClr>
                          <a:srgbClr val="5B5BA5"/>
                        </a:buClr>
                        <a:buFont typeface="Arial" panose="020B0604020202020204" pitchFamily="34" charset="0"/>
                        <a:buChar char="●"/>
                      </a:pPr>
                      <a:r>
                        <a:rPr lang="en-GB" sz="800" u="none" strike="noStrike">
                          <a:effectLst/>
                        </a:rPr>
                        <a:t>I can explain what my algorithm should achieve</a:t>
                      </a:r>
                    </a:p>
                    <a:p>
                      <a:pPr marL="342900" lvl="0" indent="-342900">
                        <a:lnSpc>
                          <a:spcPct val="115000"/>
                        </a:lnSpc>
                        <a:buClr>
                          <a:srgbClr val="5B5BA5"/>
                        </a:buClr>
                        <a:buFont typeface="Arial" panose="020B0604020202020204" pitchFamily="34" charset="0"/>
                        <a:buChar char="●"/>
                      </a:pPr>
                      <a:r>
                        <a:rPr lang="en-GB" sz="800" u="none" strike="noStrike">
                          <a:effectLst/>
                        </a:rPr>
                        <a:t>I can create an algorithm to meet my goal</a:t>
                      </a:r>
                    </a:p>
                    <a:p>
                      <a:pPr marL="342900" lvl="0" indent="-342900">
                        <a:lnSpc>
                          <a:spcPct val="115000"/>
                        </a:lnSpc>
                        <a:buClr>
                          <a:srgbClr val="5B5BA5"/>
                        </a:buClr>
                        <a:buFont typeface="Arial" panose="020B0604020202020204" pitchFamily="34" charset="0"/>
                        <a:buChar char="●"/>
                      </a:pPr>
                      <a:r>
                        <a:rPr lang="en-GB" sz="800" u="none" strike="noStrike">
                          <a:effectLst/>
                        </a:rPr>
                        <a:t>I can use my algorithm to create a program</a:t>
                      </a:r>
                      <a:endParaRPr lang="en-GB" sz="800" u="none" strike="noStrike">
                        <a:effectLst/>
                        <a:latin typeface="Quicksand"/>
                        <a:ea typeface="Quicksand"/>
                        <a:cs typeface="Quicksand"/>
                      </a:endParaRPr>
                    </a:p>
                  </a:txBody>
                  <a:tcPr marL="21328" marR="21328" marT="21328" marB="21328"/>
                </a:tc>
                <a:extLst>
                  <a:ext uri="{0D108BD9-81ED-4DB2-BD59-A6C34878D82A}">
                    <a16:rowId xmlns:a16="http://schemas.microsoft.com/office/drawing/2014/main" val="2450494644"/>
                  </a:ext>
                </a:extLst>
              </a:tr>
              <a:tr h="621620">
                <a:tc>
                  <a:txBody>
                    <a:bodyPr/>
                    <a:lstStyle/>
                    <a:p>
                      <a:pPr marL="914400" indent="-228600">
                        <a:lnSpc>
                          <a:spcPct val="115000"/>
                        </a:lnSpc>
                      </a:pPr>
                      <a:r>
                        <a:rPr lang="en-GB" sz="800">
                          <a:effectLst/>
                        </a:rPr>
                        <a:t>6 Break it down</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1328" marR="21328" marT="21328" marB="21328"/>
                </a:tc>
                <a:tc>
                  <a:txBody>
                    <a:bodyPr/>
                    <a:lstStyle/>
                    <a:p>
                      <a:pPr marL="914400" indent="-228600">
                        <a:lnSpc>
                          <a:spcPct val="115000"/>
                        </a:lnSpc>
                      </a:pPr>
                      <a:r>
                        <a:rPr lang="en-GB" sz="800" dirty="0">
                          <a:effectLst/>
                        </a:rPr>
                        <a:t>Learners will take on a larger programming task. They will break the task into chunks and create algorithms for each chunk. This process is known as ‘decomposition’ and is covered further in key stage 2. Learners will also find and fix errors in their algorithms and programs. They will understand this process to be ‘debugging’.</a:t>
                      </a:r>
                      <a:endParaRPr lang="en-GB" sz="800" dirty="0">
                        <a:effectLst/>
                        <a:latin typeface="Quicksand"/>
                        <a:ea typeface="Quicksand"/>
                        <a:cs typeface="Quicksand"/>
                      </a:endParaRPr>
                    </a:p>
                  </a:txBody>
                  <a:tcPr marL="21328" marR="21328" marT="21328" marB="21328"/>
                </a:tc>
                <a:tc>
                  <a:txBody>
                    <a:bodyPr/>
                    <a:lstStyle/>
                    <a:p>
                      <a:pPr marL="914400" indent="-228600">
                        <a:lnSpc>
                          <a:spcPct val="115000"/>
                        </a:lnSpc>
                      </a:pPr>
                      <a:r>
                        <a:rPr lang="en-GB" sz="800" dirty="0">
                          <a:effectLst/>
                        </a:rPr>
                        <a:t>To create and debug a program that I have written</a:t>
                      </a:r>
                    </a:p>
                    <a:p>
                      <a:pPr marL="342900" lvl="0" indent="-342900">
                        <a:lnSpc>
                          <a:spcPct val="115000"/>
                        </a:lnSpc>
                        <a:buClr>
                          <a:srgbClr val="5B5BA5"/>
                        </a:buClr>
                        <a:buFont typeface="Arial" panose="020B0604020202020204" pitchFamily="34" charset="0"/>
                        <a:buChar char="●"/>
                      </a:pPr>
                      <a:r>
                        <a:rPr lang="en-GB" sz="800" u="none" strike="noStrike" dirty="0">
                          <a:effectLst/>
                        </a:rPr>
                        <a:t>I can test and debug each part of the program</a:t>
                      </a:r>
                    </a:p>
                    <a:p>
                      <a:pPr marL="342900" lvl="0" indent="-342900">
                        <a:lnSpc>
                          <a:spcPct val="115000"/>
                        </a:lnSpc>
                        <a:buClr>
                          <a:srgbClr val="5B5BA5"/>
                        </a:buClr>
                        <a:buFont typeface="Arial" panose="020B0604020202020204" pitchFamily="34" charset="0"/>
                        <a:buChar char="●"/>
                      </a:pPr>
                      <a:r>
                        <a:rPr lang="en-GB" sz="800" u="none" strike="noStrike" dirty="0">
                          <a:effectLst/>
                        </a:rPr>
                        <a:t>I can plan algorithms for different parts of a task</a:t>
                      </a:r>
                    </a:p>
                    <a:p>
                      <a:pPr marL="342900" lvl="0" indent="-342900">
                        <a:lnSpc>
                          <a:spcPct val="115000"/>
                        </a:lnSpc>
                        <a:buClr>
                          <a:srgbClr val="5B5BA5"/>
                        </a:buClr>
                        <a:buFont typeface="Arial" panose="020B0604020202020204" pitchFamily="34" charset="0"/>
                        <a:buChar char="●"/>
                      </a:pPr>
                      <a:r>
                        <a:rPr lang="en-GB" sz="800" u="none" strike="noStrike" dirty="0">
                          <a:effectLst/>
                        </a:rPr>
                        <a:t>I can put together the different parts of my program</a:t>
                      </a:r>
                      <a:endParaRPr lang="en-GB" sz="800" u="none" strike="noStrike" dirty="0">
                        <a:effectLst/>
                        <a:latin typeface="Quicksand"/>
                        <a:ea typeface="Quicksand"/>
                        <a:cs typeface="Quicksand"/>
                      </a:endParaRPr>
                    </a:p>
                  </a:txBody>
                  <a:tcPr marL="21328" marR="21328" marT="21328" marB="21328"/>
                </a:tc>
                <a:extLst>
                  <a:ext uri="{0D108BD9-81ED-4DB2-BD59-A6C34878D82A}">
                    <a16:rowId xmlns:a16="http://schemas.microsoft.com/office/drawing/2014/main" val="2602338442"/>
                  </a:ext>
                </a:extLst>
              </a:tr>
            </a:tbl>
          </a:graphicData>
        </a:graphic>
      </p:graphicFrame>
    </p:spTree>
    <p:extLst>
      <p:ext uri="{BB962C8B-B14F-4D97-AF65-F5344CB8AC3E}">
        <p14:creationId xmlns:p14="http://schemas.microsoft.com/office/powerpoint/2010/main" val="230672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815192"/>
            <a:ext cx="8625016" cy="2862322"/>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2 – Pictograms</a:t>
            </a:r>
          </a:p>
          <a:p>
            <a:pPr lvl="0" defTabSz="914400" eaLnBrk="0" fontAlgn="base" hangingPunct="0">
              <a:spcBef>
                <a:spcPct val="0"/>
              </a:spcBef>
              <a:spcAft>
                <a:spcPct val="0"/>
              </a:spcAft>
              <a:defRPr/>
            </a:pPr>
            <a:endParaRPr lang="en-GB" altLang="en-US" sz="120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200" dirty="0">
                <a:solidFill>
                  <a:prstClr val="black"/>
                </a:solidFill>
                <a:latin typeface="Calibri" panose="020F0502020204030204" pitchFamily="34" charset="0"/>
              </a:rPr>
              <a:t>Unit introduction</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Learners will begin to understand what the term data means and how data can be collected in the form of a tally chart. They will learn the term ‘attribute’ and use this to help them organise data. They will then progress onto presenting data in the form of pictograms and finally block diagrams. Learners will use the data presented to answer questions.</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During this unit of work learners will use j2e pictogram tool which can be accessed online using a desktop, laptop or tablet computer. Your school may have access to an equivalent alternative which could be used instead.</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Overview of lessons</a:t>
            </a:r>
          </a:p>
          <a:p>
            <a:pPr lvl="0" defTabSz="914400" eaLnBrk="0" fontAlgn="base" hangingPunct="0">
              <a:spcBef>
                <a:spcPct val="0"/>
              </a:spcBef>
              <a:spcAft>
                <a:spcPct val="0"/>
              </a:spcAft>
              <a:defRPr/>
            </a:pPr>
            <a:endParaRPr lang="en-GB" altLang="en-US" sz="100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200" dirty="0">
                <a:solidFill>
                  <a:prstClr val="black"/>
                </a:solidFill>
                <a:latin typeface="Calibri" panose="020F0502020204030204" pitchFamily="34" charset="0"/>
              </a:rPr>
              <a:t>Progression</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This unit progresses students’ knowledge and understanding of grouping data. It builds on the Year 1 Data and Information unit where learners labelled objects and grouped them based on different properties. In Year 3 learners develop their understanding of attributes (properties) using branching databases to structure data according to different object attributes.</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Please see the learning graph for this unit for more information about progression.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359561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689645"/>
            <a:ext cx="8625016" cy="769441"/>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Year 2 – Pictograms</a:t>
            </a:r>
          </a:p>
          <a:p>
            <a:pPr lvl="0" defTabSz="914400" eaLnBrk="0" fontAlgn="base" hangingPunct="0">
              <a:spcBef>
                <a:spcPct val="0"/>
              </a:spcBef>
              <a:spcAft>
                <a:spcPct val="0"/>
              </a:spcAft>
              <a:defRPr/>
            </a:pPr>
            <a:r>
              <a:rPr lang="en-GB" altLang="en-US" sz="1000" dirty="0">
                <a:solidFill>
                  <a:prstClr val="black"/>
                </a:solidFill>
                <a:latin typeface="Calibri" panose="020F0502020204030204" pitchFamily="34" charset="0"/>
              </a:rPr>
              <a:t>.</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a:extLst>
              <a:ext uri="{FF2B5EF4-FFF2-40B4-BE49-F238E27FC236}">
                <a16:creationId xmlns:a16="http://schemas.microsoft.com/office/drawing/2014/main" id="{8455A948-EE05-66E9-3664-792B69094A08}"/>
              </a:ext>
            </a:extLst>
          </p:cNvPr>
          <p:cNvGraphicFramePr>
            <a:graphicFrameLocks noGrp="1"/>
          </p:cNvGraphicFramePr>
          <p:nvPr>
            <p:extLst>
              <p:ext uri="{D42A27DB-BD31-4B8C-83A1-F6EECF244321}">
                <p14:modId xmlns:p14="http://schemas.microsoft.com/office/powerpoint/2010/main" val="3251761468"/>
              </p:ext>
            </p:extLst>
          </p:nvPr>
        </p:nvGraphicFramePr>
        <p:xfrm>
          <a:off x="910261" y="1230442"/>
          <a:ext cx="8518063" cy="5236329"/>
        </p:xfrm>
        <a:graphic>
          <a:graphicData uri="http://schemas.openxmlformats.org/drawingml/2006/table">
            <a:tbl>
              <a:tblPr>
                <a:tableStyleId>{5940675A-B579-460E-94D1-54222C63F5DA}</a:tableStyleId>
              </a:tblPr>
              <a:tblGrid>
                <a:gridCol w="1559391">
                  <a:extLst>
                    <a:ext uri="{9D8B030D-6E8A-4147-A177-3AD203B41FA5}">
                      <a16:colId xmlns:a16="http://schemas.microsoft.com/office/drawing/2014/main" val="3732787646"/>
                    </a:ext>
                  </a:extLst>
                </a:gridCol>
                <a:gridCol w="4524941">
                  <a:extLst>
                    <a:ext uri="{9D8B030D-6E8A-4147-A177-3AD203B41FA5}">
                      <a16:colId xmlns:a16="http://schemas.microsoft.com/office/drawing/2014/main" val="1674455005"/>
                    </a:ext>
                  </a:extLst>
                </a:gridCol>
                <a:gridCol w="2433731">
                  <a:extLst>
                    <a:ext uri="{9D8B030D-6E8A-4147-A177-3AD203B41FA5}">
                      <a16:colId xmlns:a16="http://schemas.microsoft.com/office/drawing/2014/main" val="482884763"/>
                    </a:ext>
                  </a:extLst>
                </a:gridCol>
              </a:tblGrid>
              <a:tr h="89036">
                <a:tc>
                  <a:txBody>
                    <a:bodyPr/>
                    <a:lstStyle/>
                    <a:p>
                      <a:pPr marL="914400" indent="-228600">
                        <a:lnSpc>
                          <a:spcPct val="115000"/>
                        </a:lnSpc>
                      </a:pPr>
                      <a:r>
                        <a:rPr lang="en-GB" sz="700">
                          <a:effectLst/>
                        </a:rPr>
                        <a:t>Lesson</a:t>
                      </a:r>
                      <a:endParaRPr lang="en-GB" sz="700">
                        <a:effectLst/>
                        <a:latin typeface="Quicksand"/>
                        <a:ea typeface="Quicksand"/>
                        <a:cs typeface="Quicksand"/>
                      </a:endParaRPr>
                    </a:p>
                  </a:txBody>
                  <a:tcPr marL="18328" marR="18328" marT="18328" marB="18328">
                    <a:solidFill>
                      <a:srgbClr val="0070C0"/>
                    </a:solidFill>
                  </a:tcPr>
                </a:tc>
                <a:tc>
                  <a:txBody>
                    <a:bodyPr/>
                    <a:lstStyle/>
                    <a:p>
                      <a:pPr marL="914400" indent="-228600">
                        <a:lnSpc>
                          <a:spcPct val="115000"/>
                        </a:lnSpc>
                      </a:pPr>
                      <a:r>
                        <a:rPr lang="en-GB" sz="700">
                          <a:effectLst/>
                        </a:rPr>
                        <a:t>Brief overview</a:t>
                      </a:r>
                      <a:endParaRPr lang="en-GB" sz="700">
                        <a:effectLst/>
                        <a:latin typeface="Quicksand"/>
                        <a:ea typeface="Quicksand"/>
                        <a:cs typeface="Quicksand"/>
                      </a:endParaRPr>
                    </a:p>
                  </a:txBody>
                  <a:tcPr marL="18328" marR="18328" marT="18328" marB="18328">
                    <a:solidFill>
                      <a:srgbClr val="0070C0"/>
                    </a:solidFill>
                  </a:tcPr>
                </a:tc>
                <a:tc>
                  <a:txBody>
                    <a:bodyPr/>
                    <a:lstStyle/>
                    <a:p>
                      <a:pPr marL="914400" indent="-228600">
                        <a:lnSpc>
                          <a:spcPct val="115000"/>
                        </a:lnSpc>
                      </a:pPr>
                      <a:r>
                        <a:rPr lang="en-GB" sz="700" dirty="0">
                          <a:effectLst/>
                        </a:rPr>
                        <a:t>Learning objectives</a:t>
                      </a:r>
                      <a:endParaRPr lang="en-GB" sz="700" dirty="0">
                        <a:effectLst/>
                        <a:latin typeface="Quicksand"/>
                        <a:ea typeface="Quicksand"/>
                        <a:cs typeface="Quicksand"/>
                      </a:endParaRPr>
                    </a:p>
                  </a:txBody>
                  <a:tcPr marL="18328" marR="18328" marT="18328" marB="18328">
                    <a:solidFill>
                      <a:srgbClr val="0070C0"/>
                    </a:solidFill>
                  </a:tcPr>
                </a:tc>
                <a:extLst>
                  <a:ext uri="{0D108BD9-81ED-4DB2-BD59-A6C34878D82A}">
                    <a16:rowId xmlns:a16="http://schemas.microsoft.com/office/drawing/2014/main" val="3345920280"/>
                  </a:ext>
                </a:extLst>
              </a:tr>
              <a:tr h="645467">
                <a:tc>
                  <a:txBody>
                    <a:bodyPr/>
                    <a:lstStyle/>
                    <a:p>
                      <a:pPr marL="914400" indent="-228600">
                        <a:lnSpc>
                          <a:spcPct val="115000"/>
                        </a:lnSpc>
                      </a:pPr>
                      <a:r>
                        <a:rPr lang="en-GB" sz="700">
                          <a:effectLst/>
                        </a:rPr>
                        <a:t>1  Counting and comparing</a:t>
                      </a:r>
                    </a:p>
                    <a:p>
                      <a:pPr marL="914400" indent="-228600">
                        <a:lnSpc>
                          <a:spcPct val="115000"/>
                        </a:lnSpc>
                      </a:pPr>
                      <a:r>
                        <a:rPr lang="en-GB" sz="700">
                          <a:effectLst/>
                        </a:rPr>
                        <a:t> </a:t>
                      </a:r>
                    </a:p>
                    <a:p>
                      <a:pPr marL="914400" indent="-228600">
                        <a:lnSpc>
                          <a:spcPct val="115000"/>
                        </a:lnSpc>
                      </a:pPr>
                      <a:r>
                        <a:rPr lang="en-GB" sz="700">
                          <a:effectLst/>
                        </a:rPr>
                        <a:t> </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During this lesson learners will begin to understand the importance of organising data effectively for counting and comparing. They will create their own tally charts to organise data, and represent the tally count as a total. Finally, they will answer questions comparing totals in tally charts using vocabulary such as ‘more than’ and ‘less than’.</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To recognise that we can count and compare objects using tally charts</a:t>
                      </a:r>
                    </a:p>
                    <a:p>
                      <a:pPr marL="914400" indent="-228600">
                        <a:lnSpc>
                          <a:spcPct val="115000"/>
                        </a:lnSpc>
                      </a:pPr>
                      <a:r>
                        <a:rPr lang="en-GB" sz="700">
                          <a:effectLst/>
                        </a:rPr>
                        <a:t> </a:t>
                      </a:r>
                    </a:p>
                    <a:p>
                      <a:pPr marL="342900" lvl="0" indent="-342900">
                        <a:lnSpc>
                          <a:spcPct val="115000"/>
                        </a:lnSpc>
                        <a:buClr>
                          <a:srgbClr val="5B5BA5"/>
                        </a:buClr>
                        <a:buFont typeface="Arial" panose="020B0604020202020204" pitchFamily="34" charset="0"/>
                        <a:buChar char="●"/>
                      </a:pPr>
                      <a:r>
                        <a:rPr lang="en-GB" sz="700" u="none" strike="noStrike">
                          <a:effectLst/>
                        </a:rPr>
                        <a:t>I can record data in a tally chart</a:t>
                      </a:r>
                    </a:p>
                    <a:p>
                      <a:pPr marL="342900" lvl="0" indent="-342900">
                        <a:lnSpc>
                          <a:spcPct val="115000"/>
                        </a:lnSpc>
                        <a:buClr>
                          <a:srgbClr val="5B5BA5"/>
                        </a:buClr>
                        <a:buFont typeface="Arial" panose="020B0604020202020204" pitchFamily="34" charset="0"/>
                        <a:buChar char="●"/>
                      </a:pPr>
                      <a:r>
                        <a:rPr lang="en-GB" sz="700" u="none" strike="noStrike">
                          <a:effectLst/>
                        </a:rPr>
                        <a:t>I can represent a tally count as a total</a:t>
                      </a:r>
                    </a:p>
                    <a:p>
                      <a:pPr marL="342900" lvl="0" indent="-342900">
                        <a:lnSpc>
                          <a:spcPct val="115000"/>
                        </a:lnSpc>
                        <a:buClr>
                          <a:srgbClr val="5B5BA5"/>
                        </a:buClr>
                        <a:buFont typeface="Arial" panose="020B0604020202020204" pitchFamily="34" charset="0"/>
                        <a:buChar char="●"/>
                      </a:pPr>
                      <a:r>
                        <a:rPr lang="en-GB" sz="700" u="none" strike="noStrike">
                          <a:effectLst/>
                        </a:rPr>
                        <a:t>I can compare totals in a tally chart</a:t>
                      </a:r>
                      <a:endParaRPr lang="en-GB" sz="700" u="none" strike="noStrike">
                        <a:effectLst/>
                        <a:latin typeface="Quicksand"/>
                        <a:ea typeface="Quicksand"/>
                        <a:cs typeface="Quicksand"/>
                      </a:endParaRPr>
                    </a:p>
                  </a:txBody>
                  <a:tcPr marL="18328" marR="18328" marT="18328" marB="18328"/>
                </a:tc>
                <a:extLst>
                  <a:ext uri="{0D108BD9-81ED-4DB2-BD59-A6C34878D82A}">
                    <a16:rowId xmlns:a16="http://schemas.microsoft.com/office/drawing/2014/main" val="3452964167"/>
                  </a:ext>
                </a:extLst>
              </a:tr>
              <a:tr h="756753">
                <a:tc>
                  <a:txBody>
                    <a:bodyPr/>
                    <a:lstStyle/>
                    <a:p>
                      <a:pPr marL="914400" indent="-228600">
                        <a:lnSpc>
                          <a:spcPct val="115000"/>
                        </a:lnSpc>
                      </a:pPr>
                      <a:r>
                        <a:rPr lang="en-GB" sz="700">
                          <a:effectLst/>
                        </a:rPr>
                        <a:t>2  Enter the data</a:t>
                      </a:r>
                    </a:p>
                    <a:p>
                      <a:pPr marL="914400" indent="-228600">
                        <a:lnSpc>
                          <a:spcPct val="115000"/>
                        </a:lnSpc>
                      </a:pPr>
                      <a:r>
                        <a:rPr lang="en-GB" sz="700">
                          <a:effectLst/>
                        </a:rPr>
                        <a:t> </a:t>
                      </a:r>
                    </a:p>
                    <a:p>
                      <a:pPr marL="914400" indent="-228600">
                        <a:lnSpc>
                          <a:spcPct val="115000"/>
                        </a:lnSpc>
                      </a:pPr>
                      <a:r>
                        <a:rPr lang="en-GB" sz="700">
                          <a:effectLst/>
                        </a:rPr>
                        <a:t> </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dirty="0">
                          <a:effectLst/>
                        </a:rPr>
                        <a:t>During this lesson learners will become familiar with the term ‘pictogram’. They will create pictograms manually and then progress to creating them using a computer. Learners will begin to understand the advantages of using computers rather than manual methods to create pictograms, and use this to answer simple questions.</a:t>
                      </a:r>
                    </a:p>
                    <a:p>
                      <a:pPr marL="914400" indent="-228600">
                        <a:lnSpc>
                          <a:spcPct val="115000"/>
                        </a:lnSpc>
                      </a:pPr>
                      <a:r>
                        <a:rPr lang="en-GB" sz="700" dirty="0">
                          <a:effectLst/>
                        </a:rPr>
                        <a:t> </a:t>
                      </a:r>
                      <a:endParaRPr lang="en-GB" sz="700" dirty="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To recognise that objects can be represented as pictures</a:t>
                      </a:r>
                    </a:p>
                    <a:p>
                      <a:pPr marL="914400" indent="-228600">
                        <a:lnSpc>
                          <a:spcPct val="115000"/>
                        </a:lnSpc>
                      </a:pPr>
                      <a:r>
                        <a:rPr lang="en-GB" sz="700">
                          <a:effectLst/>
                        </a:rPr>
                        <a:t> </a:t>
                      </a:r>
                    </a:p>
                    <a:p>
                      <a:pPr marL="342900" lvl="0" indent="-342900">
                        <a:lnSpc>
                          <a:spcPct val="115000"/>
                        </a:lnSpc>
                        <a:buClr>
                          <a:srgbClr val="5B5BA5"/>
                        </a:buClr>
                        <a:buFont typeface="Arial" panose="020B0604020202020204" pitchFamily="34" charset="0"/>
                        <a:buChar char="●"/>
                      </a:pPr>
                      <a:r>
                        <a:rPr lang="en-GB" sz="700" u="none" strike="noStrike">
                          <a:effectLst/>
                        </a:rPr>
                        <a:t>I can enter data onto a computer</a:t>
                      </a:r>
                    </a:p>
                    <a:p>
                      <a:pPr marL="342900" lvl="0" indent="-342900">
                        <a:lnSpc>
                          <a:spcPct val="115000"/>
                        </a:lnSpc>
                        <a:buClr>
                          <a:srgbClr val="5B5BA5"/>
                        </a:buClr>
                        <a:buFont typeface="Arial" panose="020B0604020202020204" pitchFamily="34" charset="0"/>
                        <a:buChar char="●"/>
                      </a:pPr>
                      <a:r>
                        <a:rPr lang="en-GB" sz="700" u="none" strike="noStrike">
                          <a:effectLst/>
                        </a:rPr>
                        <a:t>I can use a computer to view data in a different format</a:t>
                      </a:r>
                    </a:p>
                    <a:p>
                      <a:pPr marL="342900" lvl="0" indent="-342900">
                        <a:lnSpc>
                          <a:spcPct val="115000"/>
                        </a:lnSpc>
                        <a:buClr>
                          <a:srgbClr val="5B5BA5"/>
                        </a:buClr>
                        <a:buFont typeface="Arial" panose="020B0604020202020204" pitchFamily="34" charset="0"/>
                        <a:buChar char="●"/>
                      </a:pPr>
                      <a:r>
                        <a:rPr lang="en-GB" sz="700" u="none" strike="noStrike">
                          <a:effectLst/>
                        </a:rPr>
                        <a:t>I can use pictograms to answer simple questions about objects</a:t>
                      </a:r>
                      <a:endParaRPr lang="en-GB" sz="700" u="none" strike="noStrike">
                        <a:effectLst/>
                        <a:latin typeface="Quicksand"/>
                        <a:ea typeface="Quicksand"/>
                        <a:cs typeface="Quicksand"/>
                      </a:endParaRPr>
                    </a:p>
                  </a:txBody>
                  <a:tcPr marL="18328" marR="18328" marT="18328" marB="18328"/>
                </a:tc>
                <a:extLst>
                  <a:ext uri="{0D108BD9-81ED-4DB2-BD59-A6C34878D82A}">
                    <a16:rowId xmlns:a16="http://schemas.microsoft.com/office/drawing/2014/main" val="2800927520"/>
                  </a:ext>
                </a:extLst>
              </a:tr>
              <a:tr h="534181">
                <a:tc>
                  <a:txBody>
                    <a:bodyPr/>
                    <a:lstStyle/>
                    <a:p>
                      <a:pPr marL="914400" indent="-228600">
                        <a:lnSpc>
                          <a:spcPct val="115000"/>
                        </a:lnSpc>
                      </a:pPr>
                      <a:r>
                        <a:rPr lang="en-GB" sz="700">
                          <a:effectLst/>
                        </a:rPr>
                        <a:t>3  Creating pictograms</a:t>
                      </a:r>
                    </a:p>
                    <a:p>
                      <a:pPr marL="914400" indent="-228600">
                        <a:lnSpc>
                          <a:spcPct val="115000"/>
                        </a:lnSpc>
                      </a:pPr>
                      <a:r>
                        <a:rPr lang="en-GB" sz="700">
                          <a:effectLst/>
                        </a:rPr>
                        <a:t> </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dirty="0">
                          <a:effectLst/>
                        </a:rPr>
                        <a:t>During this lesson learners will think about the importance of effective data collection and will consider the benefits of different data collection methods: why, for example, we would use a pictogram to display the data collected. They will collect data to create a tally chart and use this to make a pictogram on a computer. Learners will explain what their finished pictogram shows by writing a range of statements to describe this.</a:t>
                      </a:r>
                      <a:endParaRPr lang="en-GB" sz="700" dirty="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To create a pictogram</a:t>
                      </a:r>
                    </a:p>
                    <a:p>
                      <a:pPr marL="914400" indent="-228600">
                        <a:lnSpc>
                          <a:spcPct val="115000"/>
                        </a:lnSpc>
                      </a:pPr>
                      <a:r>
                        <a:rPr lang="en-GB" sz="700">
                          <a:effectLst/>
                        </a:rPr>
                        <a:t> </a:t>
                      </a:r>
                    </a:p>
                    <a:p>
                      <a:pPr marL="342900" lvl="0" indent="-342900">
                        <a:lnSpc>
                          <a:spcPct val="115000"/>
                        </a:lnSpc>
                        <a:buClr>
                          <a:srgbClr val="5B5BA5"/>
                        </a:buClr>
                        <a:buFont typeface="Arial" panose="020B0604020202020204" pitchFamily="34" charset="0"/>
                        <a:buChar char="●"/>
                      </a:pPr>
                      <a:r>
                        <a:rPr lang="en-GB" sz="700" u="none" strike="noStrike">
                          <a:effectLst/>
                        </a:rPr>
                        <a:t>I can organise data in a tally chart</a:t>
                      </a:r>
                    </a:p>
                    <a:p>
                      <a:pPr marL="342900" lvl="0" indent="-342900">
                        <a:lnSpc>
                          <a:spcPct val="115000"/>
                        </a:lnSpc>
                        <a:buClr>
                          <a:srgbClr val="5B5BA5"/>
                        </a:buClr>
                        <a:buFont typeface="Arial" panose="020B0604020202020204" pitchFamily="34" charset="0"/>
                        <a:buChar char="●"/>
                      </a:pPr>
                      <a:r>
                        <a:rPr lang="en-GB" sz="700" u="none" strike="noStrike">
                          <a:effectLst/>
                        </a:rPr>
                        <a:t>I can use a tally chart to create a pictogram</a:t>
                      </a:r>
                    </a:p>
                    <a:p>
                      <a:pPr marL="342900" lvl="0" indent="-342900">
                        <a:lnSpc>
                          <a:spcPct val="115000"/>
                        </a:lnSpc>
                        <a:buClr>
                          <a:srgbClr val="5B5BA5"/>
                        </a:buClr>
                        <a:buFont typeface="Arial" panose="020B0604020202020204" pitchFamily="34" charset="0"/>
                        <a:buChar char="●"/>
                      </a:pPr>
                      <a:r>
                        <a:rPr lang="en-GB" sz="700" u="none" strike="noStrike">
                          <a:effectLst/>
                        </a:rPr>
                        <a:t>I can explain what the pictogram shows</a:t>
                      </a:r>
                      <a:endParaRPr lang="en-GB" sz="700" u="none" strike="noStrike">
                        <a:effectLst/>
                        <a:latin typeface="Quicksand"/>
                        <a:ea typeface="Quicksand"/>
                        <a:cs typeface="Quicksand"/>
                      </a:endParaRPr>
                    </a:p>
                  </a:txBody>
                  <a:tcPr marL="18328" marR="18328" marT="18328" marB="18328"/>
                </a:tc>
                <a:extLst>
                  <a:ext uri="{0D108BD9-81ED-4DB2-BD59-A6C34878D82A}">
                    <a16:rowId xmlns:a16="http://schemas.microsoft.com/office/drawing/2014/main" val="1354404073"/>
                  </a:ext>
                </a:extLst>
              </a:tr>
              <a:tr h="812396">
                <a:tc>
                  <a:txBody>
                    <a:bodyPr/>
                    <a:lstStyle/>
                    <a:p>
                      <a:pPr marL="914400" indent="-228600">
                        <a:lnSpc>
                          <a:spcPct val="115000"/>
                        </a:lnSpc>
                      </a:pPr>
                      <a:r>
                        <a:rPr lang="en-GB" sz="700">
                          <a:effectLst/>
                        </a:rPr>
                        <a:t>4  What is an attribute?</a:t>
                      </a:r>
                    </a:p>
                    <a:p>
                      <a:pPr marL="914400" indent="-228600">
                        <a:lnSpc>
                          <a:spcPct val="115000"/>
                        </a:lnSpc>
                      </a:pPr>
                      <a:r>
                        <a:rPr lang="en-GB" sz="700">
                          <a:effectLst/>
                        </a:rPr>
                        <a:t> </a:t>
                      </a:r>
                    </a:p>
                    <a:p>
                      <a:pPr marL="914400" indent="-228600">
                        <a:lnSpc>
                          <a:spcPct val="115000"/>
                        </a:lnSpc>
                      </a:pPr>
                      <a:r>
                        <a:rPr lang="en-GB" sz="700">
                          <a:effectLst/>
                        </a:rPr>
                        <a:t> </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During this lesson learners will think about ways in which objects can be grouped by attribute. They will then tally objects using a common attribute and present the data in the form of a pictogram. Learners will answer questions based on their pictograms using mathematical vocabulary such as ‘more than’/’less than’ and ‘most’/’least’.</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To select objects by attribute and make comparisons</a:t>
                      </a:r>
                    </a:p>
                    <a:p>
                      <a:pPr marL="914400" indent="-228600">
                        <a:lnSpc>
                          <a:spcPct val="115000"/>
                        </a:lnSpc>
                      </a:pPr>
                      <a:r>
                        <a:rPr lang="en-GB" sz="700">
                          <a:effectLst/>
                        </a:rPr>
                        <a:t> </a:t>
                      </a:r>
                    </a:p>
                    <a:p>
                      <a:pPr marL="342900" lvl="0" indent="-342900">
                        <a:lnSpc>
                          <a:spcPct val="115000"/>
                        </a:lnSpc>
                        <a:buClr>
                          <a:srgbClr val="5B5BA5"/>
                        </a:buClr>
                        <a:buFont typeface="Arial" panose="020B0604020202020204" pitchFamily="34" charset="0"/>
                        <a:buChar char="●"/>
                      </a:pPr>
                      <a:r>
                        <a:rPr lang="en-GB" sz="700" u="none" strike="noStrike">
                          <a:effectLst/>
                        </a:rPr>
                        <a:t>I can tally objects using a common attribute</a:t>
                      </a:r>
                    </a:p>
                    <a:p>
                      <a:pPr marL="342900" lvl="0" indent="-342900">
                        <a:lnSpc>
                          <a:spcPct val="115000"/>
                        </a:lnSpc>
                        <a:buClr>
                          <a:srgbClr val="5B5BA5"/>
                        </a:buClr>
                        <a:buFont typeface="Arial" panose="020B0604020202020204" pitchFamily="34" charset="0"/>
                        <a:buChar char="●"/>
                      </a:pPr>
                      <a:r>
                        <a:rPr lang="en-GB" sz="700" u="none" strike="noStrike">
                          <a:effectLst/>
                        </a:rPr>
                        <a:t>I can create a pictogram to arrange objects by an attribute</a:t>
                      </a:r>
                    </a:p>
                    <a:p>
                      <a:pPr marL="342900" lvl="0" indent="-342900">
                        <a:lnSpc>
                          <a:spcPct val="115000"/>
                        </a:lnSpc>
                        <a:buClr>
                          <a:srgbClr val="5B5BA5"/>
                        </a:buClr>
                        <a:buFont typeface="Arial" panose="020B0604020202020204" pitchFamily="34" charset="0"/>
                        <a:buChar char="●"/>
                      </a:pPr>
                      <a:r>
                        <a:rPr lang="en-GB" sz="700" u="none" strike="noStrike">
                          <a:effectLst/>
                        </a:rPr>
                        <a:t>I can answer ‘more than’/’less than’ and ’most/least’ questions about an attribute</a:t>
                      </a:r>
                      <a:endParaRPr lang="en-GB" sz="700" u="none" strike="noStrike">
                        <a:effectLst/>
                        <a:latin typeface="Quicksand"/>
                        <a:ea typeface="Quicksand"/>
                        <a:cs typeface="Quicksand"/>
                      </a:endParaRPr>
                    </a:p>
                  </a:txBody>
                  <a:tcPr marL="18328" marR="18328" marT="18328" marB="18328"/>
                </a:tc>
                <a:extLst>
                  <a:ext uri="{0D108BD9-81ED-4DB2-BD59-A6C34878D82A}">
                    <a16:rowId xmlns:a16="http://schemas.microsoft.com/office/drawing/2014/main" val="3287957995"/>
                  </a:ext>
                </a:extLst>
              </a:tr>
              <a:tr h="701110">
                <a:tc>
                  <a:txBody>
                    <a:bodyPr/>
                    <a:lstStyle/>
                    <a:p>
                      <a:pPr marL="914400" indent="-228600">
                        <a:lnSpc>
                          <a:spcPct val="115000"/>
                        </a:lnSpc>
                      </a:pPr>
                      <a:r>
                        <a:rPr lang="en-GB" sz="700">
                          <a:effectLst/>
                        </a:rPr>
                        <a:t>5   Comparing people</a:t>
                      </a:r>
                    </a:p>
                    <a:p>
                      <a:pPr marL="914400" indent="-228600">
                        <a:lnSpc>
                          <a:spcPct val="115000"/>
                        </a:lnSpc>
                      </a:pPr>
                      <a:r>
                        <a:rPr lang="en-GB" sz="700">
                          <a:effectLst/>
                        </a:rPr>
                        <a:t> </a:t>
                      </a:r>
                    </a:p>
                    <a:p>
                      <a:pPr marL="914400" indent="-228600">
                        <a:lnSpc>
                          <a:spcPct val="115000"/>
                        </a:lnSpc>
                      </a:pPr>
                      <a:r>
                        <a:rPr lang="en-GB" sz="700">
                          <a:effectLst/>
                        </a:rPr>
                        <a:t> </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During this lesson learners will understand that people can be described by attributes. They will practise using attributes to describe images of people and the other learners in the class. The learners will collect data needed to organise people using attributes and create a pictogram to show this pictorially. Finally, learners will draw conclusions from their pictograms and share their findings. </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To recognise that people can be described by attributes</a:t>
                      </a:r>
                    </a:p>
                    <a:p>
                      <a:pPr marL="914400" indent="-228600">
                        <a:lnSpc>
                          <a:spcPct val="115000"/>
                        </a:lnSpc>
                      </a:pPr>
                      <a:r>
                        <a:rPr lang="en-GB" sz="700">
                          <a:effectLst/>
                        </a:rPr>
                        <a:t> </a:t>
                      </a:r>
                    </a:p>
                    <a:p>
                      <a:pPr marL="342900" lvl="0" indent="-342900">
                        <a:lnSpc>
                          <a:spcPct val="115000"/>
                        </a:lnSpc>
                        <a:buClr>
                          <a:srgbClr val="5B5BA5"/>
                        </a:buClr>
                        <a:buFont typeface="Arial" panose="020B0604020202020204" pitchFamily="34" charset="0"/>
                        <a:buChar char="●"/>
                      </a:pPr>
                      <a:r>
                        <a:rPr lang="en-GB" sz="700" u="none" strike="noStrike">
                          <a:effectLst/>
                        </a:rPr>
                        <a:t>I can choose a suitable attribute to compare people</a:t>
                      </a:r>
                    </a:p>
                    <a:p>
                      <a:pPr marL="342900" lvl="0" indent="-342900">
                        <a:lnSpc>
                          <a:spcPct val="115000"/>
                        </a:lnSpc>
                        <a:buClr>
                          <a:srgbClr val="5B5BA5"/>
                        </a:buClr>
                        <a:buFont typeface="Arial" panose="020B0604020202020204" pitchFamily="34" charset="0"/>
                        <a:buChar char="●"/>
                      </a:pPr>
                      <a:r>
                        <a:rPr lang="en-GB" sz="700" u="none" strike="noStrike">
                          <a:effectLst/>
                        </a:rPr>
                        <a:t>I can collect the data I need</a:t>
                      </a:r>
                    </a:p>
                    <a:p>
                      <a:pPr marL="342900" lvl="0" indent="-342900">
                        <a:lnSpc>
                          <a:spcPct val="115000"/>
                        </a:lnSpc>
                        <a:buClr>
                          <a:srgbClr val="5B5BA5"/>
                        </a:buClr>
                        <a:buFont typeface="Arial" panose="020B0604020202020204" pitchFamily="34" charset="0"/>
                        <a:buChar char="●"/>
                      </a:pPr>
                      <a:r>
                        <a:rPr lang="en-GB" sz="700" u="none" strike="noStrike">
                          <a:effectLst/>
                        </a:rPr>
                        <a:t>I can create a pictogram and draw conclusions from it</a:t>
                      </a:r>
                      <a:endParaRPr lang="en-GB" sz="700" u="none" strike="noStrike">
                        <a:effectLst/>
                        <a:latin typeface="Quicksand"/>
                        <a:ea typeface="Quicksand"/>
                        <a:cs typeface="Quicksand"/>
                      </a:endParaRPr>
                    </a:p>
                  </a:txBody>
                  <a:tcPr marL="18328" marR="18328" marT="18328" marB="18328"/>
                </a:tc>
                <a:extLst>
                  <a:ext uri="{0D108BD9-81ED-4DB2-BD59-A6C34878D82A}">
                    <a16:rowId xmlns:a16="http://schemas.microsoft.com/office/drawing/2014/main" val="1161573487"/>
                  </a:ext>
                </a:extLst>
              </a:tr>
              <a:tr h="812396">
                <a:tc>
                  <a:txBody>
                    <a:bodyPr/>
                    <a:lstStyle/>
                    <a:p>
                      <a:pPr marL="914400" indent="-228600">
                        <a:lnSpc>
                          <a:spcPct val="115000"/>
                        </a:lnSpc>
                      </a:pPr>
                      <a:r>
                        <a:rPr lang="en-GB" sz="700">
                          <a:effectLst/>
                        </a:rPr>
                        <a:t>6  Presenting information</a:t>
                      </a:r>
                    </a:p>
                    <a:p>
                      <a:pPr marL="914400" indent="-228600">
                        <a:lnSpc>
                          <a:spcPct val="115000"/>
                        </a:lnSpc>
                      </a:pPr>
                      <a:r>
                        <a:rPr lang="en-GB" sz="700">
                          <a:effectLst/>
                        </a:rPr>
                        <a:t> </a:t>
                      </a:r>
                    </a:p>
                    <a:p>
                      <a:pPr marL="914400" indent="-228600">
                        <a:lnSpc>
                          <a:spcPct val="115000"/>
                        </a:lnSpc>
                      </a:pPr>
                      <a:r>
                        <a:rPr lang="en-GB" sz="700">
                          <a:effectLst/>
                        </a:rPr>
                        <a:t> </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a:effectLst/>
                        </a:rPr>
                        <a:t>During this lesson learners will understand that there are other ways to present data than using tally charts and pictograms. They will use a pre-made tally chart to create a block diagram on their device. Learners will then share their data with a partner and discuss their findings. They will consider whether it is always OK to share data and when it is not OK. They will know that it is alright to say no if someone asks for their data, and how to report their concerns.</a:t>
                      </a:r>
                      <a:endParaRPr lang="en-GB" sz="700">
                        <a:effectLst/>
                        <a:latin typeface="Quicksand"/>
                        <a:ea typeface="Quicksand"/>
                        <a:cs typeface="Quicksand"/>
                      </a:endParaRPr>
                    </a:p>
                  </a:txBody>
                  <a:tcPr marL="18328" marR="18328" marT="18328" marB="18328"/>
                </a:tc>
                <a:tc>
                  <a:txBody>
                    <a:bodyPr/>
                    <a:lstStyle/>
                    <a:p>
                      <a:pPr marL="914400" indent="-228600">
                        <a:lnSpc>
                          <a:spcPct val="115000"/>
                        </a:lnSpc>
                      </a:pPr>
                      <a:r>
                        <a:rPr lang="en-GB" sz="700" dirty="0">
                          <a:effectLst/>
                        </a:rPr>
                        <a:t>To explain that we can present information using a computer</a:t>
                      </a:r>
                    </a:p>
                    <a:p>
                      <a:pPr marL="914400" indent="-228600">
                        <a:lnSpc>
                          <a:spcPct val="115000"/>
                        </a:lnSpc>
                      </a:pPr>
                      <a:r>
                        <a:rPr lang="en-GB" sz="700" dirty="0">
                          <a:effectLst/>
                        </a:rPr>
                        <a:t> </a:t>
                      </a:r>
                    </a:p>
                    <a:p>
                      <a:pPr marL="342900" lvl="0" indent="-342900">
                        <a:lnSpc>
                          <a:spcPct val="115000"/>
                        </a:lnSpc>
                        <a:buClr>
                          <a:srgbClr val="5B5BA5"/>
                        </a:buClr>
                        <a:buFont typeface="Arial" panose="020B0604020202020204" pitchFamily="34" charset="0"/>
                        <a:buChar char="●"/>
                      </a:pPr>
                      <a:r>
                        <a:rPr lang="en-GB" sz="700" u="none" strike="noStrike" dirty="0">
                          <a:effectLst/>
                        </a:rPr>
                        <a:t>I can use a computer program to present information in different ways</a:t>
                      </a:r>
                    </a:p>
                    <a:p>
                      <a:pPr marL="342900" lvl="0" indent="-342900">
                        <a:lnSpc>
                          <a:spcPct val="115000"/>
                        </a:lnSpc>
                        <a:buClr>
                          <a:srgbClr val="5B5BA5"/>
                        </a:buClr>
                        <a:buFont typeface="Arial" panose="020B0604020202020204" pitchFamily="34" charset="0"/>
                        <a:buChar char="●"/>
                      </a:pPr>
                      <a:r>
                        <a:rPr lang="en-GB" sz="700" u="none" strike="noStrike" dirty="0">
                          <a:effectLst/>
                        </a:rPr>
                        <a:t>I can share what I have found out using a computer</a:t>
                      </a:r>
                    </a:p>
                    <a:p>
                      <a:pPr marL="342900" lvl="0" indent="-342900">
                        <a:lnSpc>
                          <a:spcPct val="115000"/>
                        </a:lnSpc>
                        <a:buClr>
                          <a:srgbClr val="5B5BA5"/>
                        </a:buClr>
                        <a:buFont typeface="Arial" panose="020B0604020202020204" pitchFamily="34" charset="0"/>
                        <a:buChar char="●"/>
                      </a:pPr>
                      <a:r>
                        <a:rPr lang="en-GB" sz="700" u="none" strike="noStrike" dirty="0">
                          <a:effectLst/>
                        </a:rPr>
                        <a:t>I can give simple examples of why information should not be shared</a:t>
                      </a:r>
                      <a:endParaRPr lang="en-GB" sz="700" u="none" strike="noStrike" dirty="0">
                        <a:effectLst/>
                        <a:latin typeface="Quicksand"/>
                        <a:ea typeface="Quicksand"/>
                        <a:cs typeface="Quicksand"/>
                      </a:endParaRPr>
                    </a:p>
                  </a:txBody>
                  <a:tcPr marL="18328" marR="18328" marT="18328" marB="18328"/>
                </a:tc>
                <a:extLst>
                  <a:ext uri="{0D108BD9-81ED-4DB2-BD59-A6C34878D82A}">
                    <a16:rowId xmlns:a16="http://schemas.microsoft.com/office/drawing/2014/main" val="496713320"/>
                  </a:ext>
                </a:extLst>
              </a:tr>
            </a:tbl>
          </a:graphicData>
        </a:graphic>
      </p:graphicFrame>
    </p:spTree>
    <p:extLst>
      <p:ext uri="{BB962C8B-B14F-4D97-AF65-F5344CB8AC3E}">
        <p14:creationId xmlns:p14="http://schemas.microsoft.com/office/powerpoint/2010/main" val="185885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57E3D2-C7EF-460B-BD2A-96345DF27C16}"/>
              </a:ext>
            </a:extLst>
          </p:cNvPr>
          <p:cNvSpPr txBox="1"/>
          <p:nvPr/>
        </p:nvSpPr>
        <p:spPr>
          <a:xfrm>
            <a:off x="911688" y="815192"/>
            <a:ext cx="8625016" cy="2431435"/>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pPr>
            <a:r>
              <a:rPr lang="en-GB" altLang="en-US" sz="1600" dirty="0"/>
              <a:t>Year 2 – Making music</a:t>
            </a:r>
          </a:p>
          <a:p>
            <a:pPr lvl="0" defTabSz="914400" eaLnBrk="0" fontAlgn="base" hangingPunct="0">
              <a:spcBef>
                <a:spcPct val="0"/>
              </a:spcBef>
              <a:spcAft>
                <a:spcPct val="0"/>
              </a:spcAft>
            </a:pPr>
            <a:endParaRPr lang="en-GB" altLang="en-US" sz="1200" dirty="0"/>
          </a:p>
          <a:p>
            <a:pPr lvl="0" defTabSz="914400" eaLnBrk="0" fontAlgn="base" hangingPunct="0">
              <a:spcBef>
                <a:spcPct val="0"/>
              </a:spcBef>
              <a:spcAft>
                <a:spcPct val="0"/>
              </a:spcAft>
            </a:pPr>
            <a:r>
              <a:rPr lang="en-GB" altLang="en-US" sz="1200" dirty="0"/>
              <a:t>Unit introduction</a:t>
            </a:r>
          </a:p>
          <a:p>
            <a:pPr lvl="0" defTabSz="914400" eaLnBrk="0" fontAlgn="base" hangingPunct="0">
              <a:spcBef>
                <a:spcPct val="0"/>
              </a:spcBef>
              <a:spcAft>
                <a:spcPct val="0"/>
              </a:spcAft>
            </a:pPr>
            <a:r>
              <a:rPr lang="en-GB" altLang="en-US" sz="1000" dirty="0">
                <a:ea typeface="Quicksand" charset="0"/>
                <a:cs typeface="Quicksand" charset="0"/>
              </a:rPr>
              <a:t>In this unit, learners will be using a computer to create music. They will listen to a variety of pieces of music and consider how music can make them think and feel. Learners will compare creating music digitally and non-digitally. Learners will look at patterns and purposefully create music.</a:t>
            </a:r>
            <a:endParaRPr lang="en-GB" altLang="en-US" sz="1000" dirty="0"/>
          </a:p>
          <a:p>
            <a:pPr lvl="0" defTabSz="914400" eaLnBrk="0" fontAlgn="base" hangingPunct="0">
              <a:spcBef>
                <a:spcPct val="0"/>
              </a:spcBef>
              <a:spcAft>
                <a:spcPct val="0"/>
              </a:spcAft>
            </a:pPr>
            <a:endParaRPr lang="en-GB" altLang="en-US" sz="1000" dirty="0"/>
          </a:p>
          <a:p>
            <a:pPr lvl="0" defTabSz="914400" eaLnBrk="0" fontAlgn="base" hangingPunct="0">
              <a:spcBef>
                <a:spcPct val="0"/>
              </a:spcBef>
              <a:spcAft>
                <a:spcPct val="0"/>
              </a:spcAft>
            </a:pPr>
            <a:r>
              <a:rPr lang="en-GB" altLang="en-US" sz="1200" dirty="0"/>
              <a:t>Progression</a:t>
            </a:r>
          </a:p>
          <a:p>
            <a:pPr lvl="0" defTabSz="914400" eaLnBrk="0" fontAlgn="base" hangingPunct="0">
              <a:spcBef>
                <a:spcPct val="0"/>
              </a:spcBef>
              <a:spcAft>
                <a:spcPct val="0"/>
              </a:spcAft>
            </a:pPr>
            <a:r>
              <a:rPr lang="en-GB" altLang="en-US" sz="1000" dirty="0">
                <a:ea typeface="Quicksand" charset="0"/>
                <a:cs typeface="Quicksand" charset="0"/>
              </a:rPr>
              <a:t>Learners should have experience of making choices on a tablet/computer, and they should be able to navigate within an application. Learners should also have some experience of patterns.</a:t>
            </a:r>
            <a:endParaRPr lang="en-GB" altLang="en-US" sz="1000" dirty="0"/>
          </a:p>
          <a:p>
            <a:pPr lvl="0" defTabSz="914400" eaLnBrk="0" fontAlgn="base" hangingPunct="0">
              <a:spcBef>
                <a:spcPct val="0"/>
              </a:spcBef>
              <a:spcAft>
                <a:spcPct val="0"/>
              </a:spcAft>
            </a:pPr>
            <a:r>
              <a:rPr lang="en-GB" altLang="en-US" sz="1000" dirty="0">
                <a:ea typeface="Quicksand" charset="0"/>
                <a:cs typeface="Quicksand" charset="0"/>
              </a:rPr>
              <a:t>This unit progresses students’ knowledge through listening to music and considering how music can affect how we think and feel. Learners will then purposefully create rhythm patterns and music.</a:t>
            </a:r>
            <a:endParaRPr lang="en-GB" altLang="en-US" sz="1000" dirty="0"/>
          </a:p>
          <a:p>
            <a:pPr lvl="0" defTabSz="914400" eaLnBrk="0" fontAlgn="base" hangingPunct="0">
              <a:spcBef>
                <a:spcPct val="0"/>
              </a:spcBef>
              <a:spcAft>
                <a:spcPct val="0"/>
              </a:spcAft>
            </a:pPr>
            <a:r>
              <a:rPr lang="en-GB" altLang="en-US" sz="1000" dirty="0">
                <a:ea typeface="Quicksand" charset="0"/>
                <a:cs typeface="Quicksand" charset="0"/>
              </a:rPr>
              <a:t>Please see the learning graph for this unit for more information about progression.</a:t>
            </a:r>
            <a:endParaRPr lang="en-GB" altLang="en-US" sz="1000" dirty="0"/>
          </a:p>
        </p:txBody>
      </p:sp>
      <p:pic>
        <p:nvPicPr>
          <p:cNvPr id="5" name="Picture 4">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34965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55878AC-D426-401B-1CAA-7CED7A3AD618}"/>
              </a:ext>
            </a:extLst>
          </p:cNvPr>
          <p:cNvGraphicFramePr>
            <a:graphicFrameLocks noGrp="1"/>
          </p:cNvGraphicFramePr>
          <p:nvPr>
            <p:extLst>
              <p:ext uri="{D42A27DB-BD31-4B8C-83A1-F6EECF244321}">
                <p14:modId xmlns:p14="http://schemas.microsoft.com/office/powerpoint/2010/main" val="1205967491"/>
              </p:ext>
            </p:extLst>
          </p:nvPr>
        </p:nvGraphicFramePr>
        <p:xfrm>
          <a:off x="1043134" y="1432531"/>
          <a:ext cx="8493570" cy="5211203"/>
        </p:xfrm>
        <a:graphic>
          <a:graphicData uri="http://schemas.openxmlformats.org/drawingml/2006/table">
            <a:tbl>
              <a:tblPr>
                <a:tableStyleId>{5940675A-B579-460E-94D1-54222C63F5DA}</a:tableStyleId>
              </a:tblPr>
              <a:tblGrid>
                <a:gridCol w="1554907">
                  <a:extLst>
                    <a:ext uri="{9D8B030D-6E8A-4147-A177-3AD203B41FA5}">
                      <a16:colId xmlns:a16="http://schemas.microsoft.com/office/drawing/2014/main" val="163696253"/>
                    </a:ext>
                  </a:extLst>
                </a:gridCol>
                <a:gridCol w="4511930">
                  <a:extLst>
                    <a:ext uri="{9D8B030D-6E8A-4147-A177-3AD203B41FA5}">
                      <a16:colId xmlns:a16="http://schemas.microsoft.com/office/drawing/2014/main" val="2018625373"/>
                    </a:ext>
                  </a:extLst>
                </a:gridCol>
                <a:gridCol w="2426733">
                  <a:extLst>
                    <a:ext uri="{9D8B030D-6E8A-4147-A177-3AD203B41FA5}">
                      <a16:colId xmlns:a16="http://schemas.microsoft.com/office/drawing/2014/main" val="1777674902"/>
                    </a:ext>
                  </a:extLst>
                </a:gridCol>
              </a:tblGrid>
              <a:tr h="108452">
                <a:tc>
                  <a:txBody>
                    <a:bodyPr/>
                    <a:lstStyle/>
                    <a:p>
                      <a:pPr marL="914400" indent="-228600">
                        <a:lnSpc>
                          <a:spcPct val="115000"/>
                        </a:lnSpc>
                      </a:pPr>
                      <a:r>
                        <a:rPr lang="en-GB" sz="800">
                          <a:effectLst/>
                        </a:rPr>
                        <a:t>Lesson</a:t>
                      </a:r>
                      <a:endParaRPr lang="en-GB" sz="800">
                        <a:effectLst/>
                        <a:latin typeface="Quicksand"/>
                        <a:ea typeface="Quicksand"/>
                        <a:cs typeface="Quicksand"/>
                      </a:endParaRPr>
                    </a:p>
                  </a:txBody>
                  <a:tcPr marL="22324" marR="22324" marT="22324" marB="22324">
                    <a:solidFill>
                      <a:srgbClr val="0070C0"/>
                    </a:solidFill>
                  </a:tcPr>
                </a:tc>
                <a:tc>
                  <a:txBody>
                    <a:bodyPr/>
                    <a:lstStyle/>
                    <a:p>
                      <a:pPr marL="914400" indent="-228600">
                        <a:lnSpc>
                          <a:spcPct val="115000"/>
                        </a:lnSpc>
                      </a:pPr>
                      <a:r>
                        <a:rPr lang="en-GB" sz="800">
                          <a:effectLst/>
                        </a:rPr>
                        <a:t>Brief overview</a:t>
                      </a:r>
                      <a:endParaRPr lang="en-GB" sz="800">
                        <a:effectLst/>
                        <a:latin typeface="Quicksand"/>
                        <a:ea typeface="Quicksand"/>
                        <a:cs typeface="Quicksand"/>
                      </a:endParaRPr>
                    </a:p>
                  </a:txBody>
                  <a:tcPr marL="22324" marR="22324" marT="22324" marB="22324">
                    <a:solidFill>
                      <a:srgbClr val="0070C0"/>
                    </a:solidFill>
                  </a:tcPr>
                </a:tc>
                <a:tc>
                  <a:txBody>
                    <a:bodyPr/>
                    <a:lstStyle/>
                    <a:p>
                      <a:pPr marL="914400" indent="-228600">
                        <a:lnSpc>
                          <a:spcPct val="115000"/>
                        </a:lnSpc>
                      </a:pPr>
                      <a:r>
                        <a:rPr lang="en-GB" sz="800" dirty="0">
                          <a:effectLst/>
                        </a:rPr>
                        <a:t>Learning objectives</a:t>
                      </a:r>
                      <a:endParaRPr lang="en-GB" sz="800" dirty="0">
                        <a:effectLst/>
                        <a:latin typeface="Quicksand"/>
                        <a:ea typeface="Quicksand"/>
                        <a:cs typeface="Quicksand"/>
                      </a:endParaRPr>
                    </a:p>
                  </a:txBody>
                  <a:tcPr marL="22324" marR="22324" marT="22324" marB="22324">
                    <a:solidFill>
                      <a:srgbClr val="0070C0"/>
                    </a:solidFill>
                  </a:tcPr>
                </a:tc>
                <a:extLst>
                  <a:ext uri="{0D108BD9-81ED-4DB2-BD59-A6C34878D82A}">
                    <a16:rowId xmlns:a16="http://schemas.microsoft.com/office/drawing/2014/main" val="2879091704"/>
                  </a:ext>
                </a:extLst>
              </a:tr>
              <a:tr h="718444">
                <a:tc>
                  <a:txBody>
                    <a:bodyPr/>
                    <a:lstStyle/>
                    <a:p>
                      <a:pPr marL="914400" indent="-228600">
                        <a:lnSpc>
                          <a:spcPct val="115000"/>
                        </a:lnSpc>
                      </a:pPr>
                      <a:r>
                        <a:rPr lang="en-GB" sz="800">
                          <a:effectLst/>
                        </a:rPr>
                        <a:t>1  How music makes us feel</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dirty="0">
                          <a:effectLst/>
                        </a:rPr>
                        <a:t>In this lesson learners will listen to and compare two pieces of music from The Planets by Gustav Holst. They will then use a musical description word bank to describe how this music generates emotions, i.e. how it makes them feel.</a:t>
                      </a:r>
                      <a:endParaRPr lang="en-GB" sz="800" dirty="0">
                        <a:effectLst/>
                        <a:latin typeface="Quicksand"/>
                        <a:ea typeface="Quicksand"/>
                        <a:cs typeface="Quicksand"/>
                      </a:endParaRPr>
                    </a:p>
                  </a:txBody>
                  <a:tcPr marL="22324" marR="22324" marT="22324" marB="22324"/>
                </a:tc>
                <a:tc>
                  <a:txBody>
                    <a:bodyPr/>
                    <a:lstStyle/>
                    <a:p>
                      <a:pPr marL="914400" indent="-228600">
                        <a:lnSpc>
                          <a:spcPct val="115000"/>
                        </a:lnSpc>
                      </a:pPr>
                      <a:r>
                        <a:rPr lang="en-GB" sz="800" dirty="0">
                          <a:effectLst/>
                        </a:rPr>
                        <a:t>To say how music can make us feel</a:t>
                      </a:r>
                    </a:p>
                    <a:p>
                      <a:pPr marL="342900" lvl="0" indent="-342900">
                        <a:lnSpc>
                          <a:spcPct val="115000"/>
                        </a:lnSpc>
                        <a:buClr>
                          <a:srgbClr val="5B5BA5"/>
                        </a:buClr>
                        <a:buFont typeface="Arial" panose="020B0604020202020204" pitchFamily="34" charset="0"/>
                        <a:buChar char="●"/>
                      </a:pPr>
                      <a:r>
                        <a:rPr lang="en-GB" sz="800" u="none" strike="noStrike" dirty="0">
                          <a:effectLst/>
                        </a:rPr>
                        <a:t>I can identify simple differences in pieces of music</a:t>
                      </a:r>
                    </a:p>
                    <a:p>
                      <a:pPr marL="342900" lvl="0" indent="-342900">
                        <a:lnSpc>
                          <a:spcPct val="115000"/>
                        </a:lnSpc>
                        <a:buClr>
                          <a:srgbClr val="5B5BA5"/>
                        </a:buClr>
                        <a:buFont typeface="Arial" panose="020B0604020202020204" pitchFamily="34" charset="0"/>
                        <a:buChar char="●"/>
                      </a:pPr>
                      <a:r>
                        <a:rPr lang="en-GB" sz="800" u="none" strike="noStrike" dirty="0">
                          <a:effectLst/>
                        </a:rPr>
                        <a:t>I can describe music using adjectives</a:t>
                      </a:r>
                    </a:p>
                    <a:p>
                      <a:pPr marL="342900" lvl="0" indent="-342900">
                        <a:lnSpc>
                          <a:spcPct val="115000"/>
                        </a:lnSpc>
                        <a:buClr>
                          <a:srgbClr val="5B5BA5"/>
                        </a:buClr>
                        <a:buFont typeface="Arial" panose="020B0604020202020204" pitchFamily="34" charset="0"/>
                        <a:buChar char="●"/>
                      </a:pPr>
                      <a:r>
                        <a:rPr lang="en-GB" sz="800" u="none" strike="noStrike" dirty="0">
                          <a:effectLst/>
                        </a:rPr>
                        <a:t>I can say what I do and don’t like about a piece of music</a:t>
                      </a:r>
                      <a:endParaRPr lang="en-GB" sz="800" u="none" strike="noStrike" dirty="0">
                        <a:effectLst/>
                        <a:latin typeface="Quicksand"/>
                        <a:ea typeface="Quicksand"/>
                        <a:cs typeface="Quicksand"/>
                      </a:endParaRPr>
                    </a:p>
                  </a:txBody>
                  <a:tcPr marL="22324" marR="22324" marT="22324" marB="22324"/>
                </a:tc>
                <a:extLst>
                  <a:ext uri="{0D108BD9-81ED-4DB2-BD59-A6C34878D82A}">
                    <a16:rowId xmlns:a16="http://schemas.microsoft.com/office/drawing/2014/main" val="1731356565"/>
                  </a:ext>
                </a:extLst>
              </a:tr>
              <a:tr h="718444">
                <a:tc>
                  <a:txBody>
                    <a:bodyPr/>
                    <a:lstStyle/>
                    <a:p>
                      <a:pPr marL="914400" indent="-228600">
                        <a:lnSpc>
                          <a:spcPct val="115000"/>
                        </a:lnSpc>
                      </a:pPr>
                      <a:r>
                        <a:rPr lang="en-GB" sz="800">
                          <a:effectLst/>
                        </a:rPr>
                        <a:t>2  Rhythms and patterns</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dirty="0">
                          <a:effectLst/>
                        </a:rPr>
                        <a:t>In this lesson, learners will explore rhythm. They will create patterns and use those patterns as rhythms. They will use </a:t>
                      </a:r>
                      <a:r>
                        <a:rPr lang="en-GB" sz="800" dirty="0" err="1">
                          <a:effectLst/>
                        </a:rPr>
                        <a:t>untuned</a:t>
                      </a:r>
                      <a:r>
                        <a:rPr lang="en-GB" sz="800" dirty="0">
                          <a:effectLst/>
                        </a:rPr>
                        <a:t> percussion instruments and computers to hear the different rhythm patterns that they create.</a:t>
                      </a:r>
                      <a:endParaRPr lang="en-GB" sz="800" dirty="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To identify that there are patterns in music</a:t>
                      </a:r>
                    </a:p>
                    <a:p>
                      <a:pPr marL="342900" lvl="0" indent="-342900">
                        <a:lnSpc>
                          <a:spcPct val="115000"/>
                        </a:lnSpc>
                        <a:buClr>
                          <a:srgbClr val="5B5BA5"/>
                        </a:buClr>
                        <a:buFont typeface="Arial" panose="020B0604020202020204" pitchFamily="34" charset="0"/>
                        <a:buChar char="●"/>
                      </a:pPr>
                      <a:r>
                        <a:rPr lang="en-GB" sz="800" u="none" strike="noStrike">
                          <a:effectLst/>
                        </a:rPr>
                        <a:t>I can create a rhythm pattern</a:t>
                      </a:r>
                    </a:p>
                    <a:p>
                      <a:pPr marL="342900" lvl="0" indent="-342900">
                        <a:lnSpc>
                          <a:spcPct val="115000"/>
                        </a:lnSpc>
                        <a:buClr>
                          <a:srgbClr val="5B5BA5"/>
                        </a:buClr>
                        <a:buFont typeface="Arial" panose="020B0604020202020204" pitchFamily="34" charset="0"/>
                        <a:buChar char="●"/>
                      </a:pPr>
                      <a:r>
                        <a:rPr lang="en-GB" sz="800" u="none" strike="noStrike">
                          <a:effectLst/>
                        </a:rPr>
                        <a:t>I can play an instrument following a rhythm pattern</a:t>
                      </a:r>
                    </a:p>
                    <a:p>
                      <a:pPr marL="342900" lvl="0" indent="-342900">
                        <a:lnSpc>
                          <a:spcPct val="115000"/>
                        </a:lnSpc>
                        <a:buClr>
                          <a:srgbClr val="5B5BA5"/>
                        </a:buClr>
                        <a:buFont typeface="Arial" panose="020B0604020202020204" pitchFamily="34" charset="0"/>
                        <a:buChar char="●"/>
                      </a:pPr>
                      <a:r>
                        <a:rPr lang="en-GB" sz="800" u="none" strike="noStrike">
                          <a:effectLst/>
                        </a:rPr>
                        <a:t>I can explain that music is created and played by humans</a:t>
                      </a:r>
                      <a:endParaRPr lang="en-GB" sz="8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1401943983"/>
                  </a:ext>
                </a:extLst>
              </a:tr>
              <a:tr h="650667">
                <a:tc>
                  <a:txBody>
                    <a:bodyPr/>
                    <a:lstStyle/>
                    <a:p>
                      <a:pPr marL="914400" indent="-228600">
                        <a:lnSpc>
                          <a:spcPct val="115000"/>
                        </a:lnSpc>
                      </a:pPr>
                      <a:r>
                        <a:rPr lang="en-GB" sz="800">
                          <a:effectLst/>
                        </a:rPr>
                        <a:t>3  How music can be used</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During this lesson, learners will explore how music can be used in different ways to express emotions and to trigger their imaginations. They will experiment with the pitch of notes to create their own piece of music, which they will then associate with a physical object — in this case, an animal.</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To experiment with sound using a computer</a:t>
                      </a:r>
                    </a:p>
                    <a:p>
                      <a:pPr marL="342900" lvl="0" indent="-342900">
                        <a:lnSpc>
                          <a:spcPct val="115000"/>
                        </a:lnSpc>
                        <a:buClr>
                          <a:srgbClr val="5B5BA5"/>
                        </a:buClr>
                        <a:buFont typeface="Arial" panose="020B0604020202020204" pitchFamily="34" charset="0"/>
                        <a:buChar char="●"/>
                      </a:pPr>
                      <a:r>
                        <a:rPr lang="en-GB" sz="800" u="none" strike="noStrike">
                          <a:effectLst/>
                        </a:rPr>
                        <a:t>I can connect images with sounds</a:t>
                      </a:r>
                    </a:p>
                    <a:p>
                      <a:pPr marL="342900" lvl="0" indent="-342900">
                        <a:lnSpc>
                          <a:spcPct val="115000"/>
                        </a:lnSpc>
                        <a:buClr>
                          <a:srgbClr val="5B5BA5"/>
                        </a:buClr>
                        <a:buFont typeface="Arial" panose="020B0604020202020204" pitchFamily="34" charset="0"/>
                        <a:buChar char="●"/>
                      </a:pPr>
                      <a:r>
                        <a:rPr lang="en-GB" sz="800" u="none" strike="noStrike">
                          <a:effectLst/>
                        </a:rPr>
                        <a:t>I can use a computer to experiment with pitch</a:t>
                      </a:r>
                    </a:p>
                    <a:p>
                      <a:pPr marL="342900" lvl="0" indent="-342900">
                        <a:lnSpc>
                          <a:spcPct val="115000"/>
                        </a:lnSpc>
                        <a:buClr>
                          <a:srgbClr val="5B5BA5"/>
                        </a:buClr>
                        <a:buFont typeface="Arial" panose="020B0604020202020204" pitchFamily="34" charset="0"/>
                        <a:buChar char="●"/>
                      </a:pPr>
                      <a:r>
                        <a:rPr lang="en-GB" sz="800" u="none" strike="noStrike">
                          <a:effectLst/>
                        </a:rPr>
                        <a:t>I can relate an idea to a piece of music</a:t>
                      </a:r>
                      <a:endParaRPr lang="en-GB" sz="8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1083894151"/>
                  </a:ext>
                </a:extLst>
              </a:tr>
              <a:tr h="718444">
                <a:tc>
                  <a:txBody>
                    <a:bodyPr/>
                    <a:lstStyle/>
                    <a:p>
                      <a:pPr marL="914400" indent="-228600">
                        <a:lnSpc>
                          <a:spcPct val="115000"/>
                        </a:lnSpc>
                      </a:pPr>
                      <a:r>
                        <a:rPr lang="en-GB" sz="800">
                          <a:effectLst/>
                        </a:rPr>
                        <a:t>4  Notes and tempo</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In this lesson, learners will develop their understanding of music. They will use a computer to create and refine musical patterns.</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To use a computer to create a musical pattern</a:t>
                      </a:r>
                    </a:p>
                    <a:p>
                      <a:pPr marL="342900" lvl="0" indent="-342900">
                        <a:lnSpc>
                          <a:spcPct val="115000"/>
                        </a:lnSpc>
                        <a:buClr>
                          <a:srgbClr val="5B5BA5"/>
                        </a:buClr>
                        <a:buFont typeface="Arial" panose="020B0604020202020204" pitchFamily="34" charset="0"/>
                        <a:buChar char="●"/>
                      </a:pPr>
                      <a:r>
                        <a:rPr lang="en-GB" sz="800" u="none" strike="noStrike">
                          <a:effectLst/>
                        </a:rPr>
                        <a:t>I can identify that music is a sequence of notes</a:t>
                      </a:r>
                    </a:p>
                    <a:p>
                      <a:pPr marL="342900" lvl="0" indent="-342900">
                        <a:lnSpc>
                          <a:spcPct val="115000"/>
                        </a:lnSpc>
                        <a:buClr>
                          <a:srgbClr val="5B5BA5"/>
                        </a:buClr>
                        <a:buFont typeface="Arial" panose="020B0604020202020204" pitchFamily="34" charset="0"/>
                        <a:buChar char="●"/>
                      </a:pPr>
                      <a:r>
                        <a:rPr lang="en-GB" sz="800" u="none" strike="noStrike">
                          <a:effectLst/>
                        </a:rPr>
                        <a:t>I can explain how my music can be played in different ways</a:t>
                      </a:r>
                    </a:p>
                    <a:p>
                      <a:pPr marL="342900" lvl="0" indent="-342900">
                        <a:lnSpc>
                          <a:spcPct val="115000"/>
                        </a:lnSpc>
                        <a:buClr>
                          <a:srgbClr val="5B5BA5"/>
                        </a:buClr>
                        <a:buFont typeface="Arial" panose="020B0604020202020204" pitchFamily="34" charset="0"/>
                        <a:buChar char="●"/>
                      </a:pPr>
                      <a:r>
                        <a:rPr lang="en-GB" sz="800" u="none" strike="noStrike">
                          <a:effectLst/>
                        </a:rPr>
                        <a:t>I can refine my musical pattern on a computer</a:t>
                      </a:r>
                      <a:endParaRPr lang="en-GB" sz="8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1141911469"/>
                  </a:ext>
                </a:extLst>
              </a:tr>
              <a:tr h="650667">
                <a:tc>
                  <a:txBody>
                    <a:bodyPr/>
                    <a:lstStyle/>
                    <a:p>
                      <a:pPr marL="914400" indent="-228600">
                        <a:lnSpc>
                          <a:spcPct val="115000"/>
                        </a:lnSpc>
                      </a:pPr>
                      <a:r>
                        <a:rPr lang="en-GB" sz="800">
                          <a:effectLst/>
                        </a:rPr>
                        <a:t>5  Creating digital music</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In this lesson, learners will choose an animal and create a piece of music using the animal as inspiration. They will think about their animal moving and create a rhythm pattern from that. Once they have defined a rhythm, they will create a musical pattern (melody) to go with it. </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To create music for a purpose</a:t>
                      </a:r>
                    </a:p>
                    <a:p>
                      <a:pPr marL="342900" lvl="0" indent="-342900">
                        <a:lnSpc>
                          <a:spcPct val="115000"/>
                        </a:lnSpc>
                        <a:buClr>
                          <a:srgbClr val="5B5BA5"/>
                        </a:buClr>
                        <a:buFont typeface="Arial" panose="020B0604020202020204" pitchFamily="34" charset="0"/>
                        <a:buChar char="●"/>
                      </a:pPr>
                      <a:r>
                        <a:rPr lang="en-GB" sz="800" u="none" strike="noStrike">
                          <a:effectLst/>
                        </a:rPr>
                        <a:t>I can create a rhythm which represents an animal I’ve chosen</a:t>
                      </a:r>
                    </a:p>
                    <a:p>
                      <a:pPr marL="342900" lvl="0" indent="-342900">
                        <a:lnSpc>
                          <a:spcPct val="115000"/>
                        </a:lnSpc>
                        <a:buClr>
                          <a:srgbClr val="5B5BA5"/>
                        </a:buClr>
                        <a:buFont typeface="Arial" panose="020B0604020202020204" pitchFamily="34" charset="0"/>
                        <a:buChar char="●"/>
                      </a:pPr>
                      <a:r>
                        <a:rPr lang="en-GB" sz="800" u="none" strike="noStrike">
                          <a:effectLst/>
                        </a:rPr>
                        <a:t>I can create my animal’s rhythm on a computer</a:t>
                      </a:r>
                    </a:p>
                    <a:p>
                      <a:pPr marL="342900" lvl="0" indent="-342900">
                        <a:lnSpc>
                          <a:spcPct val="115000"/>
                        </a:lnSpc>
                        <a:buClr>
                          <a:srgbClr val="5B5BA5"/>
                        </a:buClr>
                        <a:buFont typeface="Arial" panose="020B0604020202020204" pitchFamily="34" charset="0"/>
                        <a:buChar char="●"/>
                      </a:pPr>
                      <a:r>
                        <a:rPr lang="en-GB" sz="800" u="none" strike="noStrike">
                          <a:effectLst/>
                        </a:rPr>
                        <a:t>I can add a sequence of notes to my rhythm</a:t>
                      </a:r>
                      <a:endParaRPr lang="en-GB" sz="8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2962170446"/>
                  </a:ext>
                </a:extLst>
              </a:tr>
              <a:tr h="786221">
                <a:tc>
                  <a:txBody>
                    <a:bodyPr/>
                    <a:lstStyle/>
                    <a:p>
                      <a:pPr marL="914400" indent="-228600">
                        <a:lnSpc>
                          <a:spcPct val="115000"/>
                        </a:lnSpc>
                      </a:pPr>
                      <a:r>
                        <a:rPr lang="en-GB" sz="800">
                          <a:effectLst/>
                        </a:rPr>
                        <a:t>6  Reviewing and editing music</a:t>
                      </a:r>
                    </a:p>
                    <a:p>
                      <a:pPr marL="914400" indent="-228600">
                        <a:lnSpc>
                          <a:spcPct val="115000"/>
                        </a:lnSpc>
                      </a:pPr>
                      <a:r>
                        <a:rPr lang="en-GB" sz="800">
                          <a:effectLst/>
                        </a:rPr>
                        <a:t> </a:t>
                      </a:r>
                    </a:p>
                    <a:p>
                      <a:pPr marL="914400" indent="-228600">
                        <a:lnSpc>
                          <a:spcPct val="115000"/>
                        </a:lnSpc>
                      </a:pPr>
                      <a:r>
                        <a:rPr lang="en-GB" sz="800">
                          <a:effectLst/>
                        </a:rPr>
                        <a:t> </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a:effectLst/>
                        </a:rPr>
                        <a:t>In this lesson, learners will retrieve and review their work. They will spend time making improvements and then share their work with the class.</a:t>
                      </a:r>
                      <a:endParaRPr lang="en-GB" sz="800">
                        <a:effectLst/>
                        <a:latin typeface="Quicksand"/>
                        <a:ea typeface="Quicksand"/>
                        <a:cs typeface="Quicksand"/>
                      </a:endParaRPr>
                    </a:p>
                  </a:txBody>
                  <a:tcPr marL="22324" marR="22324" marT="22324" marB="22324"/>
                </a:tc>
                <a:tc>
                  <a:txBody>
                    <a:bodyPr/>
                    <a:lstStyle/>
                    <a:p>
                      <a:pPr marL="914400" indent="-228600">
                        <a:lnSpc>
                          <a:spcPct val="115000"/>
                        </a:lnSpc>
                      </a:pPr>
                      <a:r>
                        <a:rPr lang="en-GB" sz="800" dirty="0">
                          <a:effectLst/>
                        </a:rPr>
                        <a:t>To review and refine our computer work</a:t>
                      </a:r>
                    </a:p>
                    <a:p>
                      <a:pPr marL="342900" lvl="0" indent="-342900">
                        <a:lnSpc>
                          <a:spcPct val="115000"/>
                        </a:lnSpc>
                        <a:buClr>
                          <a:srgbClr val="5B5BA5"/>
                        </a:buClr>
                        <a:buFont typeface="Arial" panose="020B0604020202020204" pitchFamily="34" charset="0"/>
                        <a:buChar char="●"/>
                      </a:pPr>
                      <a:r>
                        <a:rPr lang="en-GB" sz="800" u="none" strike="noStrike" dirty="0">
                          <a:effectLst/>
                        </a:rPr>
                        <a:t>I can review my work</a:t>
                      </a:r>
                    </a:p>
                    <a:p>
                      <a:pPr marL="342900" lvl="0" indent="-342900">
                        <a:lnSpc>
                          <a:spcPct val="115000"/>
                        </a:lnSpc>
                        <a:buClr>
                          <a:srgbClr val="5B5BA5"/>
                        </a:buClr>
                        <a:buFont typeface="Arial" panose="020B0604020202020204" pitchFamily="34" charset="0"/>
                        <a:buChar char="●"/>
                      </a:pPr>
                      <a:r>
                        <a:rPr lang="en-GB" sz="800" u="none" strike="noStrike" dirty="0">
                          <a:effectLst/>
                        </a:rPr>
                        <a:t>I can explain how I changed my work</a:t>
                      </a:r>
                    </a:p>
                    <a:p>
                      <a:pPr marL="342900" lvl="0" indent="-342900">
                        <a:lnSpc>
                          <a:spcPct val="115000"/>
                        </a:lnSpc>
                        <a:buClr>
                          <a:srgbClr val="5B5BA5"/>
                        </a:buClr>
                        <a:buFont typeface="Arial" panose="020B0604020202020204" pitchFamily="34" charset="0"/>
                        <a:buChar char="●"/>
                      </a:pPr>
                      <a:r>
                        <a:rPr lang="en-GB" sz="800" u="none" strike="noStrike" dirty="0">
                          <a:effectLst/>
                        </a:rPr>
                        <a:t>I can listen to music and describe how it makes me feel</a:t>
                      </a:r>
                      <a:endParaRPr lang="en-GB" sz="800" u="none" strike="noStrike" dirty="0">
                        <a:effectLst/>
                        <a:latin typeface="Quicksand"/>
                        <a:ea typeface="Quicksand"/>
                        <a:cs typeface="Quicksand"/>
                      </a:endParaRPr>
                    </a:p>
                  </a:txBody>
                  <a:tcPr marL="22324" marR="22324" marT="22324" marB="22324"/>
                </a:tc>
                <a:extLst>
                  <a:ext uri="{0D108BD9-81ED-4DB2-BD59-A6C34878D82A}">
                    <a16:rowId xmlns:a16="http://schemas.microsoft.com/office/drawing/2014/main" val="2274879826"/>
                  </a:ext>
                </a:extLst>
              </a:tr>
            </a:tbl>
          </a:graphicData>
        </a:graphic>
      </p:graphicFrame>
      <p:sp>
        <p:nvSpPr>
          <p:cNvPr id="4" name="TextBox 3">
            <a:extLst>
              <a:ext uri="{FF2B5EF4-FFF2-40B4-BE49-F238E27FC236}">
                <a16:creationId xmlns:a16="http://schemas.microsoft.com/office/drawing/2014/main" id="{9E57E3D2-C7EF-460B-BD2A-96345DF27C16}"/>
              </a:ext>
            </a:extLst>
          </p:cNvPr>
          <p:cNvSpPr txBox="1"/>
          <p:nvPr/>
        </p:nvSpPr>
        <p:spPr>
          <a:xfrm>
            <a:off x="911688" y="815192"/>
            <a:ext cx="8625016" cy="800219"/>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pPr>
            <a:r>
              <a:rPr lang="en-GB" altLang="en-US" sz="1600" dirty="0"/>
              <a:t>Year 2 – Making music</a:t>
            </a:r>
          </a:p>
          <a:p>
            <a:pPr lvl="0" defTabSz="914400" eaLnBrk="0" fontAlgn="base" hangingPunct="0">
              <a:spcBef>
                <a:spcPct val="0"/>
              </a:spcBef>
              <a:spcAft>
                <a:spcPct val="0"/>
              </a:spcAft>
            </a:pPr>
            <a:endParaRPr lang="en-GB" altLang="en-US" sz="1200" dirty="0"/>
          </a:p>
        </p:txBody>
      </p:sp>
      <p:pic>
        <p:nvPicPr>
          <p:cNvPr id="5" name="Picture 4">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00690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4A0CBB0-8B06-C053-BA4A-AAF11FE7529F}"/>
              </a:ext>
            </a:extLst>
          </p:cNvPr>
          <p:cNvSpPr>
            <a:spLocks noChangeArrowheads="1"/>
          </p:cNvSpPr>
          <p:nvPr/>
        </p:nvSpPr>
        <p:spPr bwMode="auto">
          <a:xfrm>
            <a:off x="3706813" y="-623252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228528"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5B5BA5"/>
                </a:solidFill>
                <a:effectLst/>
                <a:latin typeface="Quicksand" charset="0"/>
              </a:rPr>
              <a:t>Year 2 – Programming quizzes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Quicksand" charset="0"/>
              </a:rPr>
              <a:t>Unit introduction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ea typeface="Quicksand" charset="0"/>
                <a:cs typeface="Quicksand" charset="0"/>
              </a:rPr>
              <a:t>This unit initially recaps on learning from the Year 1 </a:t>
            </a:r>
            <a:r>
              <a:rPr kumimoji="0" lang="en-GB" altLang="en-US" sz="1100" b="0" i="0" u="none" strike="noStrike" cap="none" normalizeH="0" baseline="0" dirty="0" err="1">
                <a:ln>
                  <a:noFill/>
                </a:ln>
                <a:solidFill>
                  <a:schemeClr val="tx1"/>
                </a:solidFill>
                <a:effectLst/>
                <a:ea typeface="Quicksand" charset="0"/>
                <a:cs typeface="Quicksand" charset="0"/>
              </a:rPr>
              <a:t>ScratchJr</a:t>
            </a:r>
            <a:r>
              <a:rPr kumimoji="0" lang="en-GB" altLang="en-US" sz="1100" b="0" i="0" u="none" strike="noStrike" cap="none" normalizeH="0" baseline="0" dirty="0">
                <a:ln>
                  <a:noFill/>
                </a:ln>
                <a:solidFill>
                  <a:schemeClr val="tx1"/>
                </a:solidFill>
                <a:effectLst/>
                <a:ea typeface="Quicksand" charset="0"/>
                <a:cs typeface="Quicksand" charset="0"/>
              </a:rPr>
              <a:t> unit ‘Programming B – Programming animations’. Learners begin to understand that sequences of commands have an outcome, and make predictions based on their learning. They use and modify designs to create their own quiz questions in </a:t>
            </a:r>
            <a:r>
              <a:rPr kumimoji="0" lang="en-GB" altLang="en-US" sz="1100" b="0" i="0" u="none" strike="noStrike" cap="none" normalizeH="0" baseline="0" dirty="0" err="1">
                <a:ln>
                  <a:noFill/>
                </a:ln>
                <a:solidFill>
                  <a:schemeClr val="tx1"/>
                </a:solidFill>
                <a:effectLst/>
                <a:ea typeface="Quicksand" charset="0"/>
                <a:cs typeface="Quicksand" charset="0"/>
              </a:rPr>
              <a:t>ScratchJr</a:t>
            </a:r>
            <a:r>
              <a:rPr kumimoji="0" lang="en-GB" altLang="en-US" sz="1100" b="0" i="0" u="none" strike="noStrike" cap="none" normalizeH="0" baseline="0" dirty="0">
                <a:ln>
                  <a:noFill/>
                </a:ln>
                <a:solidFill>
                  <a:schemeClr val="tx1"/>
                </a:solidFill>
                <a:effectLst/>
                <a:ea typeface="Quicksand" charset="0"/>
                <a:cs typeface="Quicksand" charset="0"/>
              </a:rPr>
              <a:t>, and realise these designs in </a:t>
            </a:r>
            <a:r>
              <a:rPr kumimoji="0" lang="en-GB" altLang="en-US" sz="1100" b="0" i="0" u="none" strike="noStrike" cap="none" normalizeH="0" baseline="0" dirty="0" err="1">
                <a:ln>
                  <a:noFill/>
                </a:ln>
                <a:solidFill>
                  <a:schemeClr val="tx1"/>
                </a:solidFill>
                <a:effectLst/>
                <a:ea typeface="Quicksand" charset="0"/>
                <a:cs typeface="Quicksand" charset="0"/>
              </a:rPr>
              <a:t>ScratchJr</a:t>
            </a:r>
            <a:r>
              <a:rPr kumimoji="0" lang="en-GB" altLang="en-US" sz="1100" b="0" i="0" u="none" strike="noStrike" cap="none" normalizeH="0" baseline="0" dirty="0">
                <a:ln>
                  <a:noFill/>
                </a:ln>
                <a:solidFill>
                  <a:schemeClr val="tx1"/>
                </a:solidFill>
                <a:effectLst/>
                <a:ea typeface="Quicksand" charset="0"/>
                <a:cs typeface="Quicksand" charset="0"/>
              </a:rPr>
              <a:t> using blocks of code. Finally, learners evaluate their work and make improvements to their programming projects.</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Quicksand" charset="0"/>
                <a:cs typeface="Quicksand" charset="0"/>
              </a:rPr>
              <a:t>There are two Year 2 programming units: </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dirty="0">
                <a:ln>
                  <a:noFill/>
                </a:ln>
                <a:solidFill>
                  <a:schemeClr val="tx1"/>
                </a:solidFill>
                <a:effectLst/>
                <a:latin typeface="Arial" panose="020B0604020202020204" pitchFamily="34" charset="0"/>
                <a:ea typeface="Quicksand" charset="0"/>
                <a:cs typeface="Quicksand" charset="0"/>
              </a:rPr>
              <a:t>Programming A – Robot algorithms</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dirty="0">
                <a:ln>
                  <a:noFill/>
                </a:ln>
                <a:solidFill>
                  <a:schemeClr val="tx1"/>
                </a:solidFill>
                <a:effectLst/>
                <a:latin typeface="Arial" panose="020B0604020202020204" pitchFamily="34" charset="0"/>
                <a:ea typeface="Quicksand" charset="0"/>
                <a:cs typeface="Quicksand" charset="0"/>
              </a:rPr>
              <a:t>Programming B – Programming quizzes</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Quicksand" charset="0"/>
                <a:cs typeface="Quicksand" charset="0"/>
              </a:rPr>
              <a:t>This is unit B, which should be delivered after unit A.</a:t>
            </a:r>
            <a:endParaRPr kumimoji="0" lang="en-GB" altLang="en-US" sz="1600" b="0" i="0" u="none" strike="noStrike" cap="none" normalizeH="0" baseline="0" dirty="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Quicksand" charset="0"/>
              </a:rPr>
              <a:t>Overview of lessons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Quicksand" charset="0"/>
              </a:rPr>
              <a:t>Progression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ea typeface="Quicksand" charset="0"/>
                <a:cs typeface="Quicksand" charset="0"/>
              </a:rPr>
              <a:t>This unit progresses learners’ knowledge and understanding of instructions in sequences and the use of logical reasoning to predict outcomes. </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Quicksand" charset="0"/>
                <a:cs typeface="Quicksand" charset="0"/>
              </a:rPr>
              <a:t>See the learning graph for this unit for more information about progression.</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9E57E3D2-C7EF-460B-BD2A-96345DF27C16}"/>
              </a:ext>
            </a:extLst>
          </p:cNvPr>
          <p:cNvSpPr txBox="1"/>
          <p:nvPr/>
        </p:nvSpPr>
        <p:spPr>
          <a:xfrm>
            <a:off x="911688" y="815192"/>
            <a:ext cx="8625016" cy="2708434"/>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pPr>
            <a:r>
              <a:rPr lang="en-GB" altLang="en-US" sz="1600" dirty="0"/>
              <a:t>Year 2 – Programming quizzes</a:t>
            </a:r>
          </a:p>
          <a:p>
            <a:pPr lvl="0" defTabSz="914400" eaLnBrk="0" fontAlgn="base" hangingPunct="0">
              <a:spcBef>
                <a:spcPct val="0"/>
              </a:spcBef>
              <a:spcAft>
                <a:spcPct val="0"/>
              </a:spcAft>
            </a:pPr>
            <a:endParaRPr lang="en-GB" altLang="en-US" sz="1200" dirty="0"/>
          </a:p>
          <a:p>
            <a:pPr lvl="0" defTabSz="914400" eaLnBrk="0" fontAlgn="base" hangingPunct="0">
              <a:spcBef>
                <a:spcPct val="0"/>
              </a:spcBef>
              <a:spcAft>
                <a:spcPct val="0"/>
              </a:spcAft>
            </a:pPr>
            <a:r>
              <a:rPr lang="en-GB" altLang="en-US" sz="1200" dirty="0"/>
              <a:t>Unit introduction</a:t>
            </a:r>
          </a:p>
          <a:p>
            <a:pPr lvl="0" defTabSz="914400" eaLnBrk="0" fontAlgn="base" hangingPunct="0">
              <a:spcBef>
                <a:spcPct val="0"/>
              </a:spcBef>
              <a:spcAft>
                <a:spcPct val="0"/>
              </a:spcAft>
            </a:pPr>
            <a:r>
              <a:rPr lang="en-GB" altLang="en-US" sz="1000" dirty="0"/>
              <a:t>This unit initially recaps on learning from the Year 1 </a:t>
            </a:r>
            <a:r>
              <a:rPr lang="en-GB" altLang="en-US" sz="1000" dirty="0" err="1"/>
              <a:t>ScratchJr</a:t>
            </a:r>
            <a:r>
              <a:rPr lang="en-GB" altLang="en-US" sz="1000" dirty="0"/>
              <a:t> unit ‘Programming B – Programming animations’. Learners begin to understand that sequences of commands have an outcome, and make predictions based on their learning. They use and modify designs to create their own quiz questions in </a:t>
            </a:r>
            <a:r>
              <a:rPr lang="en-GB" altLang="en-US" sz="1000" dirty="0" err="1"/>
              <a:t>ScratchJr</a:t>
            </a:r>
            <a:r>
              <a:rPr lang="en-GB" altLang="en-US" sz="1000" dirty="0"/>
              <a:t>, and realise these designs in </a:t>
            </a:r>
            <a:r>
              <a:rPr lang="en-GB" altLang="en-US" sz="1000" dirty="0" err="1"/>
              <a:t>ScratchJr</a:t>
            </a:r>
            <a:r>
              <a:rPr lang="en-GB" altLang="en-US" sz="1000" dirty="0"/>
              <a:t> using blocks of code. Finally, learners evaluate their work and make improvements to their programming projects.</a:t>
            </a:r>
          </a:p>
          <a:p>
            <a:pPr lvl="0" defTabSz="914400" eaLnBrk="0" fontAlgn="base" hangingPunct="0">
              <a:spcBef>
                <a:spcPct val="0"/>
              </a:spcBef>
              <a:spcAft>
                <a:spcPct val="0"/>
              </a:spcAft>
            </a:pPr>
            <a:r>
              <a:rPr lang="en-GB" altLang="en-US" sz="1000" dirty="0"/>
              <a:t>There are two Year 2 programming units: </a:t>
            </a:r>
          </a:p>
          <a:p>
            <a:pPr lvl="0" defTabSz="914400" eaLnBrk="0" fontAlgn="base" hangingPunct="0">
              <a:spcBef>
                <a:spcPct val="0"/>
              </a:spcBef>
              <a:spcAft>
                <a:spcPct val="0"/>
              </a:spcAft>
            </a:pPr>
            <a:r>
              <a:rPr lang="en-GB" altLang="en-US" sz="1000" dirty="0"/>
              <a:t>Programming A – Robot algorithms</a:t>
            </a:r>
          </a:p>
          <a:p>
            <a:pPr lvl="0" defTabSz="914400" eaLnBrk="0" fontAlgn="base" hangingPunct="0">
              <a:spcBef>
                <a:spcPct val="0"/>
              </a:spcBef>
              <a:spcAft>
                <a:spcPct val="0"/>
              </a:spcAft>
            </a:pPr>
            <a:r>
              <a:rPr lang="en-GB" altLang="en-US" sz="1000" dirty="0"/>
              <a:t>Programming B – Programming quizzes</a:t>
            </a:r>
          </a:p>
          <a:p>
            <a:pPr lvl="0" defTabSz="914400" eaLnBrk="0" fontAlgn="base" hangingPunct="0">
              <a:spcBef>
                <a:spcPct val="0"/>
              </a:spcBef>
              <a:spcAft>
                <a:spcPct val="0"/>
              </a:spcAft>
            </a:pPr>
            <a:r>
              <a:rPr lang="en-GB" altLang="en-US" sz="1000" dirty="0"/>
              <a:t>This is unit B, which should be delivered after unit A.</a:t>
            </a:r>
          </a:p>
          <a:p>
            <a:pPr lvl="0" defTabSz="914400" eaLnBrk="0" fontAlgn="base" hangingPunct="0">
              <a:spcBef>
                <a:spcPct val="0"/>
              </a:spcBef>
              <a:spcAft>
                <a:spcPct val="0"/>
              </a:spcAft>
            </a:pPr>
            <a:endParaRPr lang="en-GB" altLang="en-US" sz="1000" dirty="0"/>
          </a:p>
          <a:p>
            <a:pPr lvl="0" defTabSz="914400" eaLnBrk="0" fontAlgn="base" hangingPunct="0">
              <a:spcBef>
                <a:spcPct val="0"/>
              </a:spcBef>
              <a:spcAft>
                <a:spcPct val="0"/>
              </a:spcAft>
            </a:pPr>
            <a:r>
              <a:rPr lang="en-GB" altLang="en-US" sz="1200" dirty="0"/>
              <a:t>Progression</a:t>
            </a:r>
          </a:p>
          <a:p>
            <a:pPr lvl="0" defTabSz="914400" eaLnBrk="0" fontAlgn="base" hangingPunct="0">
              <a:spcBef>
                <a:spcPct val="0"/>
              </a:spcBef>
              <a:spcAft>
                <a:spcPct val="0"/>
              </a:spcAft>
            </a:pPr>
            <a:r>
              <a:rPr lang="en-GB" altLang="en-US" sz="1000" dirty="0"/>
              <a:t>This unit progresses learners’ knowledge and understanding of instructions in sequences and the use of logical reasoning to predict outcomes. </a:t>
            </a:r>
          </a:p>
          <a:p>
            <a:pPr lvl="0" defTabSz="914400" eaLnBrk="0" fontAlgn="base" hangingPunct="0">
              <a:spcBef>
                <a:spcPct val="0"/>
              </a:spcBef>
              <a:spcAft>
                <a:spcPct val="0"/>
              </a:spcAft>
            </a:pPr>
            <a:r>
              <a:rPr lang="en-GB" altLang="en-US" sz="1000" dirty="0"/>
              <a:t>See the learning graph for this unit for more information about progression.</a:t>
            </a:r>
          </a:p>
        </p:txBody>
      </p:sp>
      <p:pic>
        <p:nvPicPr>
          <p:cNvPr id="5" name="Picture 4">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29287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6A21F31-B8BD-9CAA-8192-845DE495E100}"/>
              </a:ext>
            </a:extLst>
          </p:cNvPr>
          <p:cNvGraphicFramePr>
            <a:graphicFrameLocks noGrp="1"/>
          </p:cNvGraphicFramePr>
          <p:nvPr>
            <p:extLst>
              <p:ext uri="{D42A27DB-BD31-4B8C-83A1-F6EECF244321}">
                <p14:modId xmlns:p14="http://schemas.microsoft.com/office/powerpoint/2010/main" val="4143767296"/>
              </p:ext>
            </p:extLst>
          </p:nvPr>
        </p:nvGraphicFramePr>
        <p:xfrm>
          <a:off x="1049092" y="1667412"/>
          <a:ext cx="8350207" cy="4432555"/>
        </p:xfrm>
        <a:graphic>
          <a:graphicData uri="http://schemas.openxmlformats.org/drawingml/2006/table">
            <a:tbl>
              <a:tblPr>
                <a:tableStyleId>{5940675A-B579-460E-94D1-54222C63F5DA}</a:tableStyleId>
              </a:tblPr>
              <a:tblGrid>
                <a:gridCol w="1528661">
                  <a:extLst>
                    <a:ext uri="{9D8B030D-6E8A-4147-A177-3AD203B41FA5}">
                      <a16:colId xmlns:a16="http://schemas.microsoft.com/office/drawing/2014/main" val="3662043516"/>
                    </a:ext>
                  </a:extLst>
                </a:gridCol>
                <a:gridCol w="4435772">
                  <a:extLst>
                    <a:ext uri="{9D8B030D-6E8A-4147-A177-3AD203B41FA5}">
                      <a16:colId xmlns:a16="http://schemas.microsoft.com/office/drawing/2014/main" val="3155004138"/>
                    </a:ext>
                  </a:extLst>
                </a:gridCol>
                <a:gridCol w="2385774">
                  <a:extLst>
                    <a:ext uri="{9D8B030D-6E8A-4147-A177-3AD203B41FA5}">
                      <a16:colId xmlns:a16="http://schemas.microsoft.com/office/drawing/2014/main" val="2050543780"/>
                    </a:ext>
                  </a:extLst>
                </a:gridCol>
              </a:tblGrid>
              <a:tr h="106789">
                <a:tc>
                  <a:txBody>
                    <a:bodyPr/>
                    <a:lstStyle/>
                    <a:p>
                      <a:pPr marL="914400" indent="-228600">
                        <a:lnSpc>
                          <a:spcPct val="115000"/>
                        </a:lnSpc>
                      </a:pPr>
                      <a:r>
                        <a:rPr lang="en-GB" sz="700">
                          <a:effectLst/>
                        </a:rPr>
                        <a:t>Lesson</a:t>
                      </a:r>
                      <a:endParaRPr lang="en-GB" sz="700">
                        <a:effectLst/>
                        <a:latin typeface="Quicksand"/>
                        <a:ea typeface="Quicksand"/>
                        <a:cs typeface="Quicksand"/>
                      </a:endParaRPr>
                    </a:p>
                  </a:txBody>
                  <a:tcPr marL="21982" marR="21982" marT="21982" marB="21982">
                    <a:solidFill>
                      <a:srgbClr val="0070C0"/>
                    </a:solidFill>
                  </a:tcPr>
                </a:tc>
                <a:tc>
                  <a:txBody>
                    <a:bodyPr/>
                    <a:lstStyle/>
                    <a:p>
                      <a:pPr marL="914400" indent="-228600">
                        <a:lnSpc>
                          <a:spcPct val="115000"/>
                        </a:lnSpc>
                      </a:pPr>
                      <a:r>
                        <a:rPr lang="en-GB" sz="700">
                          <a:effectLst/>
                        </a:rPr>
                        <a:t>Brief overview</a:t>
                      </a:r>
                      <a:endParaRPr lang="en-GB" sz="700">
                        <a:effectLst/>
                        <a:latin typeface="Quicksand"/>
                        <a:ea typeface="Quicksand"/>
                        <a:cs typeface="Quicksand"/>
                      </a:endParaRPr>
                    </a:p>
                  </a:txBody>
                  <a:tcPr marL="21982" marR="21982" marT="21982" marB="21982">
                    <a:solidFill>
                      <a:srgbClr val="0070C0"/>
                    </a:solidFill>
                  </a:tcPr>
                </a:tc>
                <a:tc>
                  <a:txBody>
                    <a:bodyPr/>
                    <a:lstStyle/>
                    <a:p>
                      <a:pPr marL="914400" indent="-228600">
                        <a:lnSpc>
                          <a:spcPct val="115000"/>
                        </a:lnSpc>
                      </a:pPr>
                      <a:r>
                        <a:rPr lang="en-GB" sz="700" dirty="0">
                          <a:effectLst/>
                        </a:rPr>
                        <a:t>Learning objectives</a:t>
                      </a:r>
                      <a:endParaRPr lang="en-GB" sz="700" dirty="0">
                        <a:effectLst/>
                        <a:latin typeface="Quicksand"/>
                        <a:ea typeface="Quicksand"/>
                        <a:cs typeface="Quicksand"/>
                      </a:endParaRPr>
                    </a:p>
                  </a:txBody>
                  <a:tcPr marL="21982" marR="21982" marT="21982" marB="21982">
                    <a:solidFill>
                      <a:srgbClr val="0070C0"/>
                    </a:solidFill>
                  </a:tcPr>
                </a:tc>
                <a:extLst>
                  <a:ext uri="{0D108BD9-81ED-4DB2-BD59-A6C34878D82A}">
                    <a16:rowId xmlns:a16="http://schemas.microsoft.com/office/drawing/2014/main" val="2714624739"/>
                  </a:ext>
                </a:extLst>
              </a:tr>
              <a:tr h="840900">
                <a:tc>
                  <a:txBody>
                    <a:bodyPr/>
                    <a:lstStyle/>
                    <a:p>
                      <a:pPr marL="914400" indent="-228600">
                        <a:lnSpc>
                          <a:spcPct val="115000"/>
                        </a:lnSpc>
                      </a:pPr>
                      <a:r>
                        <a:rPr lang="en-GB" sz="700">
                          <a:effectLst/>
                        </a:rPr>
                        <a:t>ScratchJr recap </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dirty="0">
                          <a:effectLst/>
                        </a:rPr>
                        <a:t>During this lesson, learners will recap what they know already about the </a:t>
                      </a:r>
                      <a:r>
                        <a:rPr lang="en-GB" sz="700" dirty="0" err="1">
                          <a:effectLst/>
                        </a:rPr>
                        <a:t>ScratchJr</a:t>
                      </a:r>
                      <a:r>
                        <a:rPr lang="en-GB" sz="700" dirty="0">
                          <a:effectLst/>
                        </a:rPr>
                        <a:t> app. They will begin to identify the start of sequences in real-world scenarios, and learn that sequences need to be started in </a:t>
                      </a:r>
                      <a:r>
                        <a:rPr lang="en-GB" sz="700" dirty="0" err="1">
                          <a:effectLst/>
                        </a:rPr>
                        <a:t>ScratchJr</a:t>
                      </a:r>
                      <a:r>
                        <a:rPr lang="en-GB" sz="700" dirty="0">
                          <a:effectLst/>
                        </a:rPr>
                        <a:t>. Learners will create programs and run them in full-screen mode using the Green flag.</a:t>
                      </a:r>
                      <a:endParaRPr lang="en-GB" sz="700" dirty="0">
                        <a:effectLst/>
                        <a:latin typeface="Quicksand"/>
                        <a:ea typeface="Quicksand"/>
                        <a:cs typeface="Quicksand"/>
                      </a:endParaRPr>
                    </a:p>
                  </a:txBody>
                  <a:tcPr marL="21982" marR="21982" marT="21982" marB="21982"/>
                </a:tc>
                <a:tc>
                  <a:txBody>
                    <a:bodyPr/>
                    <a:lstStyle/>
                    <a:p>
                      <a:pPr marL="914400" indent="-228600">
                        <a:lnSpc>
                          <a:spcPct val="115000"/>
                        </a:lnSpc>
                      </a:pPr>
                      <a:r>
                        <a:rPr lang="en-GB" sz="700" dirty="0">
                          <a:effectLst/>
                        </a:rPr>
                        <a:t>To explain that a sequence of commands has a start</a:t>
                      </a:r>
                    </a:p>
                    <a:p>
                      <a:pPr marL="342900" lvl="0" indent="-342900">
                        <a:lnSpc>
                          <a:spcPct val="115000"/>
                        </a:lnSpc>
                        <a:buClr>
                          <a:srgbClr val="5B5BA5"/>
                        </a:buClr>
                        <a:buFont typeface="Arial" panose="020B0604020202020204" pitchFamily="34" charset="0"/>
                        <a:buChar char="●"/>
                      </a:pPr>
                      <a:r>
                        <a:rPr lang="en-GB" sz="700" u="none" strike="noStrike" dirty="0">
                          <a:effectLst/>
                        </a:rPr>
                        <a:t>I can identify the start of a sequence </a:t>
                      </a:r>
                    </a:p>
                    <a:p>
                      <a:pPr marL="342900" lvl="0" indent="-342900">
                        <a:lnSpc>
                          <a:spcPct val="115000"/>
                        </a:lnSpc>
                        <a:buClr>
                          <a:srgbClr val="5B5BA5"/>
                        </a:buClr>
                        <a:buFont typeface="Arial" panose="020B0604020202020204" pitchFamily="34" charset="0"/>
                        <a:buChar char="●"/>
                      </a:pPr>
                      <a:r>
                        <a:rPr lang="en-GB" sz="700" u="none" strike="noStrike" dirty="0">
                          <a:effectLst/>
                        </a:rPr>
                        <a:t>I can identify that a program needs to be started </a:t>
                      </a:r>
                    </a:p>
                    <a:p>
                      <a:pPr marL="342900" lvl="0" indent="-342900">
                        <a:lnSpc>
                          <a:spcPct val="115000"/>
                        </a:lnSpc>
                        <a:buClr>
                          <a:srgbClr val="5B5BA5"/>
                        </a:buClr>
                        <a:buFont typeface="Arial" panose="020B0604020202020204" pitchFamily="34" charset="0"/>
                        <a:buChar char="●"/>
                      </a:pPr>
                      <a:r>
                        <a:rPr lang="en-GB" sz="700" u="none" strike="noStrike" dirty="0">
                          <a:effectLst/>
                        </a:rPr>
                        <a:t>I can show how to run my program</a:t>
                      </a:r>
                    </a:p>
                    <a:p>
                      <a:pPr marL="457200" indent="-228600">
                        <a:lnSpc>
                          <a:spcPct val="115000"/>
                        </a:lnSpc>
                      </a:pPr>
                      <a:r>
                        <a:rPr lang="en-GB" sz="700" dirty="0">
                          <a:effectLst/>
                        </a:rPr>
                        <a:t> </a:t>
                      </a:r>
                      <a:endParaRPr lang="en-GB" sz="700" dirty="0">
                        <a:effectLst/>
                        <a:latin typeface="Quicksand"/>
                        <a:ea typeface="Quicksand"/>
                        <a:cs typeface="Quicksand"/>
                      </a:endParaRPr>
                    </a:p>
                  </a:txBody>
                  <a:tcPr marL="21982" marR="21982" marT="21982" marB="21982"/>
                </a:tc>
                <a:extLst>
                  <a:ext uri="{0D108BD9-81ED-4DB2-BD59-A6C34878D82A}">
                    <a16:rowId xmlns:a16="http://schemas.microsoft.com/office/drawing/2014/main" val="1605338100"/>
                  </a:ext>
                </a:extLst>
              </a:tr>
              <a:tr h="774162">
                <a:tc>
                  <a:txBody>
                    <a:bodyPr/>
                    <a:lstStyle/>
                    <a:p>
                      <a:pPr marL="914400" indent="-228600">
                        <a:lnSpc>
                          <a:spcPct val="115000"/>
                        </a:lnSpc>
                      </a:pPr>
                      <a:r>
                        <a:rPr lang="en-GB" sz="700">
                          <a:effectLst/>
                        </a:rPr>
                        <a:t>Outcomes </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dirty="0">
                          <a:effectLst/>
                        </a:rPr>
                        <a:t>During this lesson, learners will discover that a sequence of commands has an ‘outcome’. They will predict the outcomes of real-life scenarios and a range of small programs in </a:t>
                      </a:r>
                      <a:r>
                        <a:rPr lang="en-GB" sz="700" dirty="0" err="1">
                          <a:effectLst/>
                        </a:rPr>
                        <a:t>ScratchJr</a:t>
                      </a:r>
                      <a:r>
                        <a:rPr lang="en-GB" sz="700" dirty="0">
                          <a:effectLst/>
                        </a:rPr>
                        <a:t>. Learners will then match programs that produce the same outcome when run, and use a set of blocks to create programs that produce different outcomes when run.</a:t>
                      </a:r>
                      <a:endParaRPr lang="en-GB" sz="700" dirty="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To explain that a sequence of commands has an outcome</a:t>
                      </a:r>
                    </a:p>
                    <a:p>
                      <a:pPr marL="342900" lvl="0" indent="-342900">
                        <a:lnSpc>
                          <a:spcPct val="115000"/>
                        </a:lnSpc>
                        <a:buClr>
                          <a:srgbClr val="5B5BA5"/>
                        </a:buClr>
                        <a:buFont typeface="Arial" panose="020B0604020202020204" pitchFamily="34" charset="0"/>
                        <a:buChar char="●"/>
                      </a:pPr>
                      <a:r>
                        <a:rPr lang="en-GB" sz="700" u="none" strike="noStrike">
                          <a:effectLst/>
                        </a:rPr>
                        <a:t>I can</a:t>
                      </a:r>
                      <a:r>
                        <a:rPr lang="en-GB" sz="700" u="none" strike="noStrike">
                          <a:effectLst/>
                          <a:highlight>
                            <a:srgbClr val="FFFFFF"/>
                          </a:highlight>
                        </a:rPr>
                        <a:t> predict the outcome of a </a:t>
                      </a:r>
                      <a:r>
                        <a:rPr lang="en-GB" sz="700" u="none" strike="noStrike">
                          <a:effectLst/>
                        </a:rPr>
                        <a:t>sequence of commands</a:t>
                      </a:r>
                    </a:p>
                    <a:p>
                      <a:pPr marL="342900" lvl="0" indent="-342900">
                        <a:lnSpc>
                          <a:spcPct val="115000"/>
                        </a:lnSpc>
                        <a:buClr>
                          <a:srgbClr val="5B5BA5"/>
                        </a:buClr>
                        <a:buFont typeface="Arial" panose="020B0604020202020204" pitchFamily="34" charset="0"/>
                        <a:buChar char="●"/>
                      </a:pPr>
                      <a:r>
                        <a:rPr lang="en-GB" sz="700" u="none" strike="noStrike">
                          <a:effectLst/>
                          <a:highlight>
                            <a:srgbClr val="FFFFFF"/>
                          </a:highlight>
                        </a:rPr>
                        <a:t>I can match two sequences with the same outcome</a:t>
                      </a:r>
                      <a:endParaRPr lang="en-GB" sz="700" u="none" strike="noStrike">
                        <a:effectLst/>
                      </a:endParaRPr>
                    </a:p>
                    <a:p>
                      <a:pPr marL="342900" lvl="0" indent="-342900">
                        <a:lnSpc>
                          <a:spcPct val="115000"/>
                        </a:lnSpc>
                        <a:buClr>
                          <a:srgbClr val="5B5BA5"/>
                        </a:buClr>
                        <a:buFont typeface="Arial" panose="020B0604020202020204" pitchFamily="34" charset="0"/>
                        <a:buChar char="●"/>
                      </a:pPr>
                      <a:r>
                        <a:rPr lang="en-GB" sz="700" u="none" strike="noStrike">
                          <a:effectLst/>
                          <a:highlight>
                            <a:srgbClr val="FFFFFF"/>
                          </a:highlight>
                        </a:rPr>
                        <a:t>I can change the outcome of a </a:t>
                      </a:r>
                      <a:r>
                        <a:rPr lang="en-GB" sz="700" u="none" strike="noStrike">
                          <a:effectLst/>
                        </a:rPr>
                        <a:t>sequence of commands</a:t>
                      </a:r>
                    </a:p>
                    <a:p>
                      <a:pPr marL="4572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extLst>
                  <a:ext uri="{0D108BD9-81ED-4DB2-BD59-A6C34878D82A}">
                    <a16:rowId xmlns:a16="http://schemas.microsoft.com/office/drawing/2014/main" val="3879639388"/>
                  </a:ext>
                </a:extLst>
              </a:tr>
              <a:tr h="707425">
                <a:tc>
                  <a:txBody>
                    <a:bodyPr/>
                    <a:lstStyle/>
                    <a:p>
                      <a:pPr marL="914400" indent="-228600">
                        <a:lnSpc>
                          <a:spcPct val="115000"/>
                        </a:lnSpc>
                      </a:pPr>
                      <a:r>
                        <a:rPr lang="en-GB" sz="700">
                          <a:effectLst/>
                        </a:rPr>
                        <a:t>Using a design</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During this lesson, learners will be taught how to use the Start on tap and Go to page (Change background) blocks. They will use a predefined design to create an animation based on the seasons. Learners will then be introduced to the task for the next lesson. They will predict what a given algorithm might mean.</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To create a program using a given design</a:t>
                      </a:r>
                    </a:p>
                    <a:p>
                      <a:pPr marL="342900" lvl="0" indent="-342900">
                        <a:lnSpc>
                          <a:spcPct val="115000"/>
                        </a:lnSpc>
                        <a:buClr>
                          <a:srgbClr val="5B5BA5"/>
                        </a:buClr>
                        <a:buFont typeface="Arial" panose="020B0604020202020204" pitchFamily="34" charset="0"/>
                        <a:buChar char="●"/>
                      </a:pPr>
                      <a:r>
                        <a:rPr lang="en-GB" sz="700" u="none" strike="noStrike">
                          <a:effectLst/>
                        </a:rPr>
                        <a:t>I can work out the actions of a sprite in an algorithm</a:t>
                      </a:r>
                    </a:p>
                    <a:p>
                      <a:pPr marL="342900" lvl="0" indent="-342900">
                        <a:lnSpc>
                          <a:spcPct val="115000"/>
                        </a:lnSpc>
                        <a:buClr>
                          <a:srgbClr val="5B5BA5"/>
                        </a:buClr>
                        <a:buFont typeface="Arial" panose="020B0604020202020204" pitchFamily="34" charset="0"/>
                        <a:buChar char="●"/>
                      </a:pPr>
                      <a:r>
                        <a:rPr lang="en-GB" sz="700" u="none" strike="noStrike">
                          <a:effectLst/>
                        </a:rPr>
                        <a:t>I can decide which blocks to use to meet the design</a:t>
                      </a:r>
                    </a:p>
                    <a:p>
                      <a:pPr marL="342900" lvl="0" indent="-342900">
                        <a:lnSpc>
                          <a:spcPct val="115000"/>
                        </a:lnSpc>
                        <a:buClr>
                          <a:srgbClr val="5B5BA5"/>
                        </a:buClr>
                        <a:buFont typeface="Arial" panose="020B0604020202020204" pitchFamily="34" charset="0"/>
                        <a:buChar char="●"/>
                      </a:pPr>
                      <a:r>
                        <a:rPr lang="en-GB" sz="700" u="none" strike="noStrike">
                          <a:effectLst/>
                        </a:rPr>
                        <a:t>I can build the sequences of blocks I need</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extLst>
                  <a:ext uri="{0D108BD9-81ED-4DB2-BD59-A6C34878D82A}">
                    <a16:rowId xmlns:a16="http://schemas.microsoft.com/office/drawing/2014/main" val="3118417913"/>
                  </a:ext>
                </a:extLst>
              </a:tr>
              <a:tr h="640688">
                <a:tc>
                  <a:txBody>
                    <a:bodyPr/>
                    <a:lstStyle/>
                    <a:p>
                      <a:pPr marL="914400" indent="-228600">
                        <a:lnSpc>
                          <a:spcPct val="115000"/>
                        </a:lnSpc>
                      </a:pPr>
                      <a:r>
                        <a:rPr lang="en-GB" sz="700">
                          <a:effectLst/>
                        </a:rPr>
                        <a:t>Changing a design </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During this lesson, learners will look at an existing quiz design and think about how this can be realised within the ScratchJr app. They will choose backgrounds and characters for their own quiz projects. Learners will modify a given design sheet and create their own quiz questions in ScratchJr.</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To change a given design</a:t>
                      </a:r>
                    </a:p>
                    <a:p>
                      <a:pPr marL="342900" lvl="0" indent="-342900">
                        <a:lnSpc>
                          <a:spcPct val="115000"/>
                        </a:lnSpc>
                        <a:buClr>
                          <a:srgbClr val="5B5BA5"/>
                        </a:buClr>
                        <a:buFont typeface="Arial" panose="020B0604020202020204" pitchFamily="34" charset="0"/>
                        <a:buChar char="●"/>
                      </a:pPr>
                      <a:r>
                        <a:rPr lang="en-GB" sz="700" u="none" strike="noStrike">
                          <a:effectLst/>
                        </a:rPr>
                        <a:t>I can choose backgrounds for the design</a:t>
                      </a:r>
                    </a:p>
                    <a:p>
                      <a:pPr marL="342900" lvl="0" indent="-342900">
                        <a:lnSpc>
                          <a:spcPct val="115000"/>
                        </a:lnSpc>
                        <a:buClr>
                          <a:srgbClr val="5B5BA5"/>
                        </a:buClr>
                        <a:buFont typeface="Arial" panose="020B0604020202020204" pitchFamily="34" charset="0"/>
                        <a:buChar char="●"/>
                      </a:pPr>
                      <a:r>
                        <a:rPr lang="en-GB" sz="700" u="none" strike="noStrike">
                          <a:effectLst/>
                        </a:rPr>
                        <a:t>I can choose characters for the design</a:t>
                      </a:r>
                    </a:p>
                    <a:p>
                      <a:pPr marL="342900" lvl="0" indent="-342900">
                        <a:lnSpc>
                          <a:spcPct val="115000"/>
                        </a:lnSpc>
                        <a:buClr>
                          <a:srgbClr val="5B5BA5"/>
                        </a:buClr>
                        <a:buFont typeface="Arial" panose="020B0604020202020204" pitchFamily="34" charset="0"/>
                        <a:buChar char="●"/>
                      </a:pPr>
                      <a:r>
                        <a:rPr lang="en-GB" sz="700" u="none" strike="noStrike">
                          <a:effectLst/>
                        </a:rPr>
                        <a:t>I can create a program based on the new design</a:t>
                      </a:r>
                    </a:p>
                    <a:p>
                      <a:pPr marL="4572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extLst>
                  <a:ext uri="{0D108BD9-81ED-4DB2-BD59-A6C34878D82A}">
                    <a16:rowId xmlns:a16="http://schemas.microsoft.com/office/drawing/2014/main" val="942864227"/>
                  </a:ext>
                </a:extLst>
              </a:tr>
              <a:tr h="640688">
                <a:tc>
                  <a:txBody>
                    <a:bodyPr/>
                    <a:lstStyle/>
                    <a:p>
                      <a:pPr marL="914400" indent="-228600">
                        <a:lnSpc>
                          <a:spcPct val="115000"/>
                        </a:lnSpc>
                      </a:pPr>
                      <a:r>
                        <a:rPr lang="en-GB" sz="700">
                          <a:effectLst/>
                        </a:rPr>
                        <a:t>Designing and creating a program </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During this lesson, learners will create their own quiz question designs including their own choices of question, artwork, and algorithms. They will increase the number of blocks used within their sequences to create more complex programs.</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To create a program using my own design</a:t>
                      </a:r>
                    </a:p>
                    <a:p>
                      <a:pPr marL="342900" lvl="0" indent="-342900">
                        <a:lnSpc>
                          <a:spcPct val="115000"/>
                        </a:lnSpc>
                        <a:buClr>
                          <a:srgbClr val="5B5BA5"/>
                        </a:buClr>
                        <a:buFont typeface="Arial" panose="020B0604020202020204" pitchFamily="34" charset="0"/>
                        <a:buChar char="●"/>
                      </a:pPr>
                      <a:r>
                        <a:rPr lang="en-GB" sz="700" u="none" strike="noStrike">
                          <a:effectLst/>
                        </a:rPr>
                        <a:t>I can choose the images for my own design</a:t>
                      </a:r>
                    </a:p>
                    <a:p>
                      <a:pPr marL="342900" lvl="0" indent="-342900">
                        <a:lnSpc>
                          <a:spcPct val="115000"/>
                        </a:lnSpc>
                        <a:buClr>
                          <a:srgbClr val="5B5BA5"/>
                        </a:buClr>
                        <a:buFont typeface="Arial" panose="020B0604020202020204" pitchFamily="34" charset="0"/>
                        <a:buChar char="●"/>
                      </a:pPr>
                      <a:r>
                        <a:rPr lang="en-GB" sz="700" u="none" strike="noStrike">
                          <a:effectLst/>
                        </a:rPr>
                        <a:t>I can create an algorithm</a:t>
                      </a:r>
                    </a:p>
                    <a:p>
                      <a:pPr marL="342900" lvl="0" indent="-342900">
                        <a:lnSpc>
                          <a:spcPct val="115000"/>
                        </a:lnSpc>
                        <a:buClr>
                          <a:srgbClr val="5B5BA5"/>
                        </a:buClr>
                        <a:buFont typeface="Arial" panose="020B0604020202020204" pitchFamily="34" charset="0"/>
                        <a:buChar char="●"/>
                      </a:pPr>
                      <a:r>
                        <a:rPr lang="en-GB" sz="700" u="none" strike="noStrike">
                          <a:effectLst/>
                        </a:rPr>
                        <a:t>I can build sequences of blocks to match my design</a:t>
                      </a:r>
                    </a:p>
                    <a:p>
                      <a:pPr marL="4572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extLst>
                  <a:ext uri="{0D108BD9-81ED-4DB2-BD59-A6C34878D82A}">
                    <a16:rowId xmlns:a16="http://schemas.microsoft.com/office/drawing/2014/main" val="422995037"/>
                  </a:ext>
                </a:extLst>
              </a:tr>
              <a:tr h="640688">
                <a:tc>
                  <a:txBody>
                    <a:bodyPr/>
                    <a:lstStyle/>
                    <a:p>
                      <a:pPr marL="914400" indent="-228600">
                        <a:lnSpc>
                          <a:spcPct val="115000"/>
                        </a:lnSpc>
                      </a:pPr>
                      <a:r>
                        <a:rPr lang="en-GB" sz="700">
                          <a:effectLst/>
                        </a:rPr>
                        <a:t>Evaluating </a:t>
                      </a:r>
                    </a:p>
                    <a:p>
                      <a:pPr marL="914400" indent="-228600">
                        <a:lnSpc>
                          <a:spcPct val="115000"/>
                        </a:lnSpc>
                      </a:pPr>
                      <a:r>
                        <a:rPr lang="en-GB" sz="700">
                          <a:effectLst/>
                        </a:rPr>
                        <a:t> </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a:effectLst/>
                        </a:rPr>
                        <a:t>During this lesson, learners will compare their projects to their designs. They will think about how they could improve their designs by adding additional features. They will modify their designs and implement the changes on their devices. Learners will find and correct errors in programs (debug) and discuss whether they debugged errors in their own projects.</a:t>
                      </a:r>
                      <a:endParaRPr lang="en-GB" sz="700">
                        <a:effectLst/>
                        <a:latin typeface="Quicksand"/>
                        <a:ea typeface="Quicksand"/>
                        <a:cs typeface="Quicksand"/>
                      </a:endParaRPr>
                    </a:p>
                  </a:txBody>
                  <a:tcPr marL="21982" marR="21982" marT="21982" marB="21982"/>
                </a:tc>
                <a:tc>
                  <a:txBody>
                    <a:bodyPr/>
                    <a:lstStyle/>
                    <a:p>
                      <a:pPr marL="914400" indent="-228600">
                        <a:lnSpc>
                          <a:spcPct val="115000"/>
                        </a:lnSpc>
                      </a:pPr>
                      <a:r>
                        <a:rPr lang="en-GB" sz="700" dirty="0">
                          <a:effectLst/>
                        </a:rPr>
                        <a:t>To decide how my project can be improved</a:t>
                      </a:r>
                    </a:p>
                    <a:p>
                      <a:pPr marL="342900" lvl="0" indent="-342900">
                        <a:lnSpc>
                          <a:spcPct val="115000"/>
                        </a:lnSpc>
                        <a:buClr>
                          <a:srgbClr val="5B5BA5"/>
                        </a:buClr>
                        <a:buFont typeface="Arial" panose="020B0604020202020204" pitchFamily="34" charset="0"/>
                        <a:buChar char="●"/>
                      </a:pPr>
                      <a:r>
                        <a:rPr lang="en-GB" sz="700" u="none" strike="noStrike" dirty="0">
                          <a:effectLst/>
                        </a:rPr>
                        <a:t>I can compare my project to my design</a:t>
                      </a:r>
                    </a:p>
                    <a:p>
                      <a:pPr marL="342900" lvl="0" indent="-342900">
                        <a:lnSpc>
                          <a:spcPct val="115000"/>
                        </a:lnSpc>
                        <a:buClr>
                          <a:srgbClr val="5B5BA5"/>
                        </a:buClr>
                        <a:buFont typeface="Arial" panose="020B0604020202020204" pitchFamily="34" charset="0"/>
                        <a:buChar char="●"/>
                      </a:pPr>
                      <a:r>
                        <a:rPr lang="en-GB" sz="700" u="none" strike="noStrike" dirty="0">
                          <a:effectLst/>
                        </a:rPr>
                        <a:t>I can improve my project by adding features</a:t>
                      </a:r>
                    </a:p>
                    <a:p>
                      <a:pPr marL="342900" lvl="0" indent="-342900">
                        <a:lnSpc>
                          <a:spcPct val="115000"/>
                        </a:lnSpc>
                        <a:buClr>
                          <a:srgbClr val="5B5BA5"/>
                        </a:buClr>
                        <a:buFont typeface="Arial" panose="020B0604020202020204" pitchFamily="34" charset="0"/>
                        <a:buChar char="●"/>
                      </a:pPr>
                      <a:r>
                        <a:rPr lang="en-GB" sz="700" u="none" strike="noStrike" dirty="0">
                          <a:effectLst/>
                        </a:rPr>
                        <a:t>I can debug my program</a:t>
                      </a:r>
                    </a:p>
                    <a:p>
                      <a:pPr marL="457200" indent="-228600">
                        <a:lnSpc>
                          <a:spcPct val="115000"/>
                        </a:lnSpc>
                      </a:pPr>
                      <a:r>
                        <a:rPr lang="en-GB" sz="700" dirty="0">
                          <a:effectLst/>
                        </a:rPr>
                        <a:t> </a:t>
                      </a:r>
                      <a:endParaRPr lang="en-GB" sz="700" dirty="0">
                        <a:effectLst/>
                        <a:latin typeface="Quicksand"/>
                        <a:ea typeface="Quicksand"/>
                        <a:cs typeface="Quicksand"/>
                      </a:endParaRPr>
                    </a:p>
                  </a:txBody>
                  <a:tcPr marL="21982" marR="21982" marT="21982" marB="21982"/>
                </a:tc>
                <a:extLst>
                  <a:ext uri="{0D108BD9-81ED-4DB2-BD59-A6C34878D82A}">
                    <a16:rowId xmlns:a16="http://schemas.microsoft.com/office/drawing/2014/main" val="3619697505"/>
                  </a:ext>
                </a:extLst>
              </a:tr>
            </a:tbl>
          </a:graphicData>
        </a:graphic>
      </p:graphicFrame>
      <p:sp>
        <p:nvSpPr>
          <p:cNvPr id="4" name="TextBox 3">
            <a:extLst>
              <a:ext uri="{FF2B5EF4-FFF2-40B4-BE49-F238E27FC236}">
                <a16:creationId xmlns:a16="http://schemas.microsoft.com/office/drawing/2014/main" id="{9E57E3D2-C7EF-460B-BD2A-96345DF27C16}"/>
              </a:ext>
            </a:extLst>
          </p:cNvPr>
          <p:cNvSpPr txBox="1"/>
          <p:nvPr/>
        </p:nvSpPr>
        <p:spPr>
          <a:xfrm>
            <a:off x="911688" y="815192"/>
            <a:ext cx="8625016" cy="954107"/>
          </a:xfrm>
          <a:prstGeom prst="rect">
            <a:avLst/>
          </a:prstGeom>
          <a:noFill/>
        </p:spPr>
        <p:txBody>
          <a:bodyPr wrap="square">
            <a:spAutoFit/>
          </a:bodyPr>
          <a:lstStyle/>
          <a:p>
            <a:r>
              <a:rPr lang="en-GB" b="1" dirty="0">
                <a:solidFill>
                  <a:srgbClr val="0070C0"/>
                </a:solidFill>
                <a:latin typeface="+mj-lt"/>
              </a:rPr>
              <a:t>Curriculum offer</a:t>
            </a:r>
          </a:p>
          <a:p>
            <a:pPr lvl="0" defTabSz="914400" eaLnBrk="0" fontAlgn="base" hangingPunct="0">
              <a:spcBef>
                <a:spcPct val="0"/>
              </a:spcBef>
              <a:spcAft>
                <a:spcPct val="0"/>
              </a:spcAft>
            </a:pPr>
            <a:r>
              <a:rPr lang="en-GB" altLang="en-US" sz="1600" dirty="0"/>
              <a:t>Year 2 – Programming quizzes</a:t>
            </a:r>
          </a:p>
          <a:p>
            <a:pPr lvl="0" defTabSz="914400" eaLnBrk="0" fontAlgn="base" hangingPunct="0">
              <a:spcBef>
                <a:spcPct val="0"/>
              </a:spcBef>
              <a:spcAft>
                <a:spcPct val="0"/>
              </a:spcAft>
            </a:pPr>
            <a:endParaRPr lang="en-GB" altLang="en-US" sz="1200" dirty="0"/>
          </a:p>
          <a:p>
            <a:pPr lvl="0" defTabSz="914400" eaLnBrk="0" fontAlgn="base" hangingPunct="0">
              <a:spcBef>
                <a:spcPct val="0"/>
              </a:spcBef>
              <a:spcAft>
                <a:spcPct val="0"/>
              </a:spcAft>
            </a:pPr>
            <a:r>
              <a:rPr lang="en-GB" altLang="en-US" sz="1000" dirty="0"/>
              <a:t>.</a:t>
            </a:r>
          </a:p>
        </p:txBody>
      </p:sp>
      <p:pic>
        <p:nvPicPr>
          <p:cNvPr id="5" name="Picture 4">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845831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 – Year 3</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7" name="Picture 6">
            <a:extLst>
              <a:ext uri="{FF2B5EF4-FFF2-40B4-BE49-F238E27FC236}">
                <a16:creationId xmlns:a16="http://schemas.microsoft.com/office/drawing/2014/main" id="{01BEFEF0-CC1C-7A9C-65D2-0D61C31E7E0A}"/>
              </a:ext>
            </a:extLst>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l="35368" t="47147" r="17799" b="29586"/>
          <a:stretch/>
        </p:blipFill>
        <p:spPr>
          <a:xfrm>
            <a:off x="2047610" y="2210724"/>
            <a:ext cx="6102898" cy="2246976"/>
          </a:xfrm>
          <a:prstGeom prst="rect">
            <a:avLst/>
          </a:prstGeom>
        </p:spPr>
      </p:pic>
    </p:spTree>
    <p:extLst>
      <p:ext uri="{BB962C8B-B14F-4D97-AF65-F5344CB8AC3E}">
        <p14:creationId xmlns:p14="http://schemas.microsoft.com/office/powerpoint/2010/main" val="46834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03289AA-9E40-EC05-AAB7-2B540C1294F3}"/>
              </a:ext>
            </a:extLst>
          </p:cNvPr>
          <p:cNvGraphicFramePr>
            <a:graphicFrameLocks noGrp="1"/>
          </p:cNvGraphicFramePr>
          <p:nvPr/>
        </p:nvGraphicFramePr>
        <p:xfrm>
          <a:off x="3926938" y="-5815130"/>
          <a:ext cx="2052125" cy="19632849"/>
        </p:xfrm>
        <a:graphic>
          <a:graphicData uri="http://schemas.openxmlformats.org/drawingml/2006/table">
            <a:tbl>
              <a:tblPr>
                <a:tableStyleId>{5C22544A-7EE6-4342-B048-85BDC9FD1C3A}</a:tableStyleId>
              </a:tblPr>
              <a:tblGrid>
                <a:gridCol w="375680">
                  <a:extLst>
                    <a:ext uri="{9D8B030D-6E8A-4147-A177-3AD203B41FA5}">
                      <a16:colId xmlns:a16="http://schemas.microsoft.com/office/drawing/2014/main" val="569503867"/>
                    </a:ext>
                  </a:extLst>
                </a:gridCol>
                <a:gridCol w="1090124">
                  <a:extLst>
                    <a:ext uri="{9D8B030D-6E8A-4147-A177-3AD203B41FA5}">
                      <a16:colId xmlns:a16="http://schemas.microsoft.com/office/drawing/2014/main" val="1283268791"/>
                    </a:ext>
                  </a:extLst>
                </a:gridCol>
                <a:gridCol w="586321">
                  <a:extLst>
                    <a:ext uri="{9D8B030D-6E8A-4147-A177-3AD203B41FA5}">
                      <a16:colId xmlns:a16="http://schemas.microsoft.com/office/drawing/2014/main" val="964009452"/>
                    </a:ext>
                  </a:extLst>
                </a:gridCol>
              </a:tblGrid>
              <a:tr h="87912">
                <a:tc>
                  <a:txBody>
                    <a:bodyPr/>
                    <a:lstStyle/>
                    <a:p>
                      <a:pPr marL="914400" indent="-228600">
                        <a:lnSpc>
                          <a:spcPct val="115000"/>
                        </a:lnSpc>
                      </a:pPr>
                      <a:r>
                        <a:rPr lang="en-GB" sz="300">
                          <a:effectLst/>
                        </a:rPr>
                        <a:t>Lesson</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Brief overview</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Learning objectives</a:t>
                      </a:r>
                      <a:endParaRPr lang="en-GB" sz="300">
                        <a:effectLst/>
                        <a:latin typeface="Quicksand"/>
                        <a:ea typeface="Quicksand"/>
                        <a:cs typeface="Quicksand"/>
                      </a:endParaRPr>
                    </a:p>
                  </a:txBody>
                  <a:tcPr marL="18096" marR="18096" marT="18096" marB="18096"/>
                </a:tc>
                <a:extLst>
                  <a:ext uri="{0D108BD9-81ED-4DB2-BD59-A6C34878D82A}">
                    <a16:rowId xmlns:a16="http://schemas.microsoft.com/office/drawing/2014/main" val="1829187749"/>
                  </a:ext>
                </a:extLst>
              </a:tr>
              <a:tr h="637317">
                <a:tc>
                  <a:txBody>
                    <a:bodyPr/>
                    <a:lstStyle/>
                    <a:p>
                      <a:pPr marL="914400" indent="-228600">
                        <a:lnSpc>
                          <a:spcPct val="115000"/>
                        </a:lnSpc>
                      </a:pPr>
                      <a:r>
                        <a:rPr lang="en-GB" sz="300">
                          <a:effectLst/>
                        </a:rPr>
                        <a:t>1 How does a digital device work?</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This lesson introduces the concepts of input, process, and output. These concepts are fundamental to all digital devices. </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To explain how digital devices function</a:t>
                      </a:r>
                    </a:p>
                    <a:p>
                      <a:pPr marL="342900" lvl="0" indent="-342900">
                        <a:lnSpc>
                          <a:spcPct val="115000"/>
                        </a:lnSpc>
                        <a:buClr>
                          <a:srgbClr val="5B5BA5"/>
                        </a:buClr>
                        <a:buFont typeface="Arial" panose="020B0604020202020204" pitchFamily="34" charset="0"/>
                        <a:buChar char="●"/>
                      </a:pPr>
                      <a:r>
                        <a:rPr lang="en-GB" sz="300" u="none" strike="noStrike">
                          <a:effectLst/>
                        </a:rPr>
                        <a:t>I can explain that digital devices accept inputs</a:t>
                      </a:r>
                    </a:p>
                    <a:p>
                      <a:pPr marL="342900" lvl="0" indent="-342900">
                        <a:lnSpc>
                          <a:spcPct val="115000"/>
                        </a:lnSpc>
                        <a:buClr>
                          <a:srgbClr val="5B5BA5"/>
                        </a:buClr>
                        <a:buFont typeface="Arial" panose="020B0604020202020204" pitchFamily="34" charset="0"/>
                        <a:buChar char="●"/>
                      </a:pPr>
                      <a:r>
                        <a:rPr lang="en-GB" sz="300" u="none" strike="noStrike">
                          <a:effectLst/>
                        </a:rPr>
                        <a:t>I can explain that digital devices produce outputs</a:t>
                      </a:r>
                    </a:p>
                    <a:p>
                      <a:pPr marL="342900" lvl="0" indent="-342900">
                        <a:lnSpc>
                          <a:spcPct val="115000"/>
                        </a:lnSpc>
                        <a:buClr>
                          <a:srgbClr val="5B5BA5"/>
                        </a:buClr>
                        <a:buFont typeface="Arial" panose="020B0604020202020204" pitchFamily="34" charset="0"/>
                        <a:buChar char="●"/>
                      </a:pPr>
                      <a:r>
                        <a:rPr lang="en-GB" sz="300" u="none" strike="noStrike">
                          <a:effectLst/>
                        </a:rPr>
                        <a:t>I can follow a process</a:t>
                      </a:r>
                      <a:endParaRPr lang="en-GB" sz="300" u="none" strike="noStrike">
                        <a:effectLst/>
                        <a:latin typeface="Quicksand"/>
                        <a:ea typeface="Quicksand"/>
                        <a:cs typeface="Quicksand"/>
                      </a:endParaRPr>
                    </a:p>
                  </a:txBody>
                  <a:tcPr marL="18096" marR="18096" marT="18096" marB="18096"/>
                </a:tc>
                <a:extLst>
                  <a:ext uri="{0D108BD9-81ED-4DB2-BD59-A6C34878D82A}">
                    <a16:rowId xmlns:a16="http://schemas.microsoft.com/office/drawing/2014/main" val="2902471094"/>
                  </a:ext>
                </a:extLst>
              </a:tr>
              <a:tr h="637317">
                <a:tc>
                  <a:txBody>
                    <a:bodyPr/>
                    <a:lstStyle/>
                    <a:p>
                      <a:pPr marL="914400" indent="-228600">
                        <a:lnSpc>
                          <a:spcPct val="115000"/>
                        </a:lnSpc>
                      </a:pPr>
                      <a:r>
                        <a:rPr lang="en-GB" sz="300">
                          <a:effectLst/>
                        </a:rPr>
                        <a:t>2 What parts make up a digital device?</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Learners will develop their knowledge of the relationship between inputs, processes, and outputs and apply it to devices and parts of devices that they will be familiar with from their everyday surroundings.</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To identify input and output devices</a:t>
                      </a:r>
                    </a:p>
                    <a:p>
                      <a:pPr marL="342900" lvl="0" indent="-342900">
                        <a:lnSpc>
                          <a:spcPct val="115000"/>
                        </a:lnSpc>
                        <a:buClr>
                          <a:srgbClr val="5B5BA5"/>
                        </a:buClr>
                        <a:buFont typeface="Arial" panose="020B0604020202020204" pitchFamily="34" charset="0"/>
                        <a:buChar char="●"/>
                      </a:pPr>
                      <a:r>
                        <a:rPr lang="en-GB" sz="300" u="none" strike="noStrike">
                          <a:effectLst/>
                        </a:rPr>
                        <a:t>I can classify input and output devices</a:t>
                      </a:r>
                    </a:p>
                    <a:p>
                      <a:pPr marL="342900" lvl="0" indent="-342900">
                        <a:lnSpc>
                          <a:spcPct val="115000"/>
                        </a:lnSpc>
                        <a:buClr>
                          <a:srgbClr val="5B5BA5"/>
                        </a:buClr>
                        <a:buFont typeface="Arial" panose="020B0604020202020204" pitchFamily="34" charset="0"/>
                        <a:buChar char="●"/>
                      </a:pPr>
                      <a:r>
                        <a:rPr lang="en-GB" sz="300" u="none" strike="noStrike">
                          <a:effectLst/>
                        </a:rPr>
                        <a:t>I can describe a simple process</a:t>
                      </a:r>
                    </a:p>
                    <a:p>
                      <a:pPr marL="342900" lvl="0" indent="-342900">
                        <a:lnSpc>
                          <a:spcPct val="115000"/>
                        </a:lnSpc>
                        <a:buClr>
                          <a:srgbClr val="5B5BA5"/>
                        </a:buClr>
                        <a:buFont typeface="Arial" panose="020B0604020202020204" pitchFamily="34" charset="0"/>
                        <a:buChar char="●"/>
                      </a:pPr>
                      <a:r>
                        <a:rPr lang="en-GB" sz="300" u="none" strike="noStrike">
                          <a:effectLst/>
                        </a:rPr>
                        <a:t>I can design a digital device</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extLst>
                  <a:ext uri="{0D108BD9-81ED-4DB2-BD59-A6C34878D82A}">
                    <a16:rowId xmlns:a16="http://schemas.microsoft.com/office/drawing/2014/main" val="1381448155"/>
                  </a:ext>
                </a:extLst>
              </a:tr>
              <a:tr h="857079">
                <a:tc>
                  <a:txBody>
                    <a:bodyPr/>
                    <a:lstStyle/>
                    <a:p>
                      <a:pPr marL="914400" indent="-228600">
                        <a:lnSpc>
                          <a:spcPct val="115000"/>
                        </a:lnSpc>
                      </a:pPr>
                      <a:r>
                        <a:rPr lang="en-GB" sz="300">
                          <a:effectLst/>
                        </a:rPr>
                        <a:t>3 How do digital devices help us?</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Learners will apply their learning from Lessons 1 and 2 by using programs in conjunction with inputs and outputs on a digital device. They will create two pieces of work with the same focus, using digital devices to create one piece of work, and non-digital tools to create the other. Learners will then compare and contrast the two approaches.</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To recognise how digital devices can change the way that we work</a:t>
                      </a:r>
                    </a:p>
                    <a:p>
                      <a:pPr marL="342900" lvl="0" indent="-342900">
                        <a:lnSpc>
                          <a:spcPct val="115000"/>
                        </a:lnSpc>
                        <a:buClr>
                          <a:srgbClr val="5B5BA5"/>
                        </a:buClr>
                        <a:buFont typeface="Arial" panose="020B0604020202020204" pitchFamily="34" charset="0"/>
                        <a:buChar char="●"/>
                      </a:pPr>
                      <a:r>
                        <a:rPr lang="en-GB" sz="300" u="none" strike="noStrike">
                          <a:effectLst/>
                        </a:rPr>
                        <a:t>I can explain how I use digital devices for different activities</a:t>
                      </a:r>
                    </a:p>
                    <a:p>
                      <a:pPr marL="342900" lvl="0" indent="-342900">
                        <a:lnSpc>
                          <a:spcPct val="115000"/>
                        </a:lnSpc>
                        <a:buClr>
                          <a:srgbClr val="5B5BA5"/>
                        </a:buClr>
                        <a:buFont typeface="Arial" panose="020B0604020202020204" pitchFamily="34" charset="0"/>
                        <a:buChar char="●"/>
                      </a:pPr>
                      <a:r>
                        <a:rPr lang="en-GB" sz="300" u="none" strike="noStrike">
                          <a:effectLst/>
                        </a:rPr>
                        <a:t>I can recognise similarities between using digital devices and using non-digital tools</a:t>
                      </a:r>
                    </a:p>
                    <a:p>
                      <a:pPr marL="342900" lvl="0" indent="-342900">
                        <a:lnSpc>
                          <a:spcPct val="115000"/>
                        </a:lnSpc>
                        <a:buClr>
                          <a:srgbClr val="5B5BA5"/>
                        </a:buClr>
                        <a:buFont typeface="Arial" panose="020B0604020202020204" pitchFamily="34" charset="0"/>
                        <a:buChar char="●"/>
                      </a:pPr>
                      <a:r>
                        <a:rPr lang="en-GB" sz="300" u="none" strike="noStrike">
                          <a:effectLst/>
                        </a:rPr>
                        <a:t>I can suggest differences between using digital devices and using non-digital tools</a:t>
                      </a:r>
                      <a:endParaRPr lang="en-GB" sz="300" u="none" strike="noStrike">
                        <a:effectLst/>
                        <a:latin typeface="Quicksand"/>
                        <a:ea typeface="Quicksand"/>
                        <a:cs typeface="Quicksand"/>
                      </a:endParaRPr>
                    </a:p>
                  </a:txBody>
                  <a:tcPr marL="18096" marR="18096" marT="18096" marB="18096"/>
                </a:tc>
                <a:extLst>
                  <a:ext uri="{0D108BD9-81ED-4DB2-BD59-A6C34878D82A}">
                    <a16:rowId xmlns:a16="http://schemas.microsoft.com/office/drawing/2014/main" val="3020616016"/>
                  </a:ext>
                </a:extLst>
              </a:tr>
              <a:tr h="747198">
                <a:tc>
                  <a:txBody>
                    <a:bodyPr/>
                    <a:lstStyle/>
                    <a:p>
                      <a:pPr marL="914400" indent="-228600">
                        <a:lnSpc>
                          <a:spcPct val="115000"/>
                        </a:lnSpc>
                      </a:pPr>
                      <a:r>
                        <a:rPr lang="en-GB" sz="300">
                          <a:effectLst/>
                        </a:rPr>
                        <a:t>4 How am I connected?</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Many digital devices are now connected to other digital devices, eg computers through wires, tablets through Wi-Fi, and smartphones through mobile phone networks. The benefit of connecting digital devices is that it allows information to be shared between users and systems.</a:t>
                      </a:r>
                    </a:p>
                    <a:p>
                      <a:pPr marL="914400" indent="-228600">
                        <a:lnSpc>
                          <a:spcPct val="115000"/>
                        </a:lnSpc>
                      </a:pPr>
                      <a:r>
                        <a:rPr lang="en-GB" sz="300">
                          <a:effectLst/>
                        </a:rPr>
                        <a:t> </a:t>
                      </a:r>
                    </a:p>
                    <a:p>
                      <a:pPr marL="914400" indent="-228600">
                        <a:lnSpc>
                          <a:spcPct val="115000"/>
                        </a:lnSpc>
                      </a:pPr>
                      <a:r>
                        <a:rPr lang="en-GB" sz="300">
                          <a:effectLst/>
                        </a:rPr>
                        <a:t>This lesson introduces the concept of connections and moving information between connected devices. Learners will learn to explain how and why computers are joined together to form networks.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To explain how a computer network can be used to share information</a:t>
                      </a:r>
                    </a:p>
                    <a:p>
                      <a:pPr marL="342900" lvl="0" indent="-342900">
                        <a:lnSpc>
                          <a:spcPct val="115000"/>
                        </a:lnSpc>
                        <a:buClr>
                          <a:srgbClr val="5B5BA5"/>
                        </a:buClr>
                        <a:buFont typeface="Arial" panose="020B0604020202020204" pitchFamily="34" charset="0"/>
                        <a:buChar char="●"/>
                      </a:pPr>
                      <a:r>
                        <a:rPr lang="en-GB" sz="300" u="none" strike="noStrike">
                          <a:effectLst/>
                        </a:rPr>
                        <a:t>I can recognise different connections</a:t>
                      </a:r>
                    </a:p>
                    <a:p>
                      <a:pPr marL="342900" lvl="0" indent="-342900">
                        <a:lnSpc>
                          <a:spcPct val="115000"/>
                        </a:lnSpc>
                        <a:buClr>
                          <a:srgbClr val="5B5BA5"/>
                        </a:buClr>
                        <a:buFont typeface="Arial" panose="020B0604020202020204" pitchFamily="34" charset="0"/>
                        <a:buChar char="●"/>
                      </a:pPr>
                      <a:r>
                        <a:rPr lang="en-GB" sz="300" u="none" strike="noStrike">
                          <a:effectLst/>
                        </a:rPr>
                        <a:t>I can explain how messages are passed through multiple connections</a:t>
                      </a:r>
                    </a:p>
                    <a:p>
                      <a:pPr marL="342900" lvl="0" indent="-342900">
                        <a:lnSpc>
                          <a:spcPct val="115000"/>
                        </a:lnSpc>
                        <a:buClr>
                          <a:srgbClr val="5B5BA5"/>
                        </a:buClr>
                        <a:buFont typeface="Arial" panose="020B0604020202020204" pitchFamily="34" charset="0"/>
                        <a:buChar char="●"/>
                      </a:pPr>
                      <a:r>
                        <a:rPr lang="en-GB" sz="300" u="none" strike="noStrike">
                          <a:effectLst/>
                        </a:rPr>
                        <a:t>I can discuss why we need a network switch</a:t>
                      </a:r>
                      <a:endParaRPr lang="en-GB" sz="300" u="none" strike="noStrike">
                        <a:effectLst/>
                        <a:latin typeface="Quicksand"/>
                        <a:ea typeface="Quicksand"/>
                        <a:cs typeface="Quicksand"/>
                      </a:endParaRPr>
                    </a:p>
                  </a:txBody>
                  <a:tcPr marL="18096" marR="18096" marT="18096" marB="18096"/>
                </a:tc>
                <a:extLst>
                  <a:ext uri="{0D108BD9-81ED-4DB2-BD59-A6C34878D82A}">
                    <a16:rowId xmlns:a16="http://schemas.microsoft.com/office/drawing/2014/main" val="3083424604"/>
                  </a:ext>
                </a:extLst>
              </a:tr>
              <a:tr h="692257">
                <a:tc>
                  <a:txBody>
                    <a:bodyPr/>
                    <a:lstStyle/>
                    <a:p>
                      <a:pPr marL="914400" indent="-228600">
                        <a:lnSpc>
                          <a:spcPct val="115000"/>
                        </a:lnSpc>
                      </a:pPr>
                      <a:r>
                        <a:rPr lang="en-GB" sz="300">
                          <a:effectLst/>
                        </a:rPr>
                        <a:t>5 How are computers connected?</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This lesson introduces key network components, including a server and wireless access points. Learners will examine each device’s functionality and look at the benefits of networking computers.</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To explore how digital devices can be connected</a:t>
                      </a:r>
                    </a:p>
                    <a:p>
                      <a:pPr marL="342900" lvl="0" indent="-342900">
                        <a:lnSpc>
                          <a:spcPct val="115000"/>
                        </a:lnSpc>
                        <a:buClr>
                          <a:srgbClr val="5B5BA5"/>
                        </a:buClr>
                        <a:buFont typeface="Arial" panose="020B0604020202020204" pitchFamily="34" charset="0"/>
                        <a:buChar char="●"/>
                      </a:pPr>
                      <a:r>
                        <a:rPr lang="en-GB" sz="300" u="none" strike="noStrike">
                          <a:effectLst/>
                        </a:rPr>
                        <a:t>I can recognise that a computer network is made up of a number of devices</a:t>
                      </a:r>
                    </a:p>
                    <a:p>
                      <a:pPr marL="342900" lvl="0" indent="-342900">
                        <a:lnSpc>
                          <a:spcPct val="115000"/>
                        </a:lnSpc>
                        <a:buClr>
                          <a:srgbClr val="5B5BA5"/>
                        </a:buClr>
                        <a:buFont typeface="Arial" panose="020B0604020202020204" pitchFamily="34" charset="0"/>
                        <a:buChar char="●"/>
                      </a:pPr>
                      <a:r>
                        <a:rPr lang="en-GB" sz="300" u="none" strike="noStrike">
                          <a:effectLst/>
                        </a:rPr>
                        <a:t>I can demonstrate how information can be passed between devices</a:t>
                      </a:r>
                    </a:p>
                    <a:p>
                      <a:pPr marL="342900" lvl="0" indent="-342900">
                        <a:lnSpc>
                          <a:spcPct val="115000"/>
                        </a:lnSpc>
                        <a:buClr>
                          <a:srgbClr val="5B5BA5"/>
                        </a:buClr>
                        <a:buFont typeface="Arial" panose="020B0604020202020204" pitchFamily="34" charset="0"/>
                        <a:buChar char="●"/>
                      </a:pPr>
                      <a:r>
                        <a:rPr lang="en-GB" sz="300" u="none" strike="noStrike">
                          <a:effectLst/>
                        </a:rPr>
                        <a:t>I can explain the role of a switch, server, and wireless access point in a network</a:t>
                      </a:r>
                      <a:endParaRPr lang="en-GB" sz="300" u="none" strike="noStrike">
                        <a:effectLst/>
                        <a:latin typeface="Quicksand"/>
                        <a:ea typeface="Quicksand"/>
                        <a:cs typeface="Quicksand"/>
                      </a:endParaRPr>
                    </a:p>
                  </a:txBody>
                  <a:tcPr marL="18096" marR="18096" marT="18096" marB="18096"/>
                </a:tc>
                <a:extLst>
                  <a:ext uri="{0D108BD9-81ED-4DB2-BD59-A6C34878D82A}">
                    <a16:rowId xmlns:a16="http://schemas.microsoft.com/office/drawing/2014/main" val="3581845117"/>
                  </a:ext>
                </a:extLst>
              </a:tr>
              <a:tr h="692257">
                <a:tc>
                  <a:txBody>
                    <a:bodyPr/>
                    <a:lstStyle/>
                    <a:p>
                      <a:pPr marL="914400" indent="-228600">
                        <a:lnSpc>
                          <a:spcPct val="115000"/>
                        </a:lnSpc>
                      </a:pPr>
                      <a:r>
                        <a:rPr lang="en-GB" sz="300">
                          <a:effectLst/>
                        </a:rPr>
                        <a:t>6 What does our school network look like?</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a:effectLst/>
                        </a:rPr>
                        <a:t>Learners will further develop their understanding of computer networks. They will see examples of network infrastructure in a real-world setting and relate them to the activities in Lesson 5.</a:t>
                      </a:r>
                      <a:endParaRPr lang="en-GB" sz="300">
                        <a:effectLst/>
                        <a:latin typeface="Quicksand"/>
                        <a:ea typeface="Quicksand"/>
                        <a:cs typeface="Quicksand"/>
                      </a:endParaRPr>
                    </a:p>
                  </a:txBody>
                  <a:tcPr marL="18096" marR="18096" marT="18096" marB="18096"/>
                </a:tc>
                <a:tc>
                  <a:txBody>
                    <a:bodyPr/>
                    <a:lstStyle/>
                    <a:p>
                      <a:pPr marL="914400" indent="-228600">
                        <a:lnSpc>
                          <a:spcPct val="115000"/>
                        </a:lnSpc>
                      </a:pPr>
                      <a:r>
                        <a:rPr lang="en-GB" sz="300" dirty="0">
                          <a:effectLst/>
                        </a:rPr>
                        <a:t>To recognise the physical components of a network</a:t>
                      </a:r>
                    </a:p>
                    <a:p>
                      <a:pPr marL="342900" lvl="0" indent="-342900">
                        <a:lnSpc>
                          <a:spcPct val="115000"/>
                        </a:lnSpc>
                        <a:buClr>
                          <a:srgbClr val="5B5BA5"/>
                        </a:buClr>
                        <a:buFont typeface="Arial" panose="020B0604020202020204" pitchFamily="34" charset="0"/>
                        <a:buChar char="●"/>
                      </a:pPr>
                      <a:r>
                        <a:rPr lang="en-GB" sz="300" u="none" strike="noStrike" dirty="0">
                          <a:effectLst/>
                        </a:rPr>
                        <a:t>I can identify how devices in a network are connected together</a:t>
                      </a:r>
                    </a:p>
                    <a:p>
                      <a:pPr marL="342900" lvl="0" indent="-342900">
                        <a:lnSpc>
                          <a:spcPct val="115000"/>
                        </a:lnSpc>
                        <a:buClr>
                          <a:srgbClr val="5B5BA5"/>
                        </a:buClr>
                        <a:buFont typeface="Arial" panose="020B0604020202020204" pitchFamily="34" charset="0"/>
                        <a:buChar char="●"/>
                      </a:pPr>
                      <a:r>
                        <a:rPr lang="en-GB" sz="300" u="none" strike="noStrike" dirty="0">
                          <a:effectLst/>
                        </a:rPr>
                        <a:t>I can identify networked devices around me</a:t>
                      </a:r>
                    </a:p>
                    <a:p>
                      <a:pPr marL="342900" lvl="0" indent="-342900">
                        <a:lnSpc>
                          <a:spcPct val="115000"/>
                        </a:lnSpc>
                        <a:buClr>
                          <a:srgbClr val="5B5BA5"/>
                        </a:buClr>
                        <a:buFont typeface="Arial" panose="020B0604020202020204" pitchFamily="34" charset="0"/>
                        <a:buChar char="●"/>
                      </a:pPr>
                      <a:r>
                        <a:rPr lang="en-GB" sz="300" u="none" strike="noStrike" dirty="0">
                          <a:effectLst/>
                        </a:rPr>
                        <a:t>I can identify the benefits of computer networks</a:t>
                      </a:r>
                      <a:endParaRPr lang="en-GB" sz="300" u="none" strike="noStrike" dirty="0">
                        <a:effectLst/>
                        <a:latin typeface="Quicksand"/>
                        <a:ea typeface="Quicksand"/>
                        <a:cs typeface="Quicksand"/>
                      </a:endParaRPr>
                    </a:p>
                  </a:txBody>
                  <a:tcPr marL="18096" marR="18096" marT="18096" marB="18096"/>
                </a:tc>
                <a:extLst>
                  <a:ext uri="{0D108BD9-81ED-4DB2-BD59-A6C34878D82A}">
                    <a16:rowId xmlns:a16="http://schemas.microsoft.com/office/drawing/2014/main" val="958755256"/>
                  </a:ext>
                </a:extLst>
              </a:tr>
            </a:tbl>
          </a:graphicData>
        </a:graphic>
      </p:graphicFrame>
      <p:sp>
        <p:nvSpPr>
          <p:cNvPr id="3" name="Rectangle 1">
            <a:extLst>
              <a:ext uri="{FF2B5EF4-FFF2-40B4-BE49-F238E27FC236}">
                <a16:creationId xmlns:a16="http://schemas.microsoft.com/office/drawing/2014/main" id="{C4E2534C-7DA3-8FD8-C938-0A81CC6AFE96}"/>
              </a:ext>
            </a:extLst>
          </p:cNvPr>
          <p:cNvSpPr>
            <a:spLocks noChangeArrowheads="1"/>
          </p:cNvSpPr>
          <p:nvPr/>
        </p:nvSpPr>
        <p:spPr bwMode="auto">
          <a:xfrm>
            <a:off x="3927475" y="-581501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228528"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5B5BA5"/>
                </a:solidFill>
                <a:effectLst/>
                <a:latin typeface="Quicksand" charset="0"/>
              </a:rPr>
              <a:t>Year 3 – Connecting computers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Unit introduction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Learners will develop their understanding of digital devices, with an initial focus on inputs, processes, and outputs. They will also compare digital and non-digital devices. Next, learners will be introduced to computer networks, including devices that make up a network’s infrastructure, such as wireless access points and switches. Finally, learners will discover the benefits of connecting devices in a network.</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You will need digital devices for learners to interact with during this unit. Lesson 3 requires digital devices with a painting application. Lesson 6 includes a ‘network tour’, which involves learners identifying key parts of your school network. You will therefore need access to your school’s server, switch, and wireless access points.</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Overview of lessons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Progression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This unit progresses learners’ knowledge and understanding of technology by focusing on digital and non-digital devices, and introducing the concept of computers connected together as a network. Following this unit, learners will explore the internet as a network of networks.</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Please see the learning graph for this unit for more information about progression.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941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077766"/>
          </a:xfrm>
          <a:prstGeom prst="rect">
            <a:avLst/>
          </a:prstGeom>
          <a:noFill/>
        </p:spPr>
        <p:txBody>
          <a:bodyPr wrap="square">
            <a:spAutoFit/>
          </a:bodyPr>
          <a:lstStyle/>
          <a:p>
            <a:r>
              <a:rPr lang="en-GB" b="1" dirty="0">
                <a:solidFill>
                  <a:srgbClr val="0070C0"/>
                </a:solidFill>
                <a:latin typeface="+mj-lt"/>
              </a:rPr>
              <a:t>Core Curriculum intent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we develop children as resilient learners who have the knowledge, understanding and skills to be responsible and effective members of their community.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curriculum we teach will enable our learners to be confident members of both their local community and the wider world. The children will leave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passionate about their beliefs and equipped with the knowledge and skills they need to achieve their full potential.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Our curriculum is designed to inspire, support and include. We believe that by developing the whole child, pupils will learn to transfer the skills and knowledge across different settings and circumstances. We believe all children benefit from a range of learning opportunities and seek to develop their experiences both inside and outside the classroom.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604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E7F578D-F2AD-6AB3-12A2-C43CB50E9DEF}"/>
              </a:ext>
            </a:extLst>
          </p:cNvPr>
          <p:cNvGraphicFramePr>
            <a:graphicFrameLocks noGrp="1"/>
          </p:cNvGraphicFramePr>
          <p:nvPr/>
        </p:nvGraphicFramePr>
        <p:xfrm>
          <a:off x="4019567" y="-2075878"/>
          <a:ext cx="1866867" cy="11944032"/>
        </p:xfrm>
        <a:graphic>
          <a:graphicData uri="http://schemas.openxmlformats.org/drawingml/2006/table">
            <a:tbl>
              <a:tblPr>
                <a:tableStyleId>{5C22544A-7EE6-4342-B048-85BDC9FD1C3A}</a:tableStyleId>
              </a:tblPr>
              <a:tblGrid>
                <a:gridCol w="419734">
                  <a:extLst>
                    <a:ext uri="{9D8B030D-6E8A-4147-A177-3AD203B41FA5}">
                      <a16:colId xmlns:a16="http://schemas.microsoft.com/office/drawing/2014/main" val="2823237788"/>
                    </a:ext>
                  </a:extLst>
                </a:gridCol>
                <a:gridCol w="902736">
                  <a:extLst>
                    <a:ext uri="{9D8B030D-6E8A-4147-A177-3AD203B41FA5}">
                      <a16:colId xmlns:a16="http://schemas.microsoft.com/office/drawing/2014/main" val="1933296989"/>
                    </a:ext>
                  </a:extLst>
                </a:gridCol>
                <a:gridCol w="544397">
                  <a:extLst>
                    <a:ext uri="{9D8B030D-6E8A-4147-A177-3AD203B41FA5}">
                      <a16:colId xmlns:a16="http://schemas.microsoft.com/office/drawing/2014/main" val="2606111415"/>
                    </a:ext>
                  </a:extLst>
                </a:gridCol>
              </a:tblGrid>
              <a:tr h="81266">
                <a:tc>
                  <a:txBody>
                    <a:bodyPr/>
                    <a:lstStyle/>
                    <a:p>
                      <a:pPr>
                        <a:lnSpc>
                          <a:spcPct val="115000"/>
                        </a:lnSpc>
                      </a:pPr>
                      <a:r>
                        <a:rPr lang="en-GB" sz="300">
                          <a:effectLst/>
                        </a:rPr>
                        <a:t> Lesson</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Brief overview</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Learning objectives</a:t>
                      </a:r>
                      <a:endParaRPr lang="en-GB" sz="300">
                        <a:effectLst/>
                        <a:latin typeface="Quicksand"/>
                        <a:ea typeface="Quicksand"/>
                        <a:cs typeface="Quicksand"/>
                      </a:endParaRPr>
                    </a:p>
                  </a:txBody>
                  <a:tcPr marL="16728" marR="16728" marT="16728" marB="16728"/>
                </a:tc>
                <a:extLst>
                  <a:ext uri="{0D108BD9-81ED-4DB2-BD59-A6C34878D82A}">
                    <a16:rowId xmlns:a16="http://schemas.microsoft.com/office/drawing/2014/main" val="1254728400"/>
                  </a:ext>
                </a:extLst>
              </a:tr>
              <a:tr h="708372">
                <a:tc>
                  <a:txBody>
                    <a:bodyPr/>
                    <a:lstStyle/>
                    <a:p>
                      <a:pPr>
                        <a:lnSpc>
                          <a:spcPct val="115000"/>
                        </a:lnSpc>
                      </a:pPr>
                      <a:r>
                        <a:rPr lang="en-GB" sz="300">
                          <a:effectLst/>
                        </a:rPr>
                        <a:t>1  Can a picture move?</a:t>
                      </a:r>
                    </a:p>
                    <a:p>
                      <a:pPr>
                        <a:lnSpc>
                          <a:spcPct val="115000"/>
                        </a:lnSpc>
                      </a:pPr>
                      <a:r>
                        <a:rPr lang="en-GB" sz="300">
                          <a:effectLst/>
                        </a:rPr>
                        <a:t> </a:t>
                      </a:r>
                    </a:p>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Learners will discuss whether they think a picture can move. They will learn about simple animation techniques and create their own animations in the style of flip books (flick books) using sticky notes.</a:t>
                      </a:r>
                    </a:p>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To explain that animation is a sequence of drawings or photographs</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draw a sequence of pictures</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create an effective flip book—style animation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explain how an animation/flip book works</a:t>
                      </a:r>
                      <a:endParaRPr lang="en-GB" sz="300" b="1" u="none" strike="noStrike">
                        <a:effectLst/>
                        <a:latin typeface="Quicksand"/>
                      </a:endParaRPr>
                    </a:p>
                  </a:txBody>
                  <a:tcPr marL="16728" marR="16728" marT="16728" marB="16728"/>
                </a:tc>
                <a:extLst>
                  <a:ext uri="{0D108BD9-81ED-4DB2-BD59-A6C34878D82A}">
                    <a16:rowId xmlns:a16="http://schemas.microsoft.com/office/drawing/2014/main" val="3719253908"/>
                  </a:ext>
                </a:extLst>
              </a:tr>
              <a:tr h="708372">
                <a:tc>
                  <a:txBody>
                    <a:bodyPr/>
                    <a:lstStyle/>
                    <a:p>
                      <a:pPr>
                        <a:lnSpc>
                          <a:spcPct val="115000"/>
                        </a:lnSpc>
                      </a:pPr>
                      <a:r>
                        <a:rPr lang="en-GB" sz="300">
                          <a:effectLst/>
                        </a:rPr>
                        <a:t>2  Frame by frame</a:t>
                      </a:r>
                    </a:p>
                    <a:p>
                      <a:pPr>
                        <a:lnSpc>
                          <a:spcPct val="115000"/>
                        </a:lnSpc>
                      </a:pPr>
                      <a:r>
                        <a:rPr lang="en-GB" sz="300">
                          <a:effectLst/>
                        </a:rPr>
                        <a:t> </a:t>
                      </a:r>
                    </a:p>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In the previous lesson, learners created their own flip book–style animations. In this lesson, they will develop this knowledge and apply it to make a stop-frame animation using a tablet.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To relate animated movement with a sequence of images</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predict what an animation will look like</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explain why little changes are needed for each frame</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create an effective stop-frame animation</a:t>
                      </a:r>
                      <a:endParaRPr lang="en-GB" sz="300" b="1" u="none" strike="noStrike">
                        <a:effectLst/>
                        <a:latin typeface="Quicksand"/>
                      </a:endParaRPr>
                    </a:p>
                  </a:txBody>
                  <a:tcPr marL="16728" marR="16728" marT="16728" marB="16728"/>
                </a:tc>
                <a:extLst>
                  <a:ext uri="{0D108BD9-81ED-4DB2-BD59-A6C34878D82A}">
                    <a16:rowId xmlns:a16="http://schemas.microsoft.com/office/drawing/2014/main" val="1289622280"/>
                  </a:ext>
                </a:extLst>
              </a:tr>
              <a:tr h="677659">
                <a:tc>
                  <a:txBody>
                    <a:bodyPr/>
                    <a:lstStyle/>
                    <a:p>
                      <a:pPr>
                        <a:lnSpc>
                          <a:spcPct val="115000"/>
                        </a:lnSpc>
                      </a:pPr>
                      <a:r>
                        <a:rPr lang="en-GB" sz="300">
                          <a:effectLst/>
                        </a:rPr>
                        <a:t>3  What’s the story?</a:t>
                      </a:r>
                    </a:p>
                    <a:p>
                      <a:pPr>
                        <a:lnSpc>
                          <a:spcPct val="115000"/>
                        </a:lnSpc>
                      </a:pPr>
                      <a:r>
                        <a:rPr lang="en-GB" sz="300">
                          <a:effectLst/>
                        </a:rPr>
                        <a:t> </a:t>
                      </a:r>
                    </a:p>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Remind the learners of the animations that we created last week and tell them that next week we will use tablets to animate some of our own stories. Tell the learners that during this lesson they will create a storyboard showing the characters, settings and events that they would like to include in their own stop-frame animation next week.</a:t>
                      </a:r>
                      <a:endParaRPr lang="en-GB" sz="300">
                        <a:effectLst/>
                        <a:latin typeface="Quicksand"/>
                        <a:ea typeface="Quicksand"/>
                        <a:cs typeface="Quicksand"/>
                      </a:endParaRPr>
                    </a:p>
                  </a:txBody>
                  <a:tcPr marL="16728" marR="16728" marT="16728" marB="16728"/>
                </a:tc>
                <a:tc>
                  <a:txBody>
                    <a:bodyPr/>
                    <a:lstStyle/>
                    <a:p>
                      <a:pPr>
                        <a:lnSpc>
                          <a:spcPct val="115000"/>
                        </a:lnSpc>
                        <a:spcBef>
                          <a:spcPts val="1800"/>
                        </a:spcBef>
                        <a:spcAft>
                          <a:spcPts val="600"/>
                        </a:spcAft>
                      </a:pPr>
                      <a:r>
                        <a:rPr lang="en-GB" sz="300">
                          <a:effectLst/>
                        </a:rPr>
                        <a:t>To plan an animation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break down a story into settings, characters and events</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describe an animation that is achievable on screen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create a storyboard</a:t>
                      </a:r>
                      <a:endParaRPr lang="en-GB" sz="300" b="1" u="none" strike="noStrike">
                        <a:effectLst/>
                        <a:latin typeface="Quicksand"/>
                      </a:endParaRPr>
                    </a:p>
                  </a:txBody>
                  <a:tcPr marL="16728" marR="16728" marT="16728" marB="16728"/>
                </a:tc>
                <a:extLst>
                  <a:ext uri="{0D108BD9-81ED-4DB2-BD59-A6C34878D82A}">
                    <a16:rowId xmlns:a16="http://schemas.microsoft.com/office/drawing/2014/main" val="1639486597"/>
                  </a:ext>
                </a:extLst>
              </a:tr>
              <a:tr h="708372">
                <a:tc>
                  <a:txBody>
                    <a:bodyPr/>
                    <a:lstStyle/>
                    <a:p>
                      <a:pPr>
                        <a:lnSpc>
                          <a:spcPct val="115000"/>
                        </a:lnSpc>
                      </a:pPr>
                      <a:r>
                        <a:rPr lang="en-GB" sz="300">
                          <a:effectLst/>
                        </a:rPr>
                        <a:t>4  Picture perfect</a:t>
                      </a:r>
                    </a:p>
                    <a:p>
                      <a:pPr>
                        <a:lnSpc>
                          <a:spcPct val="115000"/>
                        </a:lnSpc>
                      </a:pPr>
                      <a:r>
                        <a:rPr lang="en-GB" sz="300">
                          <a:effectLst/>
                        </a:rPr>
                        <a:t> </a:t>
                      </a:r>
                    </a:p>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In the previous lesson, learners planned out their own stop-frame animations in a storyboard. This lesson, they will use tablets to carefully create stop-frame animations, paying attention to consistency.</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To identify the need to work consistently and carefully</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use onion skinning to help me make small changes between frames</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review a sequence of frames to check my work</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evaluate the quality of my animation</a:t>
                      </a:r>
                      <a:endParaRPr lang="en-GB" sz="300" b="1" u="none" strike="noStrike">
                        <a:effectLst/>
                        <a:latin typeface="Quicksand"/>
                      </a:endParaRPr>
                    </a:p>
                  </a:txBody>
                  <a:tcPr marL="16728" marR="16728" marT="16728" marB="16728"/>
                </a:tc>
                <a:extLst>
                  <a:ext uri="{0D108BD9-81ED-4DB2-BD59-A6C34878D82A}">
                    <a16:rowId xmlns:a16="http://schemas.microsoft.com/office/drawing/2014/main" val="1999316388"/>
                  </a:ext>
                </a:extLst>
              </a:tr>
              <a:tr h="708372">
                <a:tc>
                  <a:txBody>
                    <a:bodyPr/>
                    <a:lstStyle/>
                    <a:p>
                      <a:pPr>
                        <a:lnSpc>
                          <a:spcPct val="115000"/>
                        </a:lnSpc>
                      </a:pPr>
                      <a:r>
                        <a:rPr lang="en-GB" sz="300">
                          <a:effectLst/>
                        </a:rPr>
                        <a:t>5  Evaluate and make it great!</a:t>
                      </a:r>
                    </a:p>
                    <a:p>
                      <a:pPr>
                        <a:lnSpc>
                          <a:spcPct val="115000"/>
                        </a:lnSpc>
                      </a:pPr>
                      <a:r>
                        <a:rPr lang="en-GB" sz="300">
                          <a:effectLst/>
                        </a:rPr>
                        <a:t> </a:t>
                      </a:r>
                    </a:p>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Last lesson, learners created their own stop-frame animations.  This lesson, they will evaluate their animations and try to improve them by creating a brand-new animation based on their feedback.</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To review and improve an animation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explain ways to make my animation better</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evaluate another learner’s animation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improve my animation based on feedback</a:t>
                      </a:r>
                      <a:endParaRPr lang="en-GB" sz="300" b="1" u="none" strike="noStrike">
                        <a:effectLst/>
                        <a:latin typeface="Quicksand"/>
                      </a:endParaRPr>
                    </a:p>
                  </a:txBody>
                  <a:tcPr marL="16728" marR="16728" marT="16728" marB="16728"/>
                </a:tc>
                <a:extLst>
                  <a:ext uri="{0D108BD9-81ED-4DB2-BD59-A6C34878D82A}">
                    <a16:rowId xmlns:a16="http://schemas.microsoft.com/office/drawing/2014/main" val="1147194310"/>
                  </a:ext>
                </a:extLst>
              </a:tr>
              <a:tr h="677659">
                <a:tc>
                  <a:txBody>
                    <a:bodyPr/>
                    <a:lstStyle/>
                    <a:p>
                      <a:pPr>
                        <a:lnSpc>
                          <a:spcPct val="115000"/>
                        </a:lnSpc>
                      </a:pPr>
                      <a:r>
                        <a:rPr lang="en-GB" sz="300">
                          <a:effectLst/>
                        </a:rPr>
                        <a:t>6  Lights, camera, action!</a:t>
                      </a:r>
                    </a:p>
                    <a:p>
                      <a:pPr>
                        <a:lnSpc>
                          <a:spcPct val="115000"/>
                        </a:lnSpc>
                      </a:pPr>
                      <a:r>
                        <a:rPr lang="en-GB" sz="300">
                          <a:effectLst/>
                        </a:rPr>
                        <a:t> </a:t>
                      </a:r>
                    </a:p>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Last lesson, learners perfected their stop-frame animations. This lesson, they will add other media and effects into their animations, such as music and text.</a:t>
                      </a:r>
                      <a:endParaRPr lang="en-GB" sz="300">
                        <a:effectLst/>
                        <a:latin typeface="Quicksand"/>
                        <a:ea typeface="Quicksand"/>
                        <a:cs typeface="Quicksand"/>
                      </a:endParaRPr>
                    </a:p>
                  </a:txBody>
                  <a:tcPr marL="16728" marR="16728" marT="16728" marB="16728"/>
                </a:tc>
                <a:tc>
                  <a:txBody>
                    <a:bodyPr/>
                    <a:lstStyle/>
                    <a:p>
                      <a:pPr>
                        <a:lnSpc>
                          <a:spcPct val="115000"/>
                        </a:lnSpc>
                        <a:spcBef>
                          <a:spcPts val="1800"/>
                        </a:spcBef>
                        <a:spcAft>
                          <a:spcPts val="600"/>
                        </a:spcAft>
                      </a:pPr>
                      <a:r>
                        <a:rPr lang="en-GB" sz="300">
                          <a:effectLst/>
                        </a:rPr>
                        <a:t>To evaluate the impact of adding other media to an animation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add other media to my animation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explain why I added other media to my animation</a:t>
                      </a:r>
                    </a:p>
                    <a:p>
                      <a:pPr marL="342900" lvl="0" indent="-342900">
                        <a:lnSpc>
                          <a:spcPct val="115000"/>
                        </a:lnSpc>
                        <a:spcBef>
                          <a:spcPts val="1800"/>
                        </a:spcBef>
                        <a:spcAft>
                          <a:spcPts val="600"/>
                        </a:spcAft>
                        <a:buClr>
                          <a:srgbClr val="5B5BA5"/>
                        </a:buClr>
                        <a:buFont typeface="Arial" panose="020B0604020202020204" pitchFamily="34" charset="0"/>
                        <a:buChar char="●"/>
                      </a:pPr>
                      <a:r>
                        <a:rPr lang="en-GB" sz="300" u="none" strike="noStrike">
                          <a:effectLst/>
                        </a:rPr>
                        <a:t>I can evaluate my final film</a:t>
                      </a:r>
                      <a:endParaRPr lang="en-GB" sz="300" b="1" u="none" strike="noStrike">
                        <a:effectLst/>
                        <a:latin typeface="Quicksand"/>
                      </a:endParaRPr>
                    </a:p>
                  </a:txBody>
                  <a:tcPr marL="16728" marR="16728" marT="16728" marB="16728"/>
                </a:tc>
                <a:extLst>
                  <a:ext uri="{0D108BD9-81ED-4DB2-BD59-A6C34878D82A}">
                    <a16:rowId xmlns:a16="http://schemas.microsoft.com/office/drawing/2014/main" val="1336793772"/>
                  </a:ext>
                </a:extLst>
              </a:tr>
              <a:tr h="81266">
                <a:tc>
                  <a:txBody>
                    <a:bodyPr/>
                    <a:lstStyle/>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a:effectLst/>
                        </a:rPr>
                        <a:t> </a:t>
                      </a:r>
                      <a:endParaRPr lang="en-GB" sz="300">
                        <a:effectLst/>
                        <a:latin typeface="Quicksand"/>
                        <a:ea typeface="Quicksand"/>
                        <a:cs typeface="Quicksand"/>
                      </a:endParaRPr>
                    </a:p>
                  </a:txBody>
                  <a:tcPr marL="16728" marR="16728" marT="16728" marB="16728"/>
                </a:tc>
                <a:tc>
                  <a:txBody>
                    <a:bodyPr/>
                    <a:lstStyle/>
                    <a:p>
                      <a:pPr>
                        <a:lnSpc>
                          <a:spcPct val="115000"/>
                        </a:lnSpc>
                      </a:pPr>
                      <a:r>
                        <a:rPr lang="en-GB" sz="300" dirty="0">
                          <a:effectLst/>
                        </a:rPr>
                        <a:t> </a:t>
                      </a:r>
                      <a:endParaRPr lang="en-GB" sz="300" dirty="0">
                        <a:effectLst/>
                        <a:latin typeface="Quicksand"/>
                        <a:ea typeface="Quicksand"/>
                        <a:cs typeface="Quicksand"/>
                      </a:endParaRPr>
                    </a:p>
                  </a:txBody>
                  <a:tcPr marL="16728" marR="16728" marT="16728" marB="16728"/>
                </a:tc>
                <a:extLst>
                  <a:ext uri="{0D108BD9-81ED-4DB2-BD59-A6C34878D82A}">
                    <a16:rowId xmlns:a16="http://schemas.microsoft.com/office/drawing/2014/main" val="2014363192"/>
                  </a:ext>
                </a:extLst>
              </a:tr>
            </a:tbl>
          </a:graphicData>
        </a:graphic>
      </p:graphicFrame>
      <p:sp>
        <p:nvSpPr>
          <p:cNvPr id="3" name="Rectangle 1">
            <a:extLst>
              <a:ext uri="{FF2B5EF4-FFF2-40B4-BE49-F238E27FC236}">
                <a16:creationId xmlns:a16="http://schemas.microsoft.com/office/drawing/2014/main" id="{57EAEF86-5A1D-F2D2-2EE4-6A4C5E5EA6B4}"/>
              </a:ext>
            </a:extLst>
          </p:cNvPr>
          <p:cNvSpPr>
            <a:spLocks noChangeArrowheads="1"/>
          </p:cNvSpPr>
          <p:nvPr/>
        </p:nvSpPr>
        <p:spPr bwMode="auto">
          <a:xfrm>
            <a:off x="4019550" y="-20764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228528"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5B5BA5"/>
                </a:solidFill>
                <a:effectLst/>
                <a:latin typeface="Quicksand" charset="0"/>
              </a:rPr>
              <a:t>Year 3 – Stop-frame animation</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Unit introduction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Quicksand" charset="0"/>
              </a:rPr>
              <a:t>Learners will use a range of techniques to create a stop-frame animation using tablets. Next, they will apply those skills to create a story-based animation. This unit will conclude with learners adding other types of media to their animation, such as music and text.</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Quicksand" charset="0"/>
              </a:rPr>
              <a:t> </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Quicksand" charset="0"/>
              </a:rPr>
              <a:t>It is recommended that you use a tablet for this unit as this makes it simpler for learners to take the photos and do the editing. However, you could use stop-frame animation software on a desktop or laptop if this is what you have available. This unit uses screenshots from iMotion which is an iPad app, but you could also try Stop Motion Studio if you have Android tablets.</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Overview of lessons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Quicksand" charset="0"/>
              </a:rPr>
              <a:t>I can add other media to my animation</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Quicksand" charset="0"/>
              </a:rPr>
              <a:t>I can explain why I added other media to my animation</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Progression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Quicksand" charset="0"/>
              </a:rPr>
              <a:t>This unit progresses students’ knowledge and understanding of using digital devices to create media, exploring how they can create stop-frame animations. Following this unit, learners will further develop their video editing skills in Year 5.</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Quicksand" charset="0"/>
              </a:rPr>
              <a:t> </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Quicksand" charset="0"/>
              </a:rPr>
              <a:t>Please see the learning graph for this unit for more information about progression.</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6163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2C55F6D-4EC6-F8CF-F205-4513410B4A90}"/>
              </a:ext>
            </a:extLst>
          </p:cNvPr>
          <p:cNvGraphicFramePr>
            <a:graphicFrameLocks noGrp="1"/>
          </p:cNvGraphicFramePr>
          <p:nvPr/>
        </p:nvGraphicFramePr>
        <p:xfrm>
          <a:off x="3761446" y="-7312954"/>
          <a:ext cx="2383109" cy="22628497"/>
        </p:xfrm>
        <a:graphic>
          <a:graphicData uri="http://schemas.openxmlformats.org/drawingml/2006/table">
            <a:tbl>
              <a:tblPr>
                <a:tableStyleId>{5C22544A-7EE6-4342-B048-85BDC9FD1C3A}</a:tableStyleId>
              </a:tblPr>
              <a:tblGrid>
                <a:gridCol w="436273">
                  <a:extLst>
                    <a:ext uri="{9D8B030D-6E8A-4147-A177-3AD203B41FA5}">
                      <a16:colId xmlns:a16="http://schemas.microsoft.com/office/drawing/2014/main" val="1544398779"/>
                    </a:ext>
                  </a:extLst>
                </a:gridCol>
                <a:gridCol w="1265948">
                  <a:extLst>
                    <a:ext uri="{9D8B030D-6E8A-4147-A177-3AD203B41FA5}">
                      <a16:colId xmlns:a16="http://schemas.microsoft.com/office/drawing/2014/main" val="1839837106"/>
                    </a:ext>
                  </a:extLst>
                </a:gridCol>
                <a:gridCol w="680888">
                  <a:extLst>
                    <a:ext uri="{9D8B030D-6E8A-4147-A177-3AD203B41FA5}">
                      <a16:colId xmlns:a16="http://schemas.microsoft.com/office/drawing/2014/main" val="4211760682"/>
                    </a:ext>
                  </a:extLst>
                </a:gridCol>
              </a:tblGrid>
              <a:tr h="102091">
                <a:tc>
                  <a:txBody>
                    <a:bodyPr/>
                    <a:lstStyle/>
                    <a:p>
                      <a:pPr marL="914400" indent="-228600">
                        <a:lnSpc>
                          <a:spcPct val="115000"/>
                        </a:lnSpc>
                      </a:pPr>
                      <a:r>
                        <a:rPr lang="en-GB" sz="400">
                          <a:effectLst/>
                        </a:rPr>
                        <a:t>Lesson</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Brief overview</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Learning objectives</a:t>
                      </a:r>
                      <a:endParaRPr lang="en-GB" sz="400">
                        <a:effectLst/>
                        <a:latin typeface="Quicksand"/>
                        <a:ea typeface="Quicksand"/>
                        <a:cs typeface="Quicksand"/>
                      </a:endParaRPr>
                    </a:p>
                  </a:txBody>
                  <a:tcPr marL="21015" marR="21015" marT="21015" marB="21015"/>
                </a:tc>
                <a:extLst>
                  <a:ext uri="{0D108BD9-81ED-4DB2-BD59-A6C34878D82A}">
                    <a16:rowId xmlns:a16="http://schemas.microsoft.com/office/drawing/2014/main" val="1072924619"/>
                  </a:ext>
                </a:extLst>
              </a:tr>
              <a:tr h="803910">
                <a:tc>
                  <a:txBody>
                    <a:bodyPr/>
                    <a:lstStyle/>
                    <a:p>
                      <a:pPr marL="342900" lvl="0" indent="-342900">
                        <a:lnSpc>
                          <a:spcPct val="115000"/>
                        </a:lnSpc>
                        <a:buFont typeface="+mj-lt"/>
                        <a:buAutoNum type="arabicPeriod"/>
                      </a:pPr>
                      <a:r>
                        <a:rPr lang="en-GB" sz="400" u="none" strike="noStrike">
                          <a:effectLst/>
                        </a:rPr>
                        <a:t>Introduction to Scratch</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This lesson introduces learners to a new programming environment: Scratch. Learners will begin by comparing Scratch to other programming environments they may have experienced, before familiarising themselves with the basic layout of the screen.</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To explore a new programming environment</a:t>
                      </a:r>
                    </a:p>
                    <a:p>
                      <a:pPr marL="342900" lvl="0" indent="-342900">
                        <a:lnSpc>
                          <a:spcPct val="115000"/>
                        </a:lnSpc>
                        <a:buClr>
                          <a:srgbClr val="5B5BA5"/>
                        </a:buClr>
                        <a:buFont typeface="Arial" panose="020B0604020202020204" pitchFamily="34" charset="0"/>
                        <a:buChar char="●"/>
                      </a:pPr>
                      <a:r>
                        <a:rPr lang="en-GB" sz="400" u="none" strike="noStrike">
                          <a:effectLst/>
                        </a:rPr>
                        <a:t>I can identify the objects in a Scratch project (sprites, backdrops)</a:t>
                      </a:r>
                    </a:p>
                    <a:p>
                      <a:pPr marL="342900" lvl="0" indent="-342900">
                        <a:lnSpc>
                          <a:spcPct val="115000"/>
                        </a:lnSpc>
                        <a:buClr>
                          <a:srgbClr val="5B5BA5"/>
                        </a:buClr>
                        <a:buFont typeface="Arial" panose="020B0604020202020204" pitchFamily="34" charset="0"/>
                        <a:buChar char="●"/>
                      </a:pPr>
                      <a:r>
                        <a:rPr lang="en-GB" sz="400" u="none" strike="noStrike">
                          <a:effectLst/>
                        </a:rPr>
                        <a:t>I can explain that objects in Scratch have attributes (linked to)</a:t>
                      </a:r>
                    </a:p>
                    <a:p>
                      <a:pPr marL="342900" lvl="0" indent="-342900">
                        <a:lnSpc>
                          <a:spcPct val="115000"/>
                        </a:lnSpc>
                        <a:buClr>
                          <a:srgbClr val="5B5BA5"/>
                        </a:buClr>
                        <a:buFont typeface="Arial" panose="020B0604020202020204" pitchFamily="34" charset="0"/>
                        <a:buChar char="●"/>
                      </a:pPr>
                      <a:r>
                        <a:rPr lang="en-GB" sz="400" u="none" strike="noStrike">
                          <a:effectLst/>
                        </a:rPr>
                        <a:t>I can recognise that commands in Scratch are represented as blocks</a:t>
                      </a:r>
                      <a:endParaRPr lang="en-GB" sz="400" u="none" strike="noStrike">
                        <a:effectLst/>
                        <a:latin typeface="Quicksand"/>
                        <a:ea typeface="Quicksand"/>
                        <a:cs typeface="Quicksand"/>
                      </a:endParaRPr>
                    </a:p>
                  </a:txBody>
                  <a:tcPr marL="21015" marR="21015" marT="21015" marB="21015"/>
                </a:tc>
                <a:extLst>
                  <a:ext uri="{0D108BD9-81ED-4DB2-BD59-A6C34878D82A}">
                    <a16:rowId xmlns:a16="http://schemas.microsoft.com/office/drawing/2014/main" val="4148765332"/>
                  </a:ext>
                </a:extLst>
              </a:tr>
              <a:tr h="740109">
                <a:tc>
                  <a:txBody>
                    <a:bodyPr/>
                    <a:lstStyle/>
                    <a:p>
                      <a:pPr marL="342900" lvl="0" indent="-342900">
                        <a:lnSpc>
                          <a:spcPct val="115000"/>
                        </a:lnSpc>
                        <a:buFont typeface="+mj-lt"/>
                        <a:buAutoNum type="arabicPeriod" startAt="2"/>
                      </a:pPr>
                      <a:r>
                        <a:rPr lang="en-GB" sz="400" u="none" strike="noStrike">
                          <a:effectLst/>
                        </a:rPr>
                        <a:t>Programming sprites</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In this lesson, learners will create movement for more than one sprite. In doing this, they will design and implement their code, and then will create code to replicate a given outcome. Finally, they will experiment with new motion blocks.</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To identify that commands have an outcome</a:t>
                      </a:r>
                    </a:p>
                    <a:p>
                      <a:pPr marL="342900" lvl="0" indent="-342900">
                        <a:lnSpc>
                          <a:spcPct val="115000"/>
                        </a:lnSpc>
                        <a:buClr>
                          <a:srgbClr val="5B5BA5"/>
                        </a:buClr>
                        <a:buFont typeface="Arial" panose="020B0604020202020204" pitchFamily="34" charset="0"/>
                        <a:buChar char="●"/>
                      </a:pPr>
                      <a:r>
                        <a:rPr lang="en-GB" sz="400" u="none" strike="noStrike">
                          <a:effectLst/>
                        </a:rPr>
                        <a:t>I can identify that each sprite is controlled by the commands I choose</a:t>
                      </a:r>
                    </a:p>
                    <a:p>
                      <a:pPr marL="342900" lvl="0" indent="-342900">
                        <a:lnSpc>
                          <a:spcPct val="115000"/>
                        </a:lnSpc>
                        <a:buClr>
                          <a:srgbClr val="5B5BA5"/>
                        </a:buClr>
                        <a:buFont typeface="Arial" panose="020B0604020202020204" pitchFamily="34" charset="0"/>
                        <a:buChar char="●"/>
                      </a:pPr>
                      <a:r>
                        <a:rPr lang="en-GB" sz="400" u="none" strike="noStrike">
                          <a:effectLst/>
                        </a:rPr>
                        <a:t>I can choose a word which describes an on-screen action for my plan</a:t>
                      </a:r>
                    </a:p>
                    <a:p>
                      <a:pPr marL="342900" lvl="0" indent="-342900">
                        <a:lnSpc>
                          <a:spcPct val="115000"/>
                        </a:lnSpc>
                        <a:buClr>
                          <a:srgbClr val="5B5BA5"/>
                        </a:buClr>
                        <a:buFont typeface="Arial" panose="020B0604020202020204" pitchFamily="34" charset="0"/>
                        <a:buChar char="●"/>
                      </a:pPr>
                      <a:r>
                        <a:rPr lang="en-GB" sz="400" u="none" strike="noStrike">
                          <a:effectLst/>
                        </a:rPr>
                        <a:t>I can create a program following a design</a:t>
                      </a:r>
                      <a:endParaRPr lang="en-GB" sz="400" u="none" strike="noStrike">
                        <a:effectLst/>
                        <a:latin typeface="Quicksand"/>
                        <a:ea typeface="Quicksand"/>
                        <a:cs typeface="Quicksand"/>
                      </a:endParaRPr>
                    </a:p>
                  </a:txBody>
                  <a:tcPr marL="21015" marR="21015" marT="21015" marB="21015"/>
                </a:tc>
                <a:extLst>
                  <a:ext uri="{0D108BD9-81ED-4DB2-BD59-A6C34878D82A}">
                    <a16:rowId xmlns:a16="http://schemas.microsoft.com/office/drawing/2014/main" val="1203365037"/>
                  </a:ext>
                </a:extLst>
              </a:tr>
              <a:tr h="676307">
                <a:tc>
                  <a:txBody>
                    <a:bodyPr/>
                    <a:lstStyle/>
                    <a:p>
                      <a:pPr marL="342900" lvl="0" indent="-342900">
                        <a:lnSpc>
                          <a:spcPct val="115000"/>
                        </a:lnSpc>
                        <a:buFont typeface="+mj-lt"/>
                        <a:buAutoNum type="arabicPeriod" startAt="3"/>
                      </a:pPr>
                      <a:r>
                        <a:rPr lang="en-GB" sz="400" u="none" strike="noStrike">
                          <a:effectLst/>
                        </a:rPr>
                        <a:t>Sequences</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In this lesson, learners will be introduced to the concept of sequences by joining blocks of code together. They will also learn how event blocks can be used to start a project in a variety of different ways. In doing this, they will apply principles of design to plan and create a project.</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To explain that a program has a start</a:t>
                      </a:r>
                    </a:p>
                    <a:p>
                      <a:pPr marL="342900" lvl="0" indent="-342900">
                        <a:lnSpc>
                          <a:spcPct val="115000"/>
                        </a:lnSpc>
                        <a:buClr>
                          <a:srgbClr val="5B5BA5"/>
                        </a:buClr>
                        <a:buFont typeface="Arial" panose="020B0604020202020204" pitchFamily="34" charset="0"/>
                        <a:buChar char="●"/>
                      </a:pPr>
                      <a:r>
                        <a:rPr lang="en-GB" sz="400" u="none" strike="noStrike">
                          <a:effectLst/>
                        </a:rPr>
                        <a:t>I can start a program in different ways</a:t>
                      </a:r>
                    </a:p>
                    <a:p>
                      <a:pPr marL="342900" lvl="0" indent="-342900">
                        <a:lnSpc>
                          <a:spcPct val="115000"/>
                        </a:lnSpc>
                        <a:buClr>
                          <a:srgbClr val="5B5BA5"/>
                        </a:buClr>
                        <a:buFont typeface="Arial" panose="020B0604020202020204" pitchFamily="34" charset="0"/>
                        <a:buChar char="●"/>
                      </a:pPr>
                      <a:r>
                        <a:rPr lang="en-GB" sz="400" u="none" strike="noStrike">
                          <a:effectLst/>
                        </a:rPr>
                        <a:t>I can create a sequence of connected commands</a:t>
                      </a:r>
                    </a:p>
                    <a:p>
                      <a:pPr marL="342900" lvl="0" indent="-342900">
                        <a:lnSpc>
                          <a:spcPct val="115000"/>
                        </a:lnSpc>
                        <a:buClr>
                          <a:srgbClr val="5B5BA5"/>
                        </a:buClr>
                        <a:buFont typeface="Arial" panose="020B0604020202020204" pitchFamily="34" charset="0"/>
                        <a:buChar char="●"/>
                      </a:pPr>
                      <a:r>
                        <a:rPr lang="en-GB" sz="400" u="none" strike="noStrike">
                          <a:effectLst/>
                        </a:rPr>
                        <a:t>I can explain that the objects in my project will respond exactly to the code</a:t>
                      </a:r>
                      <a:endParaRPr lang="en-GB" sz="400" u="none" strike="noStrike">
                        <a:effectLst/>
                        <a:latin typeface="Quicksand"/>
                        <a:ea typeface="Quicksand"/>
                        <a:cs typeface="Quicksand"/>
                      </a:endParaRPr>
                    </a:p>
                  </a:txBody>
                  <a:tcPr marL="21015" marR="21015" marT="21015" marB="21015"/>
                </a:tc>
                <a:extLst>
                  <a:ext uri="{0D108BD9-81ED-4DB2-BD59-A6C34878D82A}">
                    <a16:rowId xmlns:a16="http://schemas.microsoft.com/office/drawing/2014/main" val="3007230169"/>
                  </a:ext>
                </a:extLst>
              </a:tr>
              <a:tr h="676307">
                <a:tc>
                  <a:txBody>
                    <a:bodyPr/>
                    <a:lstStyle/>
                    <a:p>
                      <a:pPr marL="342900" lvl="0" indent="-342900">
                        <a:lnSpc>
                          <a:spcPct val="115000"/>
                        </a:lnSpc>
                        <a:buFont typeface="+mj-lt"/>
                        <a:buAutoNum type="arabicPeriod" startAt="4"/>
                      </a:pPr>
                      <a:r>
                        <a:rPr lang="en-GB" sz="400" u="none" strike="noStrike">
                          <a:effectLst/>
                        </a:rPr>
                        <a:t>Ordering commands</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This lesson explores sequences, and how they are implemented in a simple program. Learners have the opportunity to experiment with sequences where order is and is not important. They will create their own sequences from given designs.</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To recognise that a sequence of commands can have an order</a:t>
                      </a:r>
                    </a:p>
                    <a:p>
                      <a:pPr marL="342900" lvl="0" indent="-342900">
                        <a:lnSpc>
                          <a:spcPct val="115000"/>
                        </a:lnSpc>
                        <a:buClr>
                          <a:srgbClr val="5B5BA5"/>
                        </a:buClr>
                        <a:buFont typeface="Arial" panose="020B0604020202020204" pitchFamily="34" charset="0"/>
                        <a:buChar char="●"/>
                      </a:pPr>
                      <a:r>
                        <a:rPr lang="en-GB" sz="400" u="none" strike="noStrike">
                          <a:effectLst/>
                        </a:rPr>
                        <a:t>I can explain what a sequence is</a:t>
                      </a:r>
                    </a:p>
                    <a:p>
                      <a:pPr marL="342900" lvl="0" indent="-342900">
                        <a:lnSpc>
                          <a:spcPct val="115000"/>
                        </a:lnSpc>
                        <a:buClr>
                          <a:srgbClr val="5B5BA5"/>
                        </a:buClr>
                        <a:buFont typeface="Arial" panose="020B0604020202020204" pitchFamily="34" charset="0"/>
                        <a:buChar char="●"/>
                      </a:pPr>
                      <a:r>
                        <a:rPr lang="en-GB" sz="400" u="none" strike="noStrike">
                          <a:effectLst/>
                        </a:rPr>
                        <a:t>I can combine sound commands</a:t>
                      </a:r>
                    </a:p>
                    <a:p>
                      <a:pPr marL="342900" lvl="0" indent="-342900">
                        <a:lnSpc>
                          <a:spcPct val="115000"/>
                        </a:lnSpc>
                        <a:buClr>
                          <a:srgbClr val="5B5BA5"/>
                        </a:buClr>
                        <a:buFont typeface="Arial" panose="020B0604020202020204" pitchFamily="34" charset="0"/>
                        <a:buChar char="●"/>
                      </a:pPr>
                      <a:r>
                        <a:rPr lang="en-GB" sz="400" u="none" strike="noStrike">
                          <a:effectLst/>
                        </a:rPr>
                        <a:t>I can order notes into a sequence</a:t>
                      </a:r>
                      <a:endParaRPr lang="en-GB" sz="400" u="none" strike="noStrike">
                        <a:effectLst/>
                        <a:latin typeface="Quicksand"/>
                        <a:ea typeface="Quicksand"/>
                        <a:cs typeface="Quicksand"/>
                      </a:endParaRPr>
                    </a:p>
                  </a:txBody>
                  <a:tcPr marL="21015" marR="21015" marT="21015" marB="21015"/>
                </a:tc>
                <a:extLst>
                  <a:ext uri="{0D108BD9-81ED-4DB2-BD59-A6C34878D82A}">
                    <a16:rowId xmlns:a16="http://schemas.microsoft.com/office/drawing/2014/main" val="808621542"/>
                  </a:ext>
                </a:extLst>
              </a:tr>
              <a:tr h="676307">
                <a:tc>
                  <a:txBody>
                    <a:bodyPr/>
                    <a:lstStyle/>
                    <a:p>
                      <a:pPr marL="342900" lvl="0" indent="-342900">
                        <a:lnSpc>
                          <a:spcPct val="115000"/>
                        </a:lnSpc>
                        <a:buFont typeface="+mj-lt"/>
                        <a:buAutoNum type="arabicPeriod" startAt="5"/>
                      </a:pPr>
                      <a:r>
                        <a:rPr lang="en-GB" sz="400" u="none" strike="noStrike">
                          <a:effectLst/>
                        </a:rPr>
                        <a:t>Looking good</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This lesson develops learners’ understanding of sequences by giving them the opportunity to combine motion and sounds in one sequence. They will also learn how to use costumes to change the appearance of a sprite, and backdrops to change the appearance of the stage. They will apply the skills in Activity 1 and 2 to design and create their own project, including sequences, sprites with costumes, and multiple backdrops.</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To change the appearance of my project</a:t>
                      </a:r>
                    </a:p>
                    <a:p>
                      <a:pPr marL="342900" lvl="0" indent="-342900">
                        <a:lnSpc>
                          <a:spcPct val="115000"/>
                        </a:lnSpc>
                        <a:buClr>
                          <a:srgbClr val="5B5BA5"/>
                        </a:buClr>
                        <a:buFont typeface="Arial" panose="020B0604020202020204" pitchFamily="34" charset="0"/>
                        <a:buChar char="●"/>
                      </a:pPr>
                      <a:r>
                        <a:rPr lang="en-GB" sz="400" u="none" strike="noStrike">
                          <a:effectLst/>
                        </a:rPr>
                        <a:t>I can build a sequence of commands </a:t>
                      </a:r>
                    </a:p>
                    <a:p>
                      <a:pPr marL="342900" lvl="0" indent="-342900">
                        <a:lnSpc>
                          <a:spcPct val="115000"/>
                        </a:lnSpc>
                        <a:buClr>
                          <a:srgbClr val="5B5BA5"/>
                        </a:buClr>
                        <a:buFont typeface="Arial" panose="020B0604020202020204" pitchFamily="34" charset="0"/>
                        <a:buChar char="●"/>
                      </a:pPr>
                      <a:r>
                        <a:rPr lang="en-GB" sz="400" u="none" strike="noStrike">
                          <a:effectLst/>
                        </a:rPr>
                        <a:t>I can decide the actions for each sprite in a program</a:t>
                      </a:r>
                    </a:p>
                    <a:p>
                      <a:pPr marL="342900" lvl="0" indent="-342900">
                        <a:lnSpc>
                          <a:spcPct val="115000"/>
                        </a:lnSpc>
                        <a:buClr>
                          <a:srgbClr val="5B5BA5"/>
                        </a:buClr>
                        <a:buFont typeface="Arial" panose="020B0604020202020204" pitchFamily="34" charset="0"/>
                        <a:buChar char="●"/>
                      </a:pPr>
                      <a:r>
                        <a:rPr lang="en-GB" sz="400" u="none" strike="noStrike">
                          <a:effectLst/>
                        </a:rPr>
                        <a:t>I can make design choices for my artwork</a:t>
                      </a:r>
                      <a:endParaRPr lang="en-GB" sz="400" u="none" strike="noStrike">
                        <a:effectLst/>
                        <a:latin typeface="Quicksand"/>
                        <a:ea typeface="Quicksand"/>
                        <a:cs typeface="Quicksand"/>
                      </a:endParaRPr>
                    </a:p>
                  </a:txBody>
                  <a:tcPr marL="21015" marR="21015" marT="21015" marB="21015"/>
                </a:tc>
                <a:extLst>
                  <a:ext uri="{0D108BD9-81ED-4DB2-BD59-A6C34878D82A}">
                    <a16:rowId xmlns:a16="http://schemas.microsoft.com/office/drawing/2014/main" val="2732020259"/>
                  </a:ext>
                </a:extLst>
              </a:tr>
              <a:tr h="676307">
                <a:tc>
                  <a:txBody>
                    <a:bodyPr/>
                    <a:lstStyle/>
                    <a:p>
                      <a:pPr marL="342900" lvl="0" indent="-342900">
                        <a:lnSpc>
                          <a:spcPct val="115000"/>
                        </a:lnSpc>
                        <a:buFont typeface="+mj-lt"/>
                        <a:buAutoNum type="arabicPeriod" startAt="6"/>
                      </a:pPr>
                      <a:r>
                        <a:rPr lang="en-GB" sz="400" u="none" strike="noStrike">
                          <a:effectLst/>
                        </a:rPr>
                        <a:t>Making an instrument</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a:effectLst/>
                        </a:rPr>
                        <a:t>In this lesson, learners will create a musical instrument in Scratch. They will apply the concept of design to help develop programs and use programming blocks — which they have been introduced to throughout the unit. They will learn that code can be copied from one sprite to another, and that projects should be tested to see if they perform as expected.</a:t>
                      </a:r>
                      <a:endParaRPr lang="en-GB" sz="400">
                        <a:effectLst/>
                        <a:latin typeface="Quicksand"/>
                        <a:ea typeface="Quicksand"/>
                        <a:cs typeface="Quicksand"/>
                      </a:endParaRPr>
                    </a:p>
                  </a:txBody>
                  <a:tcPr marL="21015" marR="21015" marT="21015" marB="21015"/>
                </a:tc>
                <a:tc>
                  <a:txBody>
                    <a:bodyPr/>
                    <a:lstStyle/>
                    <a:p>
                      <a:pPr marL="914400" indent="-228600">
                        <a:lnSpc>
                          <a:spcPct val="115000"/>
                        </a:lnSpc>
                      </a:pPr>
                      <a:r>
                        <a:rPr lang="en-GB" sz="400" dirty="0">
                          <a:effectLst/>
                        </a:rPr>
                        <a:t>To create a project from a task description</a:t>
                      </a:r>
                    </a:p>
                    <a:p>
                      <a:pPr marL="342900" lvl="0" indent="-342900">
                        <a:lnSpc>
                          <a:spcPct val="115000"/>
                        </a:lnSpc>
                        <a:buClr>
                          <a:srgbClr val="5B5BA5"/>
                        </a:buClr>
                        <a:buFont typeface="Arial" panose="020B0604020202020204" pitchFamily="34" charset="0"/>
                        <a:buChar char="●"/>
                      </a:pPr>
                      <a:r>
                        <a:rPr lang="en-GB" sz="400" u="none" strike="noStrike" dirty="0">
                          <a:effectLst/>
                        </a:rPr>
                        <a:t>I can identify and name the objects I will need for a project</a:t>
                      </a:r>
                    </a:p>
                    <a:p>
                      <a:pPr marL="342900" lvl="0" indent="-342900">
                        <a:lnSpc>
                          <a:spcPct val="115000"/>
                        </a:lnSpc>
                        <a:buClr>
                          <a:srgbClr val="5B5BA5"/>
                        </a:buClr>
                        <a:buFont typeface="Arial" panose="020B0604020202020204" pitchFamily="34" charset="0"/>
                        <a:buChar char="●"/>
                      </a:pPr>
                      <a:r>
                        <a:rPr lang="en-GB" sz="400" u="none" strike="noStrike" dirty="0">
                          <a:effectLst/>
                        </a:rPr>
                        <a:t>I can relate a task description to a design</a:t>
                      </a:r>
                    </a:p>
                    <a:p>
                      <a:pPr marL="342900" lvl="0" indent="-342900">
                        <a:lnSpc>
                          <a:spcPct val="115000"/>
                        </a:lnSpc>
                        <a:buClr>
                          <a:srgbClr val="5B5BA5"/>
                        </a:buClr>
                        <a:buFont typeface="Arial" panose="020B0604020202020204" pitchFamily="34" charset="0"/>
                        <a:buChar char="●"/>
                      </a:pPr>
                      <a:r>
                        <a:rPr lang="en-GB" sz="400" u="none" strike="noStrike" dirty="0">
                          <a:effectLst/>
                        </a:rPr>
                        <a:t>I can implement my algorithm as code</a:t>
                      </a:r>
                      <a:endParaRPr lang="en-GB" sz="400" u="none" strike="noStrike" dirty="0">
                        <a:effectLst/>
                        <a:latin typeface="Quicksand"/>
                        <a:ea typeface="Quicksand"/>
                        <a:cs typeface="Quicksand"/>
                      </a:endParaRPr>
                    </a:p>
                  </a:txBody>
                  <a:tcPr marL="21015" marR="21015" marT="21015" marB="21015"/>
                </a:tc>
                <a:extLst>
                  <a:ext uri="{0D108BD9-81ED-4DB2-BD59-A6C34878D82A}">
                    <a16:rowId xmlns:a16="http://schemas.microsoft.com/office/drawing/2014/main" val="3052541569"/>
                  </a:ext>
                </a:extLst>
              </a:tr>
            </a:tbl>
          </a:graphicData>
        </a:graphic>
      </p:graphicFrame>
      <p:sp>
        <p:nvSpPr>
          <p:cNvPr id="3" name="Rectangle 1">
            <a:extLst>
              <a:ext uri="{FF2B5EF4-FFF2-40B4-BE49-F238E27FC236}">
                <a16:creationId xmlns:a16="http://schemas.microsoft.com/office/drawing/2014/main" id="{25067F91-9E7F-CF41-FB43-800613480704}"/>
              </a:ext>
            </a:extLst>
          </p:cNvPr>
          <p:cNvSpPr>
            <a:spLocks noChangeArrowheads="1"/>
          </p:cNvSpPr>
          <p:nvPr/>
        </p:nvSpPr>
        <p:spPr bwMode="auto">
          <a:xfrm>
            <a:off x="3760788" y="-731361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228528"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5B5BA5"/>
                </a:solidFill>
                <a:effectLst/>
                <a:latin typeface="Quicksand" charset="0"/>
              </a:rPr>
              <a:t>Year 3 – Programming A - Sequencing sounds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Unit introduction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This unit explores the concept of sequencing in programming through Scratch. It begins with an introduction to the programming environment, which will be new to most learners. They will be introduced to a selection of motion, sound, and event blocks which they will use to create their own programs, featuring sequences. The final project is to make a representation of a piano. The unit is paced to focus on all aspects of sequences, and make sure that knowledge is built in a structured manner. Learners also apply stages of program design through this unit.</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There are two Year 3 programming units: </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Programming A - Sequencing sounds</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Programming B - Events and actions in programs</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This is unit A which should be delivered before unit B.</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Overview of lessons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Progression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This unit assumes that learners will have some prior experience of programming; the KS1 NCCE units cover floor robots and ScratchJr. However, experience of other languages or environments may also be useful.</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Please see the learning graph for this unit for more information about progression.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9248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B02C8B-BBC0-0BBA-873A-B0DDD7CD3B96}"/>
              </a:ext>
            </a:extLst>
          </p:cNvPr>
          <p:cNvGraphicFramePr>
            <a:graphicFrameLocks noGrp="1"/>
          </p:cNvGraphicFramePr>
          <p:nvPr>
            <p:extLst>
              <p:ext uri="{D42A27DB-BD31-4B8C-83A1-F6EECF244321}">
                <p14:modId xmlns:p14="http://schemas.microsoft.com/office/powerpoint/2010/main" val="1469748350"/>
              </p:ext>
            </p:extLst>
          </p:nvPr>
        </p:nvGraphicFramePr>
        <p:xfrm>
          <a:off x="3886542" y="-5577242"/>
          <a:ext cx="2132916" cy="19064473"/>
        </p:xfrm>
        <a:graphic>
          <a:graphicData uri="http://schemas.openxmlformats.org/drawingml/2006/table">
            <a:tbl>
              <a:tblPr>
                <a:tableStyleId>{5C22544A-7EE6-4342-B048-85BDC9FD1C3A}</a:tableStyleId>
              </a:tblPr>
              <a:tblGrid>
                <a:gridCol w="390470">
                  <a:extLst>
                    <a:ext uri="{9D8B030D-6E8A-4147-A177-3AD203B41FA5}">
                      <a16:colId xmlns:a16="http://schemas.microsoft.com/office/drawing/2014/main" val="3499324723"/>
                    </a:ext>
                  </a:extLst>
                </a:gridCol>
                <a:gridCol w="1133041">
                  <a:extLst>
                    <a:ext uri="{9D8B030D-6E8A-4147-A177-3AD203B41FA5}">
                      <a16:colId xmlns:a16="http://schemas.microsoft.com/office/drawing/2014/main" val="452090479"/>
                    </a:ext>
                  </a:extLst>
                </a:gridCol>
                <a:gridCol w="609405">
                  <a:extLst>
                    <a:ext uri="{9D8B030D-6E8A-4147-A177-3AD203B41FA5}">
                      <a16:colId xmlns:a16="http://schemas.microsoft.com/office/drawing/2014/main" val="316950362"/>
                    </a:ext>
                  </a:extLst>
                </a:gridCol>
              </a:tblGrid>
              <a:tr h="91373">
                <a:tc>
                  <a:txBody>
                    <a:bodyPr/>
                    <a:lstStyle/>
                    <a:p>
                      <a:pPr marL="914400" indent="-228600">
                        <a:lnSpc>
                          <a:spcPct val="115000"/>
                        </a:lnSpc>
                      </a:pPr>
                      <a:r>
                        <a:rPr lang="en-GB" sz="300">
                          <a:effectLst/>
                        </a:rPr>
                        <a:t>Lesson</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Brief overview</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Learning objectives</a:t>
                      </a:r>
                      <a:endParaRPr lang="en-GB" sz="300">
                        <a:effectLst/>
                        <a:latin typeface="Quicksand"/>
                        <a:ea typeface="Quicksand"/>
                        <a:cs typeface="Quicksand"/>
                      </a:endParaRPr>
                    </a:p>
                  </a:txBody>
                  <a:tcPr marL="18809" marR="18809" marT="18809" marB="18809"/>
                </a:tc>
                <a:extLst>
                  <a:ext uri="{0D108BD9-81ED-4DB2-BD59-A6C34878D82A}">
                    <a16:rowId xmlns:a16="http://schemas.microsoft.com/office/drawing/2014/main" val="942695064"/>
                  </a:ext>
                </a:extLst>
              </a:tr>
              <a:tr h="662408">
                <a:tc>
                  <a:txBody>
                    <a:bodyPr/>
                    <a:lstStyle/>
                    <a:p>
                      <a:pPr marL="914400" indent="-228600">
                        <a:lnSpc>
                          <a:spcPct val="115000"/>
                        </a:lnSpc>
                      </a:pPr>
                      <a:r>
                        <a:rPr lang="en-GB" sz="300">
                          <a:effectLst/>
                        </a:rPr>
                        <a:t>1 Yes or no questions</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Learners will start to explore questions with yes/no answers, and how these can be used to identify and compare objects. They will create their own yes/no questions, before using these to split a collection of objects into groups.</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To create questions with yes/no answers</a:t>
                      </a:r>
                    </a:p>
                    <a:p>
                      <a:pPr marL="342900" lvl="0" indent="-342900">
                        <a:lnSpc>
                          <a:spcPct val="115000"/>
                        </a:lnSpc>
                        <a:buClr>
                          <a:srgbClr val="5B5BA5"/>
                        </a:buClr>
                        <a:buFont typeface="Arial" panose="020B0604020202020204" pitchFamily="34" charset="0"/>
                        <a:buChar char="●"/>
                      </a:pPr>
                      <a:r>
                        <a:rPr lang="en-GB" sz="300" u="none" strike="noStrike">
                          <a:effectLst/>
                        </a:rPr>
                        <a:t>I can investigate questions with yes/no answers</a:t>
                      </a:r>
                    </a:p>
                    <a:p>
                      <a:pPr marL="342900" lvl="0" indent="-342900">
                        <a:lnSpc>
                          <a:spcPct val="115000"/>
                        </a:lnSpc>
                        <a:buClr>
                          <a:srgbClr val="5B5BA5"/>
                        </a:buClr>
                        <a:buFont typeface="Arial" panose="020B0604020202020204" pitchFamily="34" charset="0"/>
                        <a:buChar char="●"/>
                      </a:pPr>
                      <a:r>
                        <a:rPr lang="en-GB" sz="300" u="none" strike="noStrike">
                          <a:effectLst/>
                        </a:rPr>
                        <a:t>I can make up a yes/no question about a collection of objects</a:t>
                      </a:r>
                    </a:p>
                    <a:p>
                      <a:pPr marL="342900" lvl="0" indent="-342900">
                        <a:lnSpc>
                          <a:spcPct val="115000"/>
                        </a:lnSpc>
                        <a:buClr>
                          <a:srgbClr val="5B5BA5"/>
                        </a:buClr>
                        <a:buFont typeface="Arial" panose="020B0604020202020204" pitchFamily="34" charset="0"/>
                        <a:buChar char="●"/>
                      </a:pPr>
                      <a:r>
                        <a:rPr lang="en-GB" sz="300" u="none" strike="noStrike">
                          <a:effectLst/>
                        </a:rPr>
                        <a:t>I can create two groups of objects separated by one attribute</a:t>
                      </a:r>
                      <a:endParaRPr lang="en-GB" sz="300" u="none" strike="noStrike">
                        <a:effectLst/>
                        <a:latin typeface="Quicksand"/>
                        <a:ea typeface="Quicksand"/>
                        <a:cs typeface="Quicksand"/>
                      </a:endParaRPr>
                    </a:p>
                  </a:txBody>
                  <a:tcPr marL="18809" marR="18809" marT="18809" marB="18809"/>
                </a:tc>
                <a:extLst>
                  <a:ext uri="{0D108BD9-81ED-4DB2-BD59-A6C34878D82A}">
                    <a16:rowId xmlns:a16="http://schemas.microsoft.com/office/drawing/2014/main" val="2302871021"/>
                  </a:ext>
                </a:extLst>
              </a:tr>
              <a:tr h="719511">
                <a:tc>
                  <a:txBody>
                    <a:bodyPr/>
                    <a:lstStyle/>
                    <a:p>
                      <a:pPr marL="914400" indent="-228600">
                        <a:lnSpc>
                          <a:spcPct val="115000"/>
                        </a:lnSpc>
                      </a:pPr>
                      <a:r>
                        <a:rPr lang="en-GB" sz="300">
                          <a:effectLst/>
                        </a:rPr>
                        <a:t>2 Making groups</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Learners will develop their understanding of using questions with yes/no answers to group objects more than once. They will learn how to arrange objects into a tree structure and will continue to think about which attributes the questions are related to. </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To identify the attributes needed to collect data about an object</a:t>
                      </a:r>
                    </a:p>
                    <a:p>
                      <a:pPr marL="342900" lvl="0" indent="-342900">
                        <a:lnSpc>
                          <a:spcPct val="115000"/>
                        </a:lnSpc>
                        <a:buClr>
                          <a:srgbClr val="5B5BA5"/>
                        </a:buClr>
                        <a:buFont typeface="Arial" panose="020B0604020202020204" pitchFamily="34" charset="0"/>
                        <a:buChar char="●"/>
                      </a:pPr>
                      <a:r>
                        <a:rPr lang="en-GB" sz="300" u="none" strike="noStrike">
                          <a:effectLst/>
                        </a:rPr>
                        <a:t>I can select an attribute to separate objects into groups</a:t>
                      </a:r>
                    </a:p>
                    <a:p>
                      <a:pPr marL="342900" lvl="0" indent="-342900">
                        <a:lnSpc>
                          <a:spcPct val="115000"/>
                        </a:lnSpc>
                        <a:buClr>
                          <a:srgbClr val="5B5BA5"/>
                        </a:buClr>
                        <a:buFont typeface="Arial" panose="020B0604020202020204" pitchFamily="34" charset="0"/>
                        <a:buChar char="●"/>
                      </a:pPr>
                      <a:r>
                        <a:rPr lang="en-GB" sz="300" u="none" strike="noStrike">
                          <a:effectLst/>
                        </a:rPr>
                        <a:t>I can create a group of objects within an existing group </a:t>
                      </a:r>
                    </a:p>
                    <a:p>
                      <a:pPr marL="342900" lvl="0" indent="-342900">
                        <a:lnSpc>
                          <a:spcPct val="115000"/>
                        </a:lnSpc>
                        <a:buClr>
                          <a:srgbClr val="5B5BA5"/>
                        </a:buClr>
                        <a:buFont typeface="Arial" panose="020B0604020202020204" pitchFamily="34" charset="0"/>
                        <a:buChar char="●"/>
                      </a:pPr>
                      <a:r>
                        <a:rPr lang="en-GB" sz="300" u="none" strike="noStrike">
                          <a:effectLst/>
                        </a:rPr>
                        <a:t>I can arrange objects into a tree structure</a:t>
                      </a:r>
                      <a:endParaRPr lang="en-GB" sz="300" u="none" strike="noStrike">
                        <a:effectLst/>
                        <a:latin typeface="Quicksand"/>
                        <a:ea typeface="Quicksand"/>
                        <a:cs typeface="Quicksand"/>
                      </a:endParaRPr>
                    </a:p>
                  </a:txBody>
                  <a:tcPr marL="18809" marR="18809" marT="18809" marB="18809"/>
                </a:tc>
                <a:extLst>
                  <a:ext uri="{0D108BD9-81ED-4DB2-BD59-A6C34878D82A}">
                    <a16:rowId xmlns:a16="http://schemas.microsoft.com/office/drawing/2014/main" val="2166855312"/>
                  </a:ext>
                </a:extLst>
              </a:tr>
              <a:tr h="662408">
                <a:tc>
                  <a:txBody>
                    <a:bodyPr/>
                    <a:lstStyle/>
                    <a:p>
                      <a:pPr marL="914400" indent="-228600">
                        <a:lnSpc>
                          <a:spcPct val="115000"/>
                        </a:lnSpc>
                      </a:pPr>
                      <a:r>
                        <a:rPr lang="en-GB" sz="300">
                          <a:effectLst/>
                        </a:rPr>
                        <a:t>3 Creating a branching database</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Learners will continue to develop their understanding of ordering objects/images in a branching database structure. They will learn how to use an online database tool to arrange objects into a branching database, and will create their own questions with yes/no answers. Learners will show that their branching database works through testing.</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To create a branching database</a:t>
                      </a:r>
                    </a:p>
                    <a:p>
                      <a:pPr marL="342900" lvl="0" indent="-342900">
                        <a:lnSpc>
                          <a:spcPct val="115000"/>
                        </a:lnSpc>
                        <a:buClr>
                          <a:srgbClr val="5B5BA5"/>
                        </a:buClr>
                        <a:buFont typeface="Arial" panose="020B0604020202020204" pitchFamily="34" charset="0"/>
                        <a:buChar char="●"/>
                      </a:pPr>
                      <a:r>
                        <a:rPr lang="en-GB" sz="300" u="none" strike="noStrike">
                          <a:effectLst/>
                        </a:rPr>
                        <a:t>I can select objects to arrange in a branching database</a:t>
                      </a:r>
                    </a:p>
                    <a:p>
                      <a:pPr marL="342900" lvl="0" indent="-342900">
                        <a:lnSpc>
                          <a:spcPct val="115000"/>
                        </a:lnSpc>
                        <a:buClr>
                          <a:srgbClr val="5B5BA5"/>
                        </a:buClr>
                        <a:buFont typeface="Arial" panose="020B0604020202020204" pitchFamily="34" charset="0"/>
                        <a:buChar char="●"/>
                      </a:pPr>
                      <a:r>
                        <a:rPr lang="en-GB" sz="300" u="none" strike="noStrike">
                          <a:effectLst/>
                        </a:rPr>
                        <a:t>I can group objects using my own yes/no questions</a:t>
                      </a:r>
                    </a:p>
                    <a:p>
                      <a:pPr marL="342900" lvl="0" indent="-342900">
                        <a:lnSpc>
                          <a:spcPct val="115000"/>
                        </a:lnSpc>
                        <a:buClr>
                          <a:srgbClr val="5B5BA5"/>
                        </a:buClr>
                        <a:buFont typeface="Arial" panose="020B0604020202020204" pitchFamily="34" charset="0"/>
                        <a:buChar char="●"/>
                      </a:pPr>
                      <a:r>
                        <a:rPr lang="en-GB" sz="300" u="none" strike="noStrike">
                          <a:effectLst/>
                        </a:rPr>
                        <a:t>I can test my branching database to see if it works</a:t>
                      </a:r>
                      <a:endParaRPr lang="en-GB" sz="300" u="none" strike="noStrike">
                        <a:effectLst/>
                        <a:latin typeface="Quicksand"/>
                        <a:ea typeface="Quicksand"/>
                        <a:cs typeface="Quicksand"/>
                      </a:endParaRPr>
                    </a:p>
                  </a:txBody>
                  <a:tcPr marL="18809" marR="18809" marT="18809" marB="18809"/>
                </a:tc>
                <a:extLst>
                  <a:ext uri="{0D108BD9-81ED-4DB2-BD59-A6C34878D82A}">
                    <a16:rowId xmlns:a16="http://schemas.microsoft.com/office/drawing/2014/main" val="469440674"/>
                  </a:ext>
                </a:extLst>
              </a:tr>
              <a:tr h="833718">
                <a:tc>
                  <a:txBody>
                    <a:bodyPr/>
                    <a:lstStyle/>
                    <a:p>
                      <a:pPr marL="914400" indent="-228600">
                        <a:lnSpc>
                          <a:spcPct val="115000"/>
                        </a:lnSpc>
                      </a:pPr>
                      <a:r>
                        <a:rPr lang="en-GB" sz="300">
                          <a:effectLst/>
                        </a:rPr>
                        <a:t>4 Structuring a branching database</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Learners will continue to develop their understanding of how to create a well-structured database. They will use attributes to create questions with yes/no answers, and will apply these to given objects. Learners will compare the efficiency of different branching databases, and will be able to explain why questions need to be in a specific order.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To explain why it is helpful for a database to be well structured</a:t>
                      </a:r>
                    </a:p>
                    <a:p>
                      <a:pPr marL="342900" lvl="0" indent="-342900">
                        <a:lnSpc>
                          <a:spcPct val="115000"/>
                        </a:lnSpc>
                        <a:buClr>
                          <a:srgbClr val="5B5BA5"/>
                        </a:buClr>
                        <a:buFont typeface="Arial" panose="020B0604020202020204" pitchFamily="34" charset="0"/>
                        <a:buChar char="●"/>
                      </a:pPr>
                      <a:r>
                        <a:rPr lang="en-GB" sz="300" u="none" strike="noStrike">
                          <a:effectLst/>
                        </a:rPr>
                        <a:t>I can create yes/no questions using given attributes</a:t>
                      </a:r>
                    </a:p>
                    <a:p>
                      <a:pPr marL="342900" lvl="0" indent="-342900">
                        <a:lnSpc>
                          <a:spcPct val="115000"/>
                        </a:lnSpc>
                        <a:buClr>
                          <a:srgbClr val="5B5BA5"/>
                        </a:buClr>
                        <a:buFont typeface="Arial" panose="020B0604020202020204" pitchFamily="34" charset="0"/>
                        <a:buChar char="●"/>
                      </a:pPr>
                      <a:r>
                        <a:rPr lang="en-GB" sz="300" u="none" strike="noStrike">
                          <a:effectLst/>
                        </a:rPr>
                        <a:t>I can compare two branching database structures</a:t>
                      </a:r>
                    </a:p>
                    <a:p>
                      <a:pPr marL="342900" lvl="0" indent="-342900">
                        <a:lnSpc>
                          <a:spcPct val="115000"/>
                        </a:lnSpc>
                        <a:buClr>
                          <a:srgbClr val="5B5BA5"/>
                        </a:buClr>
                        <a:buFont typeface="Arial" panose="020B0604020202020204" pitchFamily="34" charset="0"/>
                        <a:buChar char="●"/>
                      </a:pPr>
                      <a:r>
                        <a:rPr lang="en-GB" sz="300" u="none" strike="noStrike">
                          <a:effectLst/>
                        </a:rPr>
                        <a:t>I can explain that questions need to be ordered carefully to split objects into similarly sized groups</a:t>
                      </a:r>
                      <a:endParaRPr lang="en-GB" sz="300" u="none" strike="noStrike">
                        <a:effectLst/>
                        <a:latin typeface="Quicksand"/>
                        <a:ea typeface="Quicksand"/>
                        <a:cs typeface="Quicksand"/>
                      </a:endParaRPr>
                    </a:p>
                  </a:txBody>
                  <a:tcPr marL="18809" marR="18809" marT="18809" marB="18809"/>
                </a:tc>
                <a:extLst>
                  <a:ext uri="{0D108BD9-81ED-4DB2-BD59-A6C34878D82A}">
                    <a16:rowId xmlns:a16="http://schemas.microsoft.com/office/drawing/2014/main" val="1055131627"/>
                  </a:ext>
                </a:extLst>
              </a:tr>
              <a:tr h="719511">
                <a:tc>
                  <a:txBody>
                    <a:bodyPr/>
                    <a:lstStyle/>
                    <a:p>
                      <a:pPr marL="914400" indent="-228600">
                        <a:lnSpc>
                          <a:spcPct val="115000"/>
                        </a:lnSpc>
                      </a:pPr>
                      <a:r>
                        <a:rPr lang="en-GB" sz="300">
                          <a:effectLst/>
                        </a:rPr>
                        <a:t>5 Planning a branching database</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Learners will independently plan a branching database by creating a physical representation of one that will identify different types of dinosaur. They will continue to think about the attributes of objects to write questions with yes/no answers, which will enable them to separate a group of objects effectively. Learners will then arrange the questions and objects into a tree structure, before testing the structure.</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To plan the structure of a branching database</a:t>
                      </a:r>
                    </a:p>
                    <a:p>
                      <a:pPr marL="342900" lvl="0" indent="-342900">
                        <a:lnSpc>
                          <a:spcPct val="115000"/>
                        </a:lnSpc>
                        <a:buClr>
                          <a:srgbClr val="5B5BA5"/>
                        </a:buClr>
                        <a:buFont typeface="Arial" panose="020B0604020202020204" pitchFamily="34" charset="0"/>
                        <a:buChar char="●"/>
                      </a:pPr>
                      <a:r>
                        <a:rPr lang="en-GB" sz="300" u="none" strike="noStrike">
                          <a:effectLst/>
                        </a:rPr>
                        <a:t>I can independently create questions to use in a branching database </a:t>
                      </a:r>
                    </a:p>
                    <a:p>
                      <a:pPr marL="342900" lvl="0" indent="-342900">
                        <a:lnSpc>
                          <a:spcPct val="115000"/>
                        </a:lnSpc>
                        <a:buClr>
                          <a:srgbClr val="5B5BA5"/>
                        </a:buClr>
                        <a:buFont typeface="Arial" panose="020B0604020202020204" pitchFamily="34" charset="0"/>
                        <a:buChar char="●"/>
                      </a:pPr>
                      <a:r>
                        <a:rPr lang="en-GB" sz="300" u="none" strike="noStrike">
                          <a:effectLst/>
                        </a:rPr>
                        <a:t>I can create questions that will enable objects to be uniquely identified</a:t>
                      </a:r>
                    </a:p>
                    <a:p>
                      <a:pPr marL="342900" lvl="0" indent="-342900">
                        <a:lnSpc>
                          <a:spcPct val="115000"/>
                        </a:lnSpc>
                        <a:buClr>
                          <a:srgbClr val="5B5BA5"/>
                        </a:buClr>
                        <a:buFont typeface="Arial" panose="020B0604020202020204" pitchFamily="34" charset="0"/>
                        <a:buChar char="●"/>
                      </a:pPr>
                      <a:r>
                        <a:rPr lang="en-GB" sz="300" u="none" strike="noStrike">
                          <a:effectLst/>
                        </a:rPr>
                        <a:t>I can create a physical version of a branching database</a:t>
                      </a:r>
                      <a:endParaRPr lang="en-GB" sz="300" u="none" strike="noStrike">
                        <a:effectLst/>
                        <a:latin typeface="Quicksand"/>
                        <a:ea typeface="Quicksand"/>
                        <a:cs typeface="Quicksand"/>
                      </a:endParaRPr>
                    </a:p>
                  </a:txBody>
                  <a:tcPr marL="18809" marR="18809" marT="18809" marB="18809"/>
                </a:tc>
                <a:extLst>
                  <a:ext uri="{0D108BD9-81ED-4DB2-BD59-A6C34878D82A}">
                    <a16:rowId xmlns:a16="http://schemas.microsoft.com/office/drawing/2014/main" val="1819945534"/>
                  </a:ext>
                </a:extLst>
              </a:tr>
              <a:tr h="662408">
                <a:tc>
                  <a:txBody>
                    <a:bodyPr/>
                    <a:lstStyle/>
                    <a:p>
                      <a:pPr marL="914400" indent="-228600">
                        <a:lnSpc>
                          <a:spcPct val="115000"/>
                        </a:lnSpc>
                      </a:pPr>
                      <a:r>
                        <a:rPr lang="en-GB" sz="300">
                          <a:effectLst/>
                        </a:rPr>
                        <a:t>6 Making a dinosaur identifier</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a:effectLst/>
                        </a:rPr>
                        <a:t>Learners will independently create a branching database to identify different types of dinosaur, based on the paper-based version that they created in Lesson 5. They will then work with a partner to test that their database works, before considering real-world applications for branching databases.</a:t>
                      </a:r>
                    </a:p>
                    <a:p>
                      <a:pPr marL="914400" indent="-228600">
                        <a:lnSpc>
                          <a:spcPct val="115000"/>
                        </a:lnSpc>
                      </a:pPr>
                      <a:r>
                        <a:rPr lang="en-GB" sz="300">
                          <a:effectLst/>
                        </a:rPr>
                        <a:t> </a:t>
                      </a:r>
                      <a:endParaRPr lang="en-GB" sz="300">
                        <a:effectLst/>
                        <a:latin typeface="Quicksand"/>
                        <a:ea typeface="Quicksand"/>
                        <a:cs typeface="Quicksand"/>
                      </a:endParaRPr>
                    </a:p>
                  </a:txBody>
                  <a:tcPr marL="18809" marR="18809" marT="18809" marB="18809"/>
                </a:tc>
                <a:tc>
                  <a:txBody>
                    <a:bodyPr/>
                    <a:lstStyle/>
                    <a:p>
                      <a:pPr marL="914400" indent="-228600">
                        <a:lnSpc>
                          <a:spcPct val="115000"/>
                        </a:lnSpc>
                      </a:pPr>
                      <a:r>
                        <a:rPr lang="en-GB" sz="300" dirty="0">
                          <a:effectLst/>
                        </a:rPr>
                        <a:t>To independently create an identification tool</a:t>
                      </a:r>
                    </a:p>
                    <a:p>
                      <a:pPr marL="342900" lvl="0" indent="-342900">
                        <a:lnSpc>
                          <a:spcPct val="115000"/>
                        </a:lnSpc>
                        <a:buClr>
                          <a:srgbClr val="5B5BA5"/>
                        </a:buClr>
                        <a:buFont typeface="Arial" panose="020B0604020202020204" pitchFamily="34" charset="0"/>
                        <a:buChar char="●"/>
                      </a:pPr>
                      <a:r>
                        <a:rPr lang="en-GB" sz="300" u="none" strike="noStrike" dirty="0">
                          <a:effectLst/>
                        </a:rPr>
                        <a:t>I can create a branching database that reflects my plan</a:t>
                      </a:r>
                    </a:p>
                    <a:p>
                      <a:pPr marL="342900" lvl="0" indent="-342900">
                        <a:lnSpc>
                          <a:spcPct val="115000"/>
                        </a:lnSpc>
                        <a:buClr>
                          <a:srgbClr val="5B5BA5"/>
                        </a:buClr>
                        <a:buFont typeface="Arial" panose="020B0604020202020204" pitchFamily="34" charset="0"/>
                        <a:buChar char="●"/>
                      </a:pPr>
                      <a:r>
                        <a:rPr lang="en-GB" sz="300" u="none" strike="noStrike" dirty="0">
                          <a:effectLst/>
                        </a:rPr>
                        <a:t>I can work with a partner to test my identification tool</a:t>
                      </a:r>
                    </a:p>
                    <a:p>
                      <a:pPr marL="342900" lvl="0" indent="-342900">
                        <a:lnSpc>
                          <a:spcPct val="115000"/>
                        </a:lnSpc>
                        <a:buClr>
                          <a:srgbClr val="5B5BA5"/>
                        </a:buClr>
                        <a:buFont typeface="Arial" panose="020B0604020202020204" pitchFamily="34" charset="0"/>
                        <a:buChar char="●"/>
                      </a:pPr>
                      <a:r>
                        <a:rPr lang="en-GB" sz="300" u="none" strike="noStrike" dirty="0">
                          <a:effectLst/>
                        </a:rPr>
                        <a:t>I can suggest real-world uses for branching databases</a:t>
                      </a:r>
                      <a:endParaRPr lang="en-GB" sz="300" u="none" strike="noStrike" dirty="0">
                        <a:effectLst/>
                        <a:latin typeface="Quicksand"/>
                        <a:ea typeface="Quicksand"/>
                        <a:cs typeface="Quicksand"/>
                      </a:endParaRPr>
                    </a:p>
                  </a:txBody>
                  <a:tcPr marL="18809" marR="18809" marT="18809" marB="18809"/>
                </a:tc>
                <a:extLst>
                  <a:ext uri="{0D108BD9-81ED-4DB2-BD59-A6C34878D82A}">
                    <a16:rowId xmlns:a16="http://schemas.microsoft.com/office/drawing/2014/main" val="1063106701"/>
                  </a:ext>
                </a:extLst>
              </a:tr>
            </a:tbl>
          </a:graphicData>
        </a:graphic>
      </p:graphicFrame>
      <p:sp>
        <p:nvSpPr>
          <p:cNvPr id="3" name="Rectangle 1">
            <a:extLst>
              <a:ext uri="{FF2B5EF4-FFF2-40B4-BE49-F238E27FC236}">
                <a16:creationId xmlns:a16="http://schemas.microsoft.com/office/drawing/2014/main" id="{5547EFE8-240A-E924-9AD0-8C5C895DE598}"/>
              </a:ext>
            </a:extLst>
          </p:cNvPr>
          <p:cNvSpPr>
            <a:spLocks noChangeArrowheads="1"/>
          </p:cNvSpPr>
          <p:nvPr/>
        </p:nvSpPr>
        <p:spPr bwMode="auto">
          <a:xfrm>
            <a:off x="3886200" y="-55771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228528"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5B5BA5"/>
                </a:solidFill>
                <a:effectLst/>
                <a:latin typeface="Quicksand" charset="0"/>
              </a:rPr>
              <a:t>Year 3 – Branching databases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Unit introduction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Learners will develop their understanding of what a branching database is and how to create one. They will use yes/no questions to gain an understanding of what attributes are and how to use them to sort groups of objects. Learners will create physical and on-screen branching databases. To conclude the unit, they will create an identification tool using a branching database, which they will test by using it. They will also consider real-world applications for branching databases.</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For this unit, both you and your learners will need access to the j2data Pictogram, Branch, and Database tools (see </a:t>
            </a:r>
            <a:r>
              <a:rPr kumimoji="0" lang="en-GB" altLang="en-US" sz="1100" b="0" i="0" u="none" strike="noStrike" cap="none" normalizeH="0" baseline="0">
                <a:ln>
                  <a:noFill/>
                </a:ln>
                <a:solidFill>
                  <a:srgbClr val="1155CC"/>
                </a:solidFill>
                <a:effectLst/>
                <a:latin typeface="Arial" panose="020B0604020202020204" pitchFamily="34" charset="0"/>
                <a:ea typeface="Quicksand" charset="0"/>
                <a:cs typeface="Quicksand" charset="0"/>
                <a:hlinkClick r:id="rId2"/>
              </a:rPr>
              <a:t>https://www.j2e.com/jit5#branch</a:t>
            </a: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 or similar).</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Overview of lessons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Progression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This unit progresses learners’ knowledge and understanding of the categories of data handling, with a particular focus on implementation. It builds on their knowledge of data and information from key stage 1. They will continue to develop their understanding of attributes and begin to construct and interrogate branching databases as a means of displaying and retrieving information. </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Please see the learning graph for this unit for more information about progression.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3130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014AE6-834F-011F-B556-E3DA14DBE48F}"/>
              </a:ext>
            </a:extLst>
          </p:cNvPr>
          <p:cNvGraphicFramePr>
            <a:graphicFrameLocks noGrp="1"/>
          </p:cNvGraphicFramePr>
          <p:nvPr/>
        </p:nvGraphicFramePr>
        <p:xfrm>
          <a:off x="3687207" y="669739"/>
          <a:ext cx="2531586" cy="6663111"/>
        </p:xfrm>
        <a:graphic>
          <a:graphicData uri="http://schemas.openxmlformats.org/drawingml/2006/table">
            <a:tbl>
              <a:tblPr>
                <a:tableStyleId>{5C22544A-7EE6-4342-B048-85BDC9FD1C3A}</a:tableStyleId>
              </a:tblPr>
              <a:tblGrid>
                <a:gridCol w="557217">
                  <a:extLst>
                    <a:ext uri="{9D8B030D-6E8A-4147-A177-3AD203B41FA5}">
                      <a16:colId xmlns:a16="http://schemas.microsoft.com/office/drawing/2014/main" val="3124668754"/>
                    </a:ext>
                  </a:extLst>
                </a:gridCol>
                <a:gridCol w="1251059">
                  <a:extLst>
                    <a:ext uri="{9D8B030D-6E8A-4147-A177-3AD203B41FA5}">
                      <a16:colId xmlns:a16="http://schemas.microsoft.com/office/drawing/2014/main" val="1338673358"/>
                    </a:ext>
                  </a:extLst>
                </a:gridCol>
                <a:gridCol w="723310">
                  <a:extLst>
                    <a:ext uri="{9D8B030D-6E8A-4147-A177-3AD203B41FA5}">
                      <a16:colId xmlns:a16="http://schemas.microsoft.com/office/drawing/2014/main" val="560853486"/>
                    </a:ext>
                  </a:extLst>
                </a:gridCol>
              </a:tblGrid>
              <a:tr h="108452">
                <a:tc>
                  <a:txBody>
                    <a:bodyPr/>
                    <a:lstStyle/>
                    <a:p>
                      <a:pPr>
                        <a:lnSpc>
                          <a:spcPct val="115000"/>
                        </a:lnSpc>
                      </a:pPr>
                      <a:r>
                        <a:rPr lang="en-GB" sz="400">
                          <a:effectLst/>
                        </a:rPr>
                        <a:t>Lesson</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Brief overview</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Learning objectives</a:t>
                      </a:r>
                      <a:endParaRPr lang="en-GB" sz="400">
                        <a:effectLst/>
                        <a:latin typeface="Quicksand"/>
                        <a:ea typeface="Quicksand"/>
                        <a:cs typeface="Quicksand"/>
                      </a:endParaRPr>
                    </a:p>
                  </a:txBody>
                  <a:tcPr marL="22324" marR="22324" marT="22324" marB="22324"/>
                </a:tc>
                <a:extLst>
                  <a:ext uri="{0D108BD9-81ED-4DB2-BD59-A6C34878D82A}">
                    <a16:rowId xmlns:a16="http://schemas.microsoft.com/office/drawing/2014/main" val="2541734324"/>
                  </a:ext>
                </a:extLst>
              </a:tr>
              <a:tr h="853998">
                <a:tc>
                  <a:txBody>
                    <a:bodyPr/>
                    <a:lstStyle/>
                    <a:p>
                      <a:pPr>
                        <a:lnSpc>
                          <a:spcPct val="115000"/>
                        </a:lnSpc>
                      </a:pPr>
                      <a:r>
                        <a:rPr lang="en-GB" sz="400">
                          <a:effectLst/>
                        </a:rPr>
                        <a:t>1. Words and pictures </a:t>
                      </a:r>
                    </a:p>
                    <a:p>
                      <a:pPr>
                        <a:lnSpc>
                          <a:spcPct val="115000"/>
                        </a:lnSpc>
                      </a:pPr>
                      <a:r>
                        <a:rPr lang="en-GB" sz="400">
                          <a:effectLst/>
                        </a:rPr>
                        <a:t> </a:t>
                      </a:r>
                    </a:p>
                    <a:p>
                      <a:pPr>
                        <a:lnSpc>
                          <a:spcPct val="115000"/>
                        </a:lnSpc>
                      </a:pPr>
                      <a:r>
                        <a:rPr lang="en-GB" sz="400">
                          <a:effectLst/>
                        </a:rPr>
                        <a:t>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In this lesson, learners will become familiar with the terms ‘text’ and ‘images’ and understand that text and images need to be used carefully to communicate messages clearly. Learners will be able to give advantages and disadvantages of using text, images, or both text and images to communicate messages effectively.</a:t>
                      </a:r>
                    </a:p>
                    <a:p>
                      <a:pPr>
                        <a:lnSpc>
                          <a:spcPct val="115000"/>
                        </a:lnSpc>
                      </a:pPr>
                      <a:r>
                        <a:rPr lang="en-GB" sz="400">
                          <a:effectLst/>
                        </a:rPr>
                        <a:t>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To recognise how text and images convey information</a:t>
                      </a:r>
                    </a:p>
                    <a:p>
                      <a:pPr marL="342900" lvl="0" indent="-342900">
                        <a:lnSpc>
                          <a:spcPct val="115000"/>
                        </a:lnSpc>
                        <a:buClr>
                          <a:srgbClr val="5B5BA5"/>
                        </a:buClr>
                        <a:buFont typeface="Arial" panose="020B0604020202020204" pitchFamily="34" charset="0"/>
                        <a:buChar char="●"/>
                      </a:pPr>
                      <a:r>
                        <a:rPr lang="en-GB" sz="400" u="none" strike="noStrike">
                          <a:effectLst/>
                        </a:rPr>
                        <a:t>I can explain the difference between text and images</a:t>
                      </a:r>
                    </a:p>
                    <a:p>
                      <a:pPr marL="342900" lvl="0" indent="-342900">
                        <a:lnSpc>
                          <a:spcPct val="115000"/>
                        </a:lnSpc>
                        <a:buClr>
                          <a:srgbClr val="5B5BA5"/>
                        </a:buClr>
                        <a:buFont typeface="Arial" panose="020B0604020202020204" pitchFamily="34" charset="0"/>
                        <a:buChar char="●"/>
                      </a:pPr>
                      <a:r>
                        <a:rPr lang="en-GB" sz="400" u="none" strike="noStrike">
                          <a:effectLst/>
                        </a:rPr>
                        <a:t>I can recognise that text and images can communicate messages clearly</a:t>
                      </a:r>
                    </a:p>
                    <a:p>
                      <a:pPr marL="342900" lvl="0" indent="-342900">
                        <a:lnSpc>
                          <a:spcPct val="115000"/>
                        </a:lnSpc>
                        <a:buClr>
                          <a:srgbClr val="5B5BA5"/>
                        </a:buClr>
                        <a:buFont typeface="Arial" panose="020B0604020202020204" pitchFamily="34" charset="0"/>
                        <a:buChar char="●"/>
                      </a:pPr>
                      <a:r>
                        <a:rPr lang="en-GB" sz="400" u="none" strike="noStrike">
                          <a:effectLst/>
                        </a:rPr>
                        <a:t>I can identify the advantages and disadvantages of using text and images</a:t>
                      </a:r>
                      <a:endParaRPr lang="en-GB" sz="4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2442385600"/>
                  </a:ext>
                </a:extLst>
              </a:tr>
              <a:tr h="786221">
                <a:tc>
                  <a:txBody>
                    <a:bodyPr/>
                    <a:lstStyle/>
                    <a:p>
                      <a:pPr>
                        <a:lnSpc>
                          <a:spcPct val="115000"/>
                        </a:lnSpc>
                      </a:pPr>
                      <a:r>
                        <a:rPr lang="en-GB" sz="400">
                          <a:effectLst/>
                        </a:rPr>
                        <a:t>2. Can you edit it?</a:t>
                      </a:r>
                    </a:p>
                    <a:p>
                      <a:pPr>
                        <a:lnSpc>
                          <a:spcPct val="115000"/>
                        </a:lnSpc>
                      </a:pPr>
                      <a:r>
                        <a:rPr lang="en-GB" sz="400">
                          <a:effectLst/>
                        </a:rPr>
                        <a:t> </a:t>
                      </a:r>
                    </a:p>
                    <a:p>
                      <a:pPr>
                        <a:lnSpc>
                          <a:spcPct val="115000"/>
                        </a:lnSpc>
                      </a:pPr>
                      <a:r>
                        <a:rPr lang="en-GB" sz="400">
                          <a:effectLst/>
                        </a:rPr>
                        <a:t>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This lesson will build on last week’s lesson, in which we looked at using images and text to communicate a message effectively. In this lesson we will look at desktop publishing. Learners will think about how to make careful choices regarding font size, colour, and type in an invitation. The use of the Return, Backspace, and Shift keys will be explored and learners will be taught how to type age-appropriate punctuation marks. This will build on the typing skills learned in the Year 1 ‘Digital painting’ unit. Learners will understand that once content has been added, it can be rearranged on the page.</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To recognise that text and layout can be edited</a:t>
                      </a:r>
                    </a:p>
                    <a:p>
                      <a:pPr marL="342900" lvl="0" indent="-342900">
                        <a:lnSpc>
                          <a:spcPct val="115000"/>
                        </a:lnSpc>
                        <a:buClr>
                          <a:srgbClr val="5B5BA5"/>
                        </a:buClr>
                        <a:buFont typeface="Arial" panose="020B0604020202020204" pitchFamily="34" charset="0"/>
                        <a:buChar char="●"/>
                      </a:pPr>
                      <a:r>
                        <a:rPr lang="en-GB" sz="400" u="none" strike="noStrike">
                          <a:effectLst/>
                        </a:rPr>
                        <a:t>I can change font style, size, and colours for a given purpose</a:t>
                      </a:r>
                    </a:p>
                    <a:p>
                      <a:pPr marL="342900" lvl="0" indent="-342900">
                        <a:lnSpc>
                          <a:spcPct val="115000"/>
                        </a:lnSpc>
                        <a:buClr>
                          <a:srgbClr val="5B5BA5"/>
                        </a:buClr>
                        <a:buFont typeface="Arial" panose="020B0604020202020204" pitchFamily="34" charset="0"/>
                        <a:buChar char="●"/>
                      </a:pPr>
                      <a:r>
                        <a:rPr lang="en-GB" sz="400" u="none" strike="noStrike">
                          <a:effectLst/>
                        </a:rPr>
                        <a:t>I can edit text</a:t>
                      </a:r>
                    </a:p>
                    <a:p>
                      <a:pPr marL="342900" lvl="0" indent="-342900">
                        <a:lnSpc>
                          <a:spcPct val="115000"/>
                        </a:lnSpc>
                        <a:buClr>
                          <a:srgbClr val="5B5BA5"/>
                        </a:buClr>
                        <a:buFont typeface="Arial" panose="020B0604020202020204" pitchFamily="34" charset="0"/>
                        <a:buChar char="●"/>
                      </a:pPr>
                      <a:r>
                        <a:rPr lang="en-GB" sz="400" u="none" strike="noStrike">
                          <a:effectLst/>
                        </a:rPr>
                        <a:t>I can explain that text can be changed to communicate more clearly</a:t>
                      </a:r>
                      <a:endParaRPr lang="en-GB" sz="4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3488982696"/>
                  </a:ext>
                </a:extLst>
              </a:tr>
              <a:tr h="718444">
                <a:tc>
                  <a:txBody>
                    <a:bodyPr/>
                    <a:lstStyle/>
                    <a:p>
                      <a:pPr>
                        <a:lnSpc>
                          <a:spcPct val="115000"/>
                        </a:lnSpc>
                      </a:pPr>
                      <a:r>
                        <a:rPr lang="en-GB" sz="400">
                          <a:effectLst/>
                        </a:rPr>
                        <a:t>3. Great template!</a:t>
                      </a:r>
                    </a:p>
                    <a:p>
                      <a:pPr>
                        <a:lnSpc>
                          <a:spcPct val="115000"/>
                        </a:lnSpc>
                      </a:pPr>
                      <a:r>
                        <a:rPr lang="en-GB" sz="400">
                          <a:effectLst/>
                        </a:rPr>
                        <a:t> </a:t>
                      </a:r>
                    </a:p>
                    <a:p>
                      <a:pPr>
                        <a:lnSpc>
                          <a:spcPct val="115000"/>
                        </a:lnSpc>
                      </a:pPr>
                      <a:r>
                        <a:rPr lang="en-GB" sz="400">
                          <a:effectLst/>
                        </a:rPr>
                        <a:t>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Learners will be introduced to the terms 'templates', 'orientation', and 'placeholders' within desktop publishing software. The learners will create their own magazine template, which they will add content to during the next lesson. </a:t>
                      </a:r>
                    </a:p>
                    <a:p>
                      <a:pPr>
                        <a:lnSpc>
                          <a:spcPct val="115000"/>
                        </a:lnSpc>
                      </a:pPr>
                      <a:r>
                        <a:rPr lang="en-GB" sz="400">
                          <a:effectLst/>
                        </a:rPr>
                        <a:t> </a:t>
                      </a:r>
                    </a:p>
                    <a:p>
                      <a:pPr>
                        <a:lnSpc>
                          <a:spcPct val="115000"/>
                        </a:lnSpc>
                      </a:pPr>
                      <a:r>
                        <a:rPr lang="en-GB" sz="400">
                          <a:effectLst/>
                        </a:rPr>
                        <a:t>This lesson has been designed on a laptop using Adobe Spark and this is reflected in the screenshots and videos. Teachers may decide to use the Adobe Spark app, or other software such as Canva or Microsoft Publisher.</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To choose appropriate page settings</a:t>
                      </a:r>
                    </a:p>
                    <a:p>
                      <a:pPr marL="342900" lvl="0" indent="-342900">
                        <a:lnSpc>
                          <a:spcPct val="115000"/>
                        </a:lnSpc>
                        <a:buClr>
                          <a:srgbClr val="5B5BA5"/>
                        </a:buClr>
                        <a:buFont typeface="Arial" panose="020B0604020202020204" pitchFamily="34" charset="0"/>
                        <a:buChar char="●"/>
                      </a:pPr>
                      <a:r>
                        <a:rPr lang="en-GB" sz="400" u="none" strike="noStrike">
                          <a:effectLst/>
                        </a:rPr>
                        <a:t>I can explain what ‘page orientation’ means</a:t>
                      </a:r>
                    </a:p>
                    <a:p>
                      <a:pPr marL="342900" lvl="0" indent="-342900">
                        <a:lnSpc>
                          <a:spcPct val="115000"/>
                        </a:lnSpc>
                        <a:buClr>
                          <a:srgbClr val="5B5BA5"/>
                        </a:buClr>
                        <a:buFont typeface="Arial" panose="020B0604020202020204" pitchFamily="34" charset="0"/>
                        <a:buChar char="●"/>
                      </a:pPr>
                      <a:r>
                        <a:rPr lang="en-GB" sz="400" u="none" strike="noStrike">
                          <a:effectLst/>
                        </a:rPr>
                        <a:t>I can recognise placeholders and say why they are important</a:t>
                      </a:r>
                    </a:p>
                    <a:p>
                      <a:pPr marL="342900" lvl="0" indent="-342900">
                        <a:lnSpc>
                          <a:spcPct val="115000"/>
                        </a:lnSpc>
                        <a:buClr>
                          <a:srgbClr val="5B5BA5"/>
                        </a:buClr>
                        <a:buFont typeface="Arial" panose="020B0604020202020204" pitchFamily="34" charset="0"/>
                        <a:buChar char="●"/>
                      </a:pPr>
                      <a:r>
                        <a:rPr lang="en-GB" sz="400" u="none" strike="noStrike">
                          <a:effectLst/>
                        </a:rPr>
                        <a:t>I can create a template for a particular purpose</a:t>
                      </a:r>
                      <a:endParaRPr lang="en-GB" sz="4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2592690097"/>
                  </a:ext>
                </a:extLst>
              </a:tr>
              <a:tr h="582890">
                <a:tc>
                  <a:txBody>
                    <a:bodyPr/>
                    <a:lstStyle/>
                    <a:p>
                      <a:pPr>
                        <a:lnSpc>
                          <a:spcPct val="115000"/>
                        </a:lnSpc>
                      </a:pPr>
                      <a:r>
                        <a:rPr lang="en-GB" sz="400">
                          <a:effectLst/>
                        </a:rPr>
                        <a:t>4. Can you add content?</a:t>
                      </a:r>
                    </a:p>
                    <a:p>
                      <a:pPr>
                        <a:lnSpc>
                          <a:spcPct val="115000"/>
                        </a:lnSpc>
                      </a:pPr>
                      <a:r>
                        <a:rPr lang="en-GB" sz="400">
                          <a:effectLst/>
                        </a:rPr>
                        <a:t> </a:t>
                      </a:r>
                    </a:p>
                    <a:p>
                      <a:pPr>
                        <a:lnSpc>
                          <a:spcPct val="115000"/>
                        </a:lnSpc>
                      </a:pPr>
                      <a:r>
                        <a:rPr lang="en-GB" sz="400">
                          <a:effectLst/>
                        </a:rPr>
                        <a:t>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In this lesson, learners will add their own content (text and images) to the magazine templates they created in lesson 3. They will copy the information for the front of their magazine from a prewritten document and paste it into the chosen place on their magazine cover. Images will be added from within the search facility in Adobe Spark.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To add content to a desktop publishing publication</a:t>
                      </a:r>
                    </a:p>
                    <a:p>
                      <a:pPr marL="342900" lvl="0" indent="-342900">
                        <a:lnSpc>
                          <a:spcPct val="115000"/>
                        </a:lnSpc>
                        <a:buClr>
                          <a:srgbClr val="5B5BA5"/>
                        </a:buClr>
                        <a:buFont typeface="Arial" panose="020B0604020202020204" pitchFamily="34" charset="0"/>
                        <a:buChar char="●"/>
                      </a:pPr>
                      <a:r>
                        <a:rPr lang="en-GB" sz="400" u="none" strike="noStrike">
                          <a:effectLst/>
                        </a:rPr>
                        <a:t>I can choose the best locations for my content </a:t>
                      </a:r>
                    </a:p>
                    <a:p>
                      <a:pPr marL="342900" lvl="0" indent="-342900">
                        <a:lnSpc>
                          <a:spcPct val="115000"/>
                        </a:lnSpc>
                        <a:buClr>
                          <a:srgbClr val="5B5BA5"/>
                        </a:buClr>
                        <a:buFont typeface="Arial" panose="020B0604020202020204" pitchFamily="34" charset="0"/>
                        <a:buChar char="●"/>
                      </a:pPr>
                      <a:r>
                        <a:rPr lang="en-GB" sz="400" u="none" strike="noStrike">
                          <a:effectLst/>
                        </a:rPr>
                        <a:t>I can paste text and images to create a magazine cover</a:t>
                      </a:r>
                    </a:p>
                    <a:p>
                      <a:pPr marL="342900" lvl="0" indent="-342900">
                        <a:lnSpc>
                          <a:spcPct val="115000"/>
                        </a:lnSpc>
                        <a:buClr>
                          <a:srgbClr val="5B5BA5"/>
                        </a:buClr>
                        <a:buFont typeface="Arial" panose="020B0604020202020204" pitchFamily="34" charset="0"/>
                        <a:buChar char="●"/>
                      </a:pPr>
                      <a:r>
                        <a:rPr lang="en-GB" sz="400" u="none" strike="noStrike">
                          <a:effectLst/>
                        </a:rPr>
                        <a:t>I can make changes to content after I’ve added it</a:t>
                      </a:r>
                      <a:endParaRPr lang="en-GB" sz="4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1371317925"/>
                  </a:ext>
                </a:extLst>
              </a:tr>
              <a:tr h="582890">
                <a:tc>
                  <a:txBody>
                    <a:bodyPr/>
                    <a:lstStyle/>
                    <a:p>
                      <a:pPr>
                        <a:lnSpc>
                          <a:spcPct val="115000"/>
                        </a:lnSpc>
                      </a:pPr>
                      <a:r>
                        <a:rPr lang="en-GB" sz="400">
                          <a:effectLst/>
                        </a:rPr>
                        <a:t>5. Lay it out</a:t>
                      </a:r>
                    </a:p>
                    <a:p>
                      <a:pPr>
                        <a:lnSpc>
                          <a:spcPct val="115000"/>
                        </a:lnSpc>
                      </a:pPr>
                      <a:r>
                        <a:rPr lang="en-GB" sz="400">
                          <a:effectLst/>
                        </a:rPr>
                        <a:t> </a:t>
                      </a:r>
                    </a:p>
                    <a:p>
                      <a:pPr>
                        <a:lnSpc>
                          <a:spcPct val="115000"/>
                        </a:lnSpc>
                      </a:pPr>
                      <a:r>
                        <a:rPr lang="en-GB" sz="400">
                          <a:effectLst/>
                        </a:rPr>
                        <a:t>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In this lesson, learners will think about the different ways information can be laid out on a page. They will look at a range of page layouts such as letters and newspapers, and begin to think about the purpose of each of these.</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To consider how different layouts can suit different purposes</a:t>
                      </a:r>
                    </a:p>
                    <a:p>
                      <a:pPr marL="342900" lvl="0" indent="-342900">
                        <a:lnSpc>
                          <a:spcPct val="115000"/>
                        </a:lnSpc>
                        <a:buClr>
                          <a:srgbClr val="5B5BA5"/>
                        </a:buClr>
                        <a:buFont typeface="Arial" panose="020B0604020202020204" pitchFamily="34" charset="0"/>
                        <a:buChar char="●"/>
                      </a:pPr>
                      <a:r>
                        <a:rPr lang="en-GB" sz="400" u="none" strike="noStrike">
                          <a:effectLst/>
                        </a:rPr>
                        <a:t>I can identify different layouts</a:t>
                      </a:r>
                    </a:p>
                    <a:p>
                      <a:pPr marL="342900" lvl="0" indent="-342900">
                        <a:lnSpc>
                          <a:spcPct val="115000"/>
                        </a:lnSpc>
                        <a:buClr>
                          <a:srgbClr val="5B5BA5"/>
                        </a:buClr>
                        <a:buFont typeface="Arial" panose="020B0604020202020204" pitchFamily="34" charset="0"/>
                        <a:buChar char="●"/>
                      </a:pPr>
                      <a:r>
                        <a:rPr lang="en-GB" sz="400" u="none" strike="noStrike">
                          <a:effectLst/>
                        </a:rPr>
                        <a:t>I can match a layout to a purpose</a:t>
                      </a:r>
                    </a:p>
                    <a:p>
                      <a:pPr marL="342900" lvl="0" indent="-342900">
                        <a:lnSpc>
                          <a:spcPct val="115000"/>
                        </a:lnSpc>
                        <a:buClr>
                          <a:srgbClr val="5B5BA5"/>
                        </a:buClr>
                        <a:buFont typeface="Arial" panose="020B0604020202020204" pitchFamily="34" charset="0"/>
                        <a:buChar char="●"/>
                      </a:pPr>
                      <a:r>
                        <a:rPr lang="en-GB" sz="400" u="none" strike="noStrike">
                          <a:effectLst/>
                        </a:rPr>
                        <a:t>I can choose a suitable layout for a given purpose</a:t>
                      </a:r>
                      <a:endParaRPr lang="en-GB" sz="400" u="none" strike="noStrike">
                        <a:effectLst/>
                        <a:latin typeface="Quicksand"/>
                        <a:ea typeface="Quicksand"/>
                        <a:cs typeface="Quicksand"/>
                      </a:endParaRPr>
                    </a:p>
                  </a:txBody>
                  <a:tcPr marL="22324" marR="22324" marT="22324" marB="22324"/>
                </a:tc>
                <a:extLst>
                  <a:ext uri="{0D108BD9-81ED-4DB2-BD59-A6C34878D82A}">
                    <a16:rowId xmlns:a16="http://schemas.microsoft.com/office/drawing/2014/main" val="446301598"/>
                  </a:ext>
                </a:extLst>
              </a:tr>
              <a:tr h="718444">
                <a:tc>
                  <a:txBody>
                    <a:bodyPr/>
                    <a:lstStyle/>
                    <a:p>
                      <a:pPr>
                        <a:lnSpc>
                          <a:spcPct val="115000"/>
                        </a:lnSpc>
                      </a:pPr>
                      <a:r>
                        <a:rPr lang="en-GB" sz="400">
                          <a:effectLst/>
                        </a:rPr>
                        <a:t>6. Why desktop publishing?</a:t>
                      </a:r>
                    </a:p>
                    <a:p>
                      <a:pPr>
                        <a:lnSpc>
                          <a:spcPct val="115000"/>
                        </a:lnSpc>
                      </a:pPr>
                      <a:r>
                        <a:rPr lang="en-GB" sz="400">
                          <a:effectLst/>
                        </a:rPr>
                        <a:t> </a:t>
                      </a:r>
                    </a:p>
                    <a:p>
                      <a:pPr>
                        <a:lnSpc>
                          <a:spcPct val="115000"/>
                        </a:lnSpc>
                      </a:pPr>
                      <a:r>
                        <a:rPr lang="en-GB" sz="400">
                          <a:effectLst/>
                        </a:rPr>
                        <a:t> </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a:effectLst/>
                        </a:rPr>
                        <a:t>In this lesson, learners will explain what desktop publishing means in their own words. They will think about how desktop publishing is used in the wider world and consider the benefits of using desktop publishing applications.</a:t>
                      </a:r>
                      <a:endParaRPr lang="en-GB" sz="400">
                        <a:effectLst/>
                        <a:latin typeface="Quicksand"/>
                        <a:ea typeface="Quicksand"/>
                        <a:cs typeface="Quicksand"/>
                      </a:endParaRPr>
                    </a:p>
                  </a:txBody>
                  <a:tcPr marL="22324" marR="22324" marT="22324" marB="22324"/>
                </a:tc>
                <a:tc>
                  <a:txBody>
                    <a:bodyPr/>
                    <a:lstStyle/>
                    <a:p>
                      <a:pPr>
                        <a:lnSpc>
                          <a:spcPct val="115000"/>
                        </a:lnSpc>
                      </a:pPr>
                      <a:r>
                        <a:rPr lang="en-GB" sz="400" dirty="0">
                          <a:effectLst/>
                        </a:rPr>
                        <a:t>To consider the benefits of desktop publishing</a:t>
                      </a:r>
                    </a:p>
                    <a:p>
                      <a:pPr marL="342900" lvl="0" indent="-342900">
                        <a:lnSpc>
                          <a:spcPct val="115000"/>
                        </a:lnSpc>
                        <a:buClr>
                          <a:srgbClr val="5B5BA5"/>
                        </a:buClr>
                        <a:buFont typeface="Arial" panose="020B0604020202020204" pitchFamily="34" charset="0"/>
                        <a:buChar char="●"/>
                      </a:pPr>
                      <a:r>
                        <a:rPr lang="en-GB" sz="400" u="none" strike="noStrike" dirty="0">
                          <a:effectLst/>
                        </a:rPr>
                        <a:t>I can identify the uses of desktop publishing in the real world</a:t>
                      </a:r>
                    </a:p>
                    <a:p>
                      <a:pPr marL="342900" lvl="0" indent="-342900">
                        <a:lnSpc>
                          <a:spcPct val="115000"/>
                        </a:lnSpc>
                        <a:buClr>
                          <a:srgbClr val="5B5BA5"/>
                        </a:buClr>
                        <a:buFont typeface="Arial" panose="020B0604020202020204" pitchFamily="34" charset="0"/>
                        <a:buChar char="●"/>
                      </a:pPr>
                      <a:r>
                        <a:rPr lang="en-GB" sz="400" u="none" strike="noStrike" dirty="0">
                          <a:effectLst/>
                        </a:rPr>
                        <a:t>I can say why desktop publishing might be helpful </a:t>
                      </a:r>
                    </a:p>
                    <a:p>
                      <a:pPr marL="342900" lvl="0" indent="-342900">
                        <a:lnSpc>
                          <a:spcPct val="115000"/>
                        </a:lnSpc>
                        <a:buClr>
                          <a:srgbClr val="5B5BA5"/>
                        </a:buClr>
                        <a:buFont typeface="Arial" panose="020B0604020202020204" pitchFamily="34" charset="0"/>
                        <a:buChar char="●"/>
                      </a:pPr>
                      <a:r>
                        <a:rPr lang="en-GB" sz="400" u="none" strike="noStrike" dirty="0">
                          <a:effectLst/>
                        </a:rPr>
                        <a:t>I can compare work made on desktop publishing to work created by hand</a:t>
                      </a:r>
                      <a:endParaRPr lang="en-GB" sz="400" u="none" strike="noStrike" dirty="0">
                        <a:effectLst/>
                        <a:latin typeface="Quicksand"/>
                        <a:ea typeface="Quicksand"/>
                        <a:cs typeface="Quicksand"/>
                      </a:endParaRPr>
                    </a:p>
                  </a:txBody>
                  <a:tcPr marL="22324" marR="22324" marT="22324" marB="22324"/>
                </a:tc>
                <a:extLst>
                  <a:ext uri="{0D108BD9-81ED-4DB2-BD59-A6C34878D82A}">
                    <a16:rowId xmlns:a16="http://schemas.microsoft.com/office/drawing/2014/main" val="1211353283"/>
                  </a:ext>
                </a:extLst>
              </a:tr>
            </a:tbl>
          </a:graphicData>
        </a:graphic>
      </p:graphicFrame>
      <p:sp>
        <p:nvSpPr>
          <p:cNvPr id="3" name="Rectangle 1">
            <a:extLst>
              <a:ext uri="{FF2B5EF4-FFF2-40B4-BE49-F238E27FC236}">
                <a16:creationId xmlns:a16="http://schemas.microsoft.com/office/drawing/2014/main" id="{D0C1F883-1DB5-D296-832D-04D880F48016}"/>
              </a:ext>
            </a:extLst>
          </p:cNvPr>
          <p:cNvSpPr>
            <a:spLocks noChangeArrowheads="1"/>
          </p:cNvSpPr>
          <p:nvPr/>
        </p:nvSpPr>
        <p:spPr bwMode="auto">
          <a:xfrm>
            <a:off x="24773" y="-124894"/>
            <a:ext cx="9842296" cy="310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28528"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5B5BA5"/>
                </a:solidFill>
                <a:effectLst/>
                <a:latin typeface="Quicksand"/>
              </a:rPr>
              <a:t>Year 3 – Desktop publishing</a:t>
            </a:r>
            <a:endParaRPr kumimoji="0" lang="en-GB" altLang="en-US" sz="1600" b="0" i="0" u="none" strike="noStrike" cap="none" normalizeH="0" baseline="0" dirty="0">
              <a:ln>
                <a:noFill/>
              </a:ln>
              <a:solidFill>
                <a:schemeClr val="tx1"/>
              </a:solidFill>
              <a:effectLst/>
              <a:latin typeface="Quicksan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effectLst/>
                <a:latin typeface="Quicksand"/>
              </a:rPr>
              <a:t>Unit introduction</a:t>
            </a:r>
            <a:endParaRPr lang="en-GB" altLang="en-US" sz="1600" b="0" i="0" u="none" strike="noStrike" cap="none" normalizeH="0" baseline="0" dirty="0">
              <a:ln>
                <a:noFill/>
              </a:ln>
              <a:effectLst/>
              <a:latin typeface="Quicksand"/>
            </a:endParaRPr>
          </a:p>
          <a:p>
            <a:pPr defTabSz="914400"/>
            <a:r>
              <a:rPr kumimoji="0" lang="en-GB" altLang="en-US" sz="1100" b="0" i="0" u="none" strike="noStrike" cap="none" normalizeH="0" baseline="0">
                <a:ln>
                  <a:noFill/>
                </a:ln>
                <a:effectLst/>
                <a:latin typeface="Arial"/>
                <a:ea typeface="Quicksand" charset="0"/>
                <a:cs typeface="Quicksand" charset="0"/>
              </a:rPr>
              <a:t>Learners will become familiar with the terms ‘text’ and ‘images’ and understand that they can be used to communicate messages. They will use desktop </a:t>
            </a:r>
            <a:br>
              <a:rPr lang="en-US" dirty="0"/>
            </a:br>
            <a:r>
              <a:rPr kumimoji="0" lang="en-GB" altLang="en-US" sz="1100" b="0" i="0" u="none" strike="noStrike" cap="none" normalizeH="0" baseline="0">
                <a:ln>
                  <a:noFill/>
                </a:ln>
                <a:effectLst/>
                <a:latin typeface="Arial"/>
                <a:ea typeface="Quicksand" charset="0"/>
                <a:cs typeface="Quicksand" charset="0"/>
              </a:rPr>
              <a:t>publishing software and consider careful choices of font size, colour and type to edit and improve premade documents. Learners will be introduced to the </a:t>
            </a:r>
            <a:br>
              <a:rPr lang="en-GB" altLang="en-US" sz="1100" dirty="0">
                <a:latin typeface="Arial"/>
                <a:ea typeface="Quicksand" charset="0"/>
                <a:cs typeface="Quicksand" charset="0"/>
              </a:rPr>
            </a:br>
            <a:r>
              <a:rPr kumimoji="0" lang="en-GB" altLang="en-US" sz="1100" b="0" i="0" u="none" strike="noStrike" cap="none" normalizeH="0" baseline="0">
                <a:ln>
                  <a:noFill/>
                </a:ln>
                <a:effectLst/>
                <a:latin typeface="Arial"/>
                <a:ea typeface="Quicksand" charset="0"/>
                <a:cs typeface="Quicksand" charset="0"/>
              </a:rPr>
              <a:t>terms ‘templates’, ‘orientation’, and ‘placeholders’ and begin to understand how these can support them in making their own template for a magazine front </a:t>
            </a:r>
            <a:br>
              <a:rPr lang="en-GB" altLang="en-US" sz="1100" dirty="0">
                <a:latin typeface="Arial"/>
                <a:ea typeface="Quicksand" charset="0"/>
                <a:cs typeface="Quicksand" charset="0"/>
              </a:rPr>
            </a:br>
            <a:r>
              <a:rPr kumimoji="0" lang="en-GB" altLang="en-US" sz="1100" b="0" i="0" u="none" strike="noStrike" cap="none" normalizeH="0" baseline="0">
                <a:ln>
                  <a:noFill/>
                </a:ln>
                <a:effectLst/>
                <a:latin typeface="Arial"/>
                <a:ea typeface="Quicksand" charset="0"/>
                <a:cs typeface="Quicksand" charset="0"/>
              </a:rPr>
              <a:t>cover. They will start to add text and images to create their own pieces of work using desktop publishing software. Learners will look at a range of page </a:t>
            </a:r>
            <a:br>
              <a:rPr lang="en-GB" altLang="en-US" sz="1100" dirty="0">
                <a:latin typeface="Arial"/>
                <a:ea typeface="Quicksand" charset="0"/>
                <a:cs typeface="Quicksand" charset="0"/>
              </a:rPr>
            </a:br>
            <a:r>
              <a:rPr kumimoji="0" lang="en-GB" altLang="en-US" sz="1100" b="0" i="0" u="none" strike="noStrike" cap="none" normalizeH="0" baseline="0">
                <a:ln>
                  <a:noFill/>
                </a:ln>
                <a:effectLst/>
                <a:latin typeface="Arial"/>
                <a:ea typeface="Quicksand" charset="0"/>
                <a:cs typeface="Quicksand" charset="0"/>
              </a:rPr>
              <a:t>layouts thinking carefully about the purpose of these and evaluate how and why desktop publishing is used in the real world.</a:t>
            </a:r>
            <a:endParaRPr kumimoji="0" lang="en-GB" altLang="en-US" sz="600" b="0" i="0" u="none" strike="noStrike" cap="none" normalizeH="0" baseline="0">
              <a:ln>
                <a:noFill/>
              </a:ln>
              <a:effectLst/>
              <a:latin typeface="Arial"/>
            </a:endParaRPr>
          </a:p>
          <a:p>
            <a:pPr defTabSz="914400"/>
            <a:r>
              <a:rPr kumimoji="0" lang="en-GB" altLang="en-US" sz="1100" b="0" i="0" u="none" strike="noStrike" cap="none" normalizeH="0" baseline="0" dirty="0">
                <a:ln>
                  <a:noFill/>
                </a:ln>
                <a:effectLst/>
                <a:latin typeface="Arial"/>
                <a:ea typeface="Quicksand" charset="0"/>
                <a:cs typeface="Quicksand" charset="0"/>
              </a:rPr>
              <a:t>The suggested application for this unit is Adobe Spark. To use Spark accounts are needed for learners. A guide to creating accounts is provided in lesson 2. </a:t>
            </a:r>
            <a:br>
              <a:rPr lang="en-GB" altLang="en-US" sz="1100" dirty="0">
                <a:latin typeface="Arial"/>
                <a:ea typeface="Quicksand" charset="0"/>
                <a:cs typeface="Quicksand" charset="0"/>
              </a:rPr>
            </a:br>
            <a:r>
              <a:rPr kumimoji="0" lang="en-GB" altLang="en-US" sz="1100" b="0" i="0" u="none" strike="noStrike" cap="none" normalizeH="0" baseline="0" dirty="0">
                <a:ln>
                  <a:noFill/>
                </a:ln>
                <a:effectLst/>
                <a:latin typeface="Arial"/>
                <a:ea typeface="Quicksand" charset="0"/>
                <a:cs typeface="Quicksand" charset="0"/>
              </a:rPr>
              <a:t>Adobe Spark is web based and can be used on tablets, desktops and laptops.</a:t>
            </a:r>
            <a:endParaRPr kumimoji="0" lang="en-GB" altLang="en-US" sz="600" b="0" i="0" u="none" strike="noStrike" cap="none" normalizeH="0" baseline="0" dirty="0">
              <a:ln>
                <a:noFill/>
              </a:ln>
              <a:effectLst/>
              <a:latin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effectLst/>
                <a:latin typeface="Quicksand"/>
              </a:rPr>
              <a:t>Overview of lessons</a:t>
            </a:r>
            <a:endParaRPr lang="en-GB" altLang="en-US" sz="1600" b="0" i="0" u="none" strike="noStrike" cap="none" normalizeH="0" baseline="0" dirty="0">
              <a:ln>
                <a:noFill/>
              </a:ln>
              <a:effectLst/>
              <a:latin typeface="Quicksan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effectLst/>
                <a:latin typeface="Quicksand"/>
              </a:rPr>
              <a:t>Progression</a:t>
            </a:r>
            <a:endParaRPr lang="en-GB" altLang="en-US" sz="1600" b="0" i="0" u="none" strike="noStrike" cap="none" normalizeH="0" baseline="0" dirty="0">
              <a:ln>
                <a:noFill/>
              </a:ln>
              <a:effectLst/>
              <a:latin typeface="Quicksand"/>
            </a:endParaRPr>
          </a:p>
          <a:p>
            <a:pPr defTabSz="914400"/>
            <a:r>
              <a:rPr kumimoji="0" lang="en-GB" altLang="en-US" sz="1100" b="0" i="0" u="none" strike="noStrike" cap="none" normalizeH="0" baseline="0" dirty="0">
                <a:ln>
                  <a:noFill/>
                </a:ln>
                <a:effectLst/>
                <a:latin typeface="Arial"/>
                <a:ea typeface="Quicksand" charset="0"/>
                <a:cs typeface="Quicksand" charset="0"/>
              </a:rPr>
              <a:t>This unit progresses learners’ knowledge and understanding of using digital devices to combine text and images building on work from the following units; </a:t>
            </a:r>
            <a:br>
              <a:rPr lang="en-GB" altLang="en-US" sz="1100" dirty="0">
                <a:latin typeface="Arial"/>
                <a:ea typeface="Quicksand" charset="0"/>
                <a:cs typeface="Quicksand" charset="0"/>
              </a:rPr>
            </a:br>
            <a:r>
              <a:rPr kumimoji="0" lang="en-GB" altLang="en-US" sz="1100" b="0" i="0" u="none" strike="noStrike" cap="none" normalizeH="0" baseline="0" dirty="0">
                <a:ln>
                  <a:noFill/>
                </a:ln>
                <a:effectLst/>
                <a:latin typeface="Arial"/>
                <a:ea typeface="Quicksand" charset="0"/>
                <a:cs typeface="Quicksand" charset="0"/>
              </a:rPr>
              <a:t>Digital Writing Year 1, Digital painting Year 1, and Digital Photography Year 2.</a:t>
            </a:r>
            <a:endParaRPr kumimoji="0" lang="en-GB" altLang="en-US" sz="600" b="0" i="0" u="none" strike="noStrike" cap="none" normalizeH="0" baseline="0" dirty="0">
              <a:ln>
                <a:noFill/>
              </a:ln>
              <a:effectLst/>
              <a:latin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effectLst/>
                <a:latin typeface="Arial"/>
                <a:ea typeface="Quicksand" charset="0"/>
                <a:cs typeface="Quicksand" charset="0"/>
              </a:rPr>
              <a:t>Please see the learning graph for this unit for more information about progression.</a:t>
            </a:r>
            <a:endParaRPr kumimoji="0" lang="en-GB" altLang="en-US" sz="1800" b="0" i="0" u="none" strike="noStrike" cap="none" normalizeH="0" baseline="0" dirty="0">
              <a:ln>
                <a:noFill/>
              </a:ln>
              <a:effectLst/>
              <a:latin typeface="Arial"/>
            </a:endParaRPr>
          </a:p>
        </p:txBody>
      </p:sp>
    </p:spTree>
    <p:extLst>
      <p:ext uri="{BB962C8B-B14F-4D97-AF65-F5344CB8AC3E}">
        <p14:creationId xmlns:p14="http://schemas.microsoft.com/office/powerpoint/2010/main" val="121434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D61A84A-890B-EB7C-EBDA-81304D28CBBD}"/>
              </a:ext>
            </a:extLst>
          </p:cNvPr>
          <p:cNvGraphicFramePr>
            <a:graphicFrameLocks noGrp="1"/>
          </p:cNvGraphicFramePr>
          <p:nvPr/>
        </p:nvGraphicFramePr>
        <p:xfrm>
          <a:off x="3725448" y="-6826671"/>
          <a:ext cx="2455104" cy="21655931"/>
        </p:xfrm>
        <a:graphic>
          <a:graphicData uri="http://schemas.openxmlformats.org/drawingml/2006/table">
            <a:tbl>
              <a:tblPr>
                <a:tableStyleId>{5C22544A-7EE6-4342-B048-85BDC9FD1C3A}</a:tableStyleId>
              </a:tblPr>
              <a:tblGrid>
                <a:gridCol w="449453">
                  <a:extLst>
                    <a:ext uri="{9D8B030D-6E8A-4147-A177-3AD203B41FA5}">
                      <a16:colId xmlns:a16="http://schemas.microsoft.com/office/drawing/2014/main" val="3995873762"/>
                    </a:ext>
                  </a:extLst>
                </a:gridCol>
                <a:gridCol w="1304193">
                  <a:extLst>
                    <a:ext uri="{9D8B030D-6E8A-4147-A177-3AD203B41FA5}">
                      <a16:colId xmlns:a16="http://schemas.microsoft.com/office/drawing/2014/main" val="2995078289"/>
                    </a:ext>
                  </a:extLst>
                </a:gridCol>
                <a:gridCol w="701458">
                  <a:extLst>
                    <a:ext uri="{9D8B030D-6E8A-4147-A177-3AD203B41FA5}">
                      <a16:colId xmlns:a16="http://schemas.microsoft.com/office/drawing/2014/main" val="2433210970"/>
                    </a:ext>
                  </a:extLst>
                </a:gridCol>
              </a:tblGrid>
              <a:tr h="105175">
                <a:tc>
                  <a:txBody>
                    <a:bodyPr/>
                    <a:lstStyle/>
                    <a:p>
                      <a:pPr marL="914400" indent="-228600">
                        <a:lnSpc>
                          <a:spcPct val="115000"/>
                        </a:lnSpc>
                      </a:pPr>
                      <a:r>
                        <a:rPr lang="en-GB" sz="400">
                          <a:effectLst/>
                        </a:rPr>
                        <a:t>Lesson</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Brief overview</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Learning objectives</a:t>
                      </a:r>
                      <a:endParaRPr lang="en-GB" sz="400">
                        <a:effectLst/>
                        <a:latin typeface="Quicksand"/>
                        <a:ea typeface="Quicksand"/>
                        <a:cs typeface="Quicksand"/>
                      </a:endParaRPr>
                    </a:p>
                  </a:txBody>
                  <a:tcPr marL="21650" marR="21650" marT="21650" marB="21650"/>
                </a:tc>
                <a:extLst>
                  <a:ext uri="{0D108BD9-81ED-4DB2-BD59-A6C34878D82A}">
                    <a16:rowId xmlns:a16="http://schemas.microsoft.com/office/drawing/2014/main" val="1079937329"/>
                  </a:ext>
                </a:extLst>
              </a:tr>
              <a:tr h="828197">
                <a:tc>
                  <a:txBody>
                    <a:bodyPr/>
                    <a:lstStyle/>
                    <a:p>
                      <a:pPr marL="914400" indent="-228600">
                        <a:lnSpc>
                          <a:spcPct val="115000"/>
                        </a:lnSpc>
                      </a:pPr>
                      <a:r>
                        <a:rPr lang="en-GB" sz="400">
                          <a:effectLst/>
                        </a:rPr>
                        <a:t>1 Moving a sprite</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In this lesson, learners will investigate how characters can be moved using ‘events’. They will analyse and improve an existing project, and then apply what they have learned to their own projects. They will then extend their learning to control multiple sprites in the same project.</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To explain how a sprite moves in an existing project</a:t>
                      </a:r>
                    </a:p>
                    <a:p>
                      <a:pPr marL="342900" lvl="0" indent="-342900">
                        <a:lnSpc>
                          <a:spcPct val="115000"/>
                        </a:lnSpc>
                        <a:buClr>
                          <a:srgbClr val="5B5BA5"/>
                        </a:buClr>
                        <a:buFont typeface="Arial" panose="020B0604020202020204" pitchFamily="34" charset="0"/>
                        <a:buChar char="●"/>
                      </a:pPr>
                      <a:r>
                        <a:rPr lang="en-GB" sz="400" u="none" strike="noStrike">
                          <a:effectLst/>
                        </a:rPr>
                        <a:t>I can explain the relationship between an event and an action</a:t>
                      </a:r>
                    </a:p>
                    <a:p>
                      <a:pPr marL="342900" lvl="0" indent="-342900">
                        <a:lnSpc>
                          <a:spcPct val="115000"/>
                        </a:lnSpc>
                        <a:buClr>
                          <a:srgbClr val="5B5BA5"/>
                        </a:buClr>
                        <a:buFont typeface="Arial" panose="020B0604020202020204" pitchFamily="34" charset="0"/>
                        <a:buChar char="●"/>
                      </a:pPr>
                      <a:r>
                        <a:rPr lang="en-GB" sz="400" u="none" strike="noStrike">
                          <a:effectLst/>
                        </a:rPr>
                        <a:t>I can choose which keys to use for actions and explain my choices</a:t>
                      </a:r>
                    </a:p>
                    <a:p>
                      <a:pPr marL="342900" lvl="0" indent="-342900">
                        <a:lnSpc>
                          <a:spcPct val="115000"/>
                        </a:lnSpc>
                        <a:buClr>
                          <a:srgbClr val="5B5BA5"/>
                        </a:buClr>
                        <a:buFont typeface="Arial" panose="020B0604020202020204" pitchFamily="34" charset="0"/>
                        <a:buChar char="●"/>
                      </a:pPr>
                      <a:r>
                        <a:rPr lang="en-GB" sz="400" u="none" strike="noStrike">
                          <a:effectLst/>
                        </a:rPr>
                        <a:t>I can identify a way to improve a program</a:t>
                      </a:r>
                      <a:endParaRPr lang="en-GB" sz="400" u="none" strike="noStrike">
                        <a:effectLst/>
                        <a:latin typeface="Quicksand"/>
                        <a:ea typeface="Quicksand"/>
                        <a:cs typeface="Quicksand"/>
                      </a:endParaRPr>
                    </a:p>
                  </a:txBody>
                  <a:tcPr marL="21650" marR="21650" marT="21650" marB="21650"/>
                </a:tc>
                <a:extLst>
                  <a:ext uri="{0D108BD9-81ED-4DB2-BD59-A6C34878D82A}">
                    <a16:rowId xmlns:a16="http://schemas.microsoft.com/office/drawing/2014/main" val="2853034408"/>
                  </a:ext>
                </a:extLst>
              </a:tr>
              <a:tr h="696739">
                <a:tc>
                  <a:txBody>
                    <a:bodyPr/>
                    <a:lstStyle/>
                    <a:p>
                      <a:pPr marL="914400" indent="-228600">
                        <a:lnSpc>
                          <a:spcPct val="115000"/>
                        </a:lnSpc>
                      </a:pPr>
                      <a:r>
                        <a:rPr lang="en-GB" sz="400">
                          <a:effectLst/>
                        </a:rPr>
                        <a:t>2 Maze movement</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In this lesson, learners will program a sprite to move in four directions: up, down, left, and right. They will begin by choosing a sprite and sizing it to fit in with a given background. Learners will then create the code to move the sprite in one direction before duplicating and modifying it to move in all four directions. Finally, they will consider how their project could be extended to prove that their sprite has successfully navigated a maze.</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To create a program to move a sprite in four directions</a:t>
                      </a:r>
                    </a:p>
                    <a:p>
                      <a:pPr marL="342900" lvl="0" indent="-342900">
                        <a:lnSpc>
                          <a:spcPct val="115000"/>
                        </a:lnSpc>
                        <a:buClr>
                          <a:srgbClr val="5B5BA5"/>
                        </a:buClr>
                        <a:buFont typeface="Arial" panose="020B0604020202020204" pitchFamily="34" charset="0"/>
                        <a:buChar char="●"/>
                      </a:pPr>
                      <a:r>
                        <a:rPr lang="en-GB" sz="400" u="none" strike="noStrike">
                          <a:effectLst/>
                        </a:rPr>
                        <a:t>I can choose a character for my project</a:t>
                      </a:r>
                    </a:p>
                    <a:p>
                      <a:pPr marL="342900" lvl="0" indent="-342900">
                        <a:lnSpc>
                          <a:spcPct val="115000"/>
                        </a:lnSpc>
                        <a:buClr>
                          <a:srgbClr val="5B5BA5"/>
                        </a:buClr>
                        <a:buFont typeface="Arial" panose="020B0604020202020204" pitchFamily="34" charset="0"/>
                        <a:buChar char="●"/>
                      </a:pPr>
                      <a:r>
                        <a:rPr lang="en-GB" sz="400" u="none" strike="noStrike">
                          <a:effectLst/>
                        </a:rPr>
                        <a:t>I can choose a suitable size for a character in a maze</a:t>
                      </a:r>
                    </a:p>
                    <a:p>
                      <a:pPr marL="342900" lvl="0" indent="-342900">
                        <a:lnSpc>
                          <a:spcPct val="115000"/>
                        </a:lnSpc>
                        <a:buClr>
                          <a:srgbClr val="5B5BA5"/>
                        </a:buClr>
                        <a:buFont typeface="Arial" panose="020B0604020202020204" pitchFamily="34" charset="0"/>
                        <a:buChar char="●"/>
                      </a:pPr>
                      <a:r>
                        <a:rPr lang="en-GB" sz="400" u="none" strike="noStrike">
                          <a:effectLst/>
                        </a:rPr>
                        <a:t>I can program movement</a:t>
                      </a:r>
                      <a:endParaRPr lang="en-GB" sz="400" u="none" strike="noStrike">
                        <a:effectLst/>
                        <a:latin typeface="Quicksand"/>
                        <a:ea typeface="Quicksand"/>
                        <a:cs typeface="Quicksand"/>
                      </a:endParaRPr>
                    </a:p>
                  </a:txBody>
                  <a:tcPr marL="21650" marR="21650" marT="21650" marB="21650"/>
                </a:tc>
                <a:extLst>
                  <a:ext uri="{0D108BD9-81ED-4DB2-BD59-A6C34878D82A}">
                    <a16:rowId xmlns:a16="http://schemas.microsoft.com/office/drawing/2014/main" val="728839317"/>
                  </a:ext>
                </a:extLst>
              </a:tr>
              <a:tr h="631010">
                <a:tc>
                  <a:txBody>
                    <a:bodyPr/>
                    <a:lstStyle/>
                    <a:p>
                      <a:pPr marL="914400" indent="-228600">
                        <a:lnSpc>
                          <a:spcPct val="115000"/>
                        </a:lnSpc>
                      </a:pPr>
                      <a:r>
                        <a:rPr lang="en-GB" sz="400">
                          <a:effectLst/>
                        </a:rPr>
                        <a:t>3 Drawing lines</a:t>
                      </a:r>
                    </a:p>
                    <a:p>
                      <a:pPr marL="6858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This lesson will introduce learners to extension blocks in Scratch using the Pen extension. Learners will use the pen down block to draw lines, building on the movement they created for their sprite in Lesson 2. Learners will then decide how to set up their project every time it is run.</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To adapt a program to a new context</a:t>
                      </a:r>
                    </a:p>
                    <a:p>
                      <a:pPr marL="342900" lvl="0" indent="-342900">
                        <a:lnSpc>
                          <a:spcPct val="115000"/>
                        </a:lnSpc>
                        <a:buClr>
                          <a:srgbClr val="5B5BA5"/>
                        </a:buClr>
                        <a:buFont typeface="Arial" panose="020B0604020202020204" pitchFamily="34" charset="0"/>
                        <a:buChar char="●"/>
                      </a:pPr>
                      <a:r>
                        <a:rPr lang="en-GB" sz="400" u="none" strike="noStrike">
                          <a:effectLst/>
                        </a:rPr>
                        <a:t>I can use a programming extension</a:t>
                      </a:r>
                    </a:p>
                    <a:p>
                      <a:pPr marL="342900" lvl="0" indent="-342900">
                        <a:lnSpc>
                          <a:spcPct val="115000"/>
                        </a:lnSpc>
                        <a:buClr>
                          <a:srgbClr val="5B5BA5"/>
                        </a:buClr>
                        <a:buFont typeface="Arial" panose="020B0604020202020204" pitchFamily="34" charset="0"/>
                        <a:buChar char="●"/>
                      </a:pPr>
                      <a:r>
                        <a:rPr lang="en-GB" sz="400" u="none" strike="noStrike">
                          <a:effectLst/>
                        </a:rPr>
                        <a:t>I can consider the real world when making design choices</a:t>
                      </a:r>
                    </a:p>
                    <a:p>
                      <a:pPr marL="342900" lvl="0" indent="-342900">
                        <a:lnSpc>
                          <a:spcPct val="115000"/>
                        </a:lnSpc>
                        <a:buClr>
                          <a:srgbClr val="5B5BA5"/>
                        </a:buClr>
                        <a:buFont typeface="Arial" panose="020B0604020202020204" pitchFamily="34" charset="0"/>
                        <a:buChar char="●"/>
                      </a:pPr>
                      <a:r>
                        <a:rPr lang="en-GB" sz="400" u="none" strike="noStrike">
                          <a:effectLst/>
                        </a:rPr>
                        <a:t>I can choose blocks to set up my program</a:t>
                      </a:r>
                      <a:endParaRPr lang="en-GB" sz="400" u="none" strike="noStrike">
                        <a:effectLst/>
                        <a:latin typeface="Quicksand"/>
                        <a:ea typeface="Quicksand"/>
                        <a:cs typeface="Quicksand"/>
                      </a:endParaRPr>
                    </a:p>
                  </a:txBody>
                  <a:tcPr marL="21650" marR="21650" marT="21650" marB="21650"/>
                </a:tc>
                <a:extLst>
                  <a:ext uri="{0D108BD9-81ED-4DB2-BD59-A6C34878D82A}">
                    <a16:rowId xmlns:a16="http://schemas.microsoft.com/office/drawing/2014/main" val="2361788587"/>
                  </a:ext>
                </a:extLst>
              </a:tr>
              <a:tr h="828197">
                <a:tc>
                  <a:txBody>
                    <a:bodyPr/>
                    <a:lstStyle/>
                    <a:p>
                      <a:pPr marL="914400" indent="-228600">
                        <a:lnSpc>
                          <a:spcPct val="115000"/>
                        </a:lnSpc>
                      </a:pPr>
                      <a:r>
                        <a:rPr lang="en-GB" sz="400">
                          <a:effectLst/>
                        </a:rPr>
                        <a:t>4 Adding features</a:t>
                      </a:r>
                    </a:p>
                    <a:p>
                      <a:pPr marL="914400" indent="-228600">
                        <a:lnSpc>
                          <a:spcPct val="115000"/>
                        </a:lnSpc>
                      </a:pPr>
                      <a:r>
                        <a:rPr lang="en-GB" sz="400">
                          <a:effectLst/>
                        </a:rPr>
                        <a:t> </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In this lesson, learners will be given the opportunity to use additional Pen blocks. They will predict the functions of new blocks and experiment with them, before designing features to add to their own projects. Finally, they will add these features to their projects and test their effectiveness.</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To develop my program by adding features</a:t>
                      </a:r>
                    </a:p>
                    <a:p>
                      <a:pPr marL="342900" lvl="0" indent="-342900">
                        <a:lnSpc>
                          <a:spcPct val="115000"/>
                        </a:lnSpc>
                        <a:buClr>
                          <a:srgbClr val="5B5BA5"/>
                        </a:buClr>
                        <a:buFont typeface="Arial" panose="020B0604020202020204" pitchFamily="34" charset="0"/>
                        <a:buChar char="●"/>
                      </a:pPr>
                      <a:r>
                        <a:rPr lang="en-GB" sz="400" u="none" strike="noStrike">
                          <a:effectLst/>
                        </a:rPr>
                        <a:t>I can identify additional features (from a given set of blocks)</a:t>
                      </a:r>
                    </a:p>
                    <a:p>
                      <a:pPr marL="342900" lvl="0" indent="-342900">
                        <a:lnSpc>
                          <a:spcPct val="115000"/>
                        </a:lnSpc>
                        <a:buClr>
                          <a:srgbClr val="5B5BA5"/>
                        </a:buClr>
                        <a:buFont typeface="Arial" panose="020B0604020202020204" pitchFamily="34" charset="0"/>
                        <a:buChar char="●"/>
                      </a:pPr>
                      <a:r>
                        <a:rPr lang="en-GB" sz="400" u="none" strike="noStrike">
                          <a:effectLst/>
                        </a:rPr>
                        <a:t>I can choose suitable keys to turn on additional features</a:t>
                      </a:r>
                    </a:p>
                    <a:p>
                      <a:pPr marL="342900" lvl="0" indent="-342900">
                        <a:lnSpc>
                          <a:spcPct val="115000"/>
                        </a:lnSpc>
                        <a:buClr>
                          <a:srgbClr val="5B5BA5"/>
                        </a:buClr>
                        <a:buFont typeface="Arial" panose="020B0604020202020204" pitchFamily="34" charset="0"/>
                        <a:buChar char="●"/>
                      </a:pPr>
                      <a:r>
                        <a:rPr lang="en-GB" sz="400" u="none" strike="noStrike">
                          <a:effectLst/>
                        </a:rPr>
                        <a:t>I can build more sequences of commands to make my design work</a:t>
                      </a:r>
                      <a:endParaRPr lang="en-GB" sz="400" u="none" strike="noStrike">
                        <a:effectLst/>
                        <a:latin typeface="Quicksand"/>
                        <a:ea typeface="Quicksand"/>
                        <a:cs typeface="Quicksand"/>
                      </a:endParaRPr>
                    </a:p>
                  </a:txBody>
                  <a:tcPr marL="21650" marR="21650" marT="21650" marB="21650"/>
                </a:tc>
                <a:extLst>
                  <a:ext uri="{0D108BD9-81ED-4DB2-BD59-A6C34878D82A}">
                    <a16:rowId xmlns:a16="http://schemas.microsoft.com/office/drawing/2014/main" val="2946178180"/>
                  </a:ext>
                </a:extLst>
              </a:tr>
              <a:tr h="631010">
                <a:tc>
                  <a:txBody>
                    <a:bodyPr/>
                    <a:lstStyle/>
                    <a:p>
                      <a:pPr marL="914400" indent="-228600">
                        <a:lnSpc>
                          <a:spcPct val="115000"/>
                        </a:lnSpc>
                      </a:pPr>
                      <a:r>
                        <a:rPr lang="en-GB" sz="400">
                          <a:effectLst/>
                        </a:rPr>
                        <a:t>5 Debugging movement</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This lesson explores the process of debugging, specifically looking at how to identify and fix errors in a program. Learners will review an existing project against a given design and identify bugs within it. They will then correct the errors, gaining independence as they do so. Learners will also develop their projects by considering which new setup blocks to use.</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To identify and fix bugs in a program</a:t>
                      </a:r>
                    </a:p>
                    <a:p>
                      <a:pPr marL="342900" lvl="0" indent="-342900">
                        <a:lnSpc>
                          <a:spcPct val="115000"/>
                        </a:lnSpc>
                        <a:buClr>
                          <a:srgbClr val="5B5BA5"/>
                        </a:buClr>
                        <a:buFont typeface="Arial" panose="020B0604020202020204" pitchFamily="34" charset="0"/>
                        <a:buChar char="●"/>
                      </a:pPr>
                      <a:r>
                        <a:rPr lang="en-GB" sz="400" u="none" strike="noStrike">
                          <a:effectLst/>
                        </a:rPr>
                        <a:t>I can test a program against a given design</a:t>
                      </a:r>
                    </a:p>
                    <a:p>
                      <a:pPr marL="342900" lvl="0" indent="-342900">
                        <a:lnSpc>
                          <a:spcPct val="115000"/>
                        </a:lnSpc>
                        <a:buClr>
                          <a:srgbClr val="5B5BA5"/>
                        </a:buClr>
                        <a:buFont typeface="Arial" panose="020B0604020202020204" pitchFamily="34" charset="0"/>
                        <a:buChar char="●"/>
                      </a:pPr>
                      <a:r>
                        <a:rPr lang="en-GB" sz="400" u="none" strike="noStrike">
                          <a:effectLst/>
                        </a:rPr>
                        <a:t>I can match a piece of code to an outcome</a:t>
                      </a:r>
                    </a:p>
                    <a:p>
                      <a:pPr marL="342900" lvl="0" indent="-342900">
                        <a:lnSpc>
                          <a:spcPct val="115000"/>
                        </a:lnSpc>
                        <a:buClr>
                          <a:srgbClr val="5B5BA5"/>
                        </a:buClr>
                        <a:buFont typeface="Arial" panose="020B0604020202020204" pitchFamily="34" charset="0"/>
                        <a:buChar char="●"/>
                      </a:pPr>
                      <a:r>
                        <a:rPr lang="en-GB" sz="400" u="none" strike="noStrike">
                          <a:effectLst/>
                        </a:rPr>
                        <a:t>I can modify a program using a design</a:t>
                      </a:r>
                      <a:endParaRPr lang="en-GB" sz="400" u="none" strike="noStrike">
                        <a:effectLst/>
                        <a:latin typeface="Quicksand"/>
                        <a:ea typeface="Quicksand"/>
                        <a:cs typeface="Quicksand"/>
                      </a:endParaRPr>
                    </a:p>
                  </a:txBody>
                  <a:tcPr marL="21650" marR="21650" marT="21650" marB="21650"/>
                </a:tc>
                <a:extLst>
                  <a:ext uri="{0D108BD9-81ED-4DB2-BD59-A6C34878D82A}">
                    <a16:rowId xmlns:a16="http://schemas.microsoft.com/office/drawing/2014/main" val="1804672518"/>
                  </a:ext>
                </a:extLst>
              </a:tr>
              <a:tr h="631010">
                <a:tc>
                  <a:txBody>
                    <a:bodyPr/>
                    <a:lstStyle/>
                    <a:p>
                      <a:pPr marL="914400" indent="-228600">
                        <a:lnSpc>
                          <a:spcPct val="115000"/>
                        </a:lnSpc>
                      </a:pPr>
                      <a:r>
                        <a:rPr lang="en-GB" sz="400">
                          <a:effectLst/>
                        </a:rPr>
                        <a:t>6 Making a project</a:t>
                      </a:r>
                    </a:p>
                    <a:p>
                      <a:pPr marL="914400" indent="-228600">
                        <a:lnSpc>
                          <a:spcPct val="115000"/>
                        </a:lnSpc>
                      </a:pPr>
                      <a:r>
                        <a:rPr lang="en-GB" sz="400">
                          <a:effectLst/>
                        </a:rPr>
                        <a:t> </a:t>
                      </a:r>
                    </a:p>
                    <a:p>
                      <a:pPr marL="914400" indent="-228600">
                        <a:lnSpc>
                          <a:spcPct val="115000"/>
                        </a:lnSpc>
                      </a:pPr>
                      <a:r>
                        <a:rPr lang="en-GB" sz="400">
                          <a:effectLst/>
                        </a:rPr>
                        <a:t> </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a:effectLst/>
                        </a:rPr>
                        <a:t>In this lesson, learners will design and create their own projects. Using a template (which can be blank or partially completed), learners will complete projects to move a sprite around a maze, with the option to leave a pen trail showing where the sprite has moved. Ideally, projects will include setup blocks to position the sprite at the start of the maze and clear any lines already on the screen.</a:t>
                      </a:r>
                      <a:endParaRPr lang="en-GB" sz="400">
                        <a:effectLst/>
                        <a:latin typeface="Quicksand"/>
                        <a:ea typeface="Quicksand"/>
                        <a:cs typeface="Quicksand"/>
                      </a:endParaRPr>
                    </a:p>
                  </a:txBody>
                  <a:tcPr marL="21650" marR="21650" marT="21650" marB="21650"/>
                </a:tc>
                <a:tc>
                  <a:txBody>
                    <a:bodyPr/>
                    <a:lstStyle/>
                    <a:p>
                      <a:pPr marL="914400" indent="-228600">
                        <a:lnSpc>
                          <a:spcPct val="115000"/>
                        </a:lnSpc>
                      </a:pPr>
                      <a:r>
                        <a:rPr lang="en-GB" sz="400" dirty="0">
                          <a:effectLst/>
                        </a:rPr>
                        <a:t>To design and create a maze-based challenge</a:t>
                      </a:r>
                    </a:p>
                    <a:p>
                      <a:pPr marL="342900" lvl="0" indent="-342900">
                        <a:lnSpc>
                          <a:spcPct val="115000"/>
                        </a:lnSpc>
                        <a:buClr>
                          <a:srgbClr val="5B5BA5"/>
                        </a:buClr>
                        <a:buFont typeface="Arial" panose="020B0604020202020204" pitchFamily="34" charset="0"/>
                        <a:buChar char="●"/>
                      </a:pPr>
                      <a:r>
                        <a:rPr lang="en-GB" sz="400" u="none" strike="noStrike" dirty="0">
                          <a:effectLst/>
                        </a:rPr>
                        <a:t>I can make design choices and justify them</a:t>
                      </a:r>
                    </a:p>
                    <a:p>
                      <a:pPr marL="342900" lvl="0" indent="-342900">
                        <a:lnSpc>
                          <a:spcPct val="115000"/>
                        </a:lnSpc>
                        <a:buClr>
                          <a:srgbClr val="5B5BA5"/>
                        </a:buClr>
                        <a:buFont typeface="Arial" panose="020B0604020202020204" pitchFamily="34" charset="0"/>
                        <a:buChar char="●"/>
                      </a:pPr>
                      <a:r>
                        <a:rPr lang="en-GB" sz="400" u="none" strike="noStrike" dirty="0">
                          <a:effectLst/>
                        </a:rPr>
                        <a:t>I can implement my design</a:t>
                      </a:r>
                    </a:p>
                    <a:p>
                      <a:pPr marL="342900" lvl="0" indent="-342900">
                        <a:lnSpc>
                          <a:spcPct val="115000"/>
                        </a:lnSpc>
                        <a:buClr>
                          <a:srgbClr val="5B5BA5"/>
                        </a:buClr>
                        <a:buFont typeface="Arial" panose="020B0604020202020204" pitchFamily="34" charset="0"/>
                        <a:buChar char="●"/>
                      </a:pPr>
                      <a:r>
                        <a:rPr lang="en-GB" sz="400" u="none" strike="noStrike" dirty="0">
                          <a:effectLst/>
                        </a:rPr>
                        <a:t>I can evaluate my project</a:t>
                      </a:r>
                      <a:endParaRPr lang="en-GB" sz="400" u="none" strike="noStrike" dirty="0">
                        <a:effectLst/>
                        <a:latin typeface="Quicksand"/>
                        <a:ea typeface="Quicksand"/>
                        <a:cs typeface="Quicksand"/>
                      </a:endParaRPr>
                    </a:p>
                  </a:txBody>
                  <a:tcPr marL="21650" marR="21650" marT="21650" marB="21650"/>
                </a:tc>
                <a:extLst>
                  <a:ext uri="{0D108BD9-81ED-4DB2-BD59-A6C34878D82A}">
                    <a16:rowId xmlns:a16="http://schemas.microsoft.com/office/drawing/2014/main" val="3938442669"/>
                  </a:ext>
                </a:extLst>
              </a:tr>
            </a:tbl>
          </a:graphicData>
        </a:graphic>
      </p:graphicFrame>
      <p:sp>
        <p:nvSpPr>
          <p:cNvPr id="3" name="Rectangle 1">
            <a:extLst>
              <a:ext uri="{FF2B5EF4-FFF2-40B4-BE49-F238E27FC236}">
                <a16:creationId xmlns:a16="http://schemas.microsoft.com/office/drawing/2014/main" id="{48ABD1CB-33C9-8C65-4D9D-60911E6E7199}"/>
              </a:ext>
            </a:extLst>
          </p:cNvPr>
          <p:cNvSpPr>
            <a:spLocks noChangeArrowheads="1"/>
          </p:cNvSpPr>
          <p:nvPr/>
        </p:nvSpPr>
        <p:spPr bwMode="auto">
          <a:xfrm>
            <a:off x="3725863" y="-68262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228528"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5B5BA5"/>
                </a:solidFill>
                <a:effectLst/>
                <a:latin typeface="Quicksand" charset="0"/>
              </a:rPr>
              <a:t>Year 3 – Programming B – Events and actions in programs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Unit introduction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This unit explores the links between events and actions, while consolidating prior learning relating to sequencing. Learners begin by moving a sprite in four directions (up, down, left, and right). They then explore movement within the context of a maze, using design to choose an appropriately sized sprite. This unit also introduces programming extensions, through the use of </a:t>
            </a:r>
            <a:r>
              <a:rPr kumimoji="0" lang="en-GB" altLang="en-US" sz="1100" b="1" i="0" u="none" strike="noStrike" cap="none" normalizeH="0" baseline="0">
                <a:ln>
                  <a:noFill/>
                </a:ln>
                <a:solidFill>
                  <a:schemeClr val="tx1"/>
                </a:solidFill>
                <a:effectLst/>
                <a:latin typeface="Arial" panose="020B0604020202020204" pitchFamily="34" charset="0"/>
                <a:ea typeface="Quicksand" charset="0"/>
                <a:cs typeface="Quicksand" charset="0"/>
              </a:rPr>
              <a:t>Pen </a:t>
            </a: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blocks. Learners are given the opportunity to draw lines with sprites and change the size and colour of lines. The unit concludes with learners designing and coding their own maze-tracing program.</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There are two Year 3 programming units: </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Programming A – Sequencing sounds</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Programming B – Events and actions in programs</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This is unit B, which should be delivered after unit A.</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Overview of lessons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Progression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This unit assumes that learners will have some prior experience of programming. The key stage 1 National Centre for Computing Education units focus on floor robots and ScratchJr, however experience of other languages or environments may also be useful. The Year 3 — Programming A unit introduces the Scratch programming environment and the concept of sequences.</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See the learning graph for this unit for more information about progression.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795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 – Year 4</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5" name="Picture 4">
            <a:extLst>
              <a:ext uri="{FF2B5EF4-FFF2-40B4-BE49-F238E27FC236}">
                <a16:creationId xmlns:a16="http://schemas.microsoft.com/office/drawing/2014/main" id="{01BEFEF0-CC1C-7A9C-65D2-0D61C31E7E0A}"/>
              </a:ext>
            </a:extLst>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t="29051" r="63142" b="30448"/>
          <a:stretch/>
        </p:blipFill>
        <p:spPr>
          <a:xfrm>
            <a:off x="1940388" y="1962149"/>
            <a:ext cx="5108111" cy="4159835"/>
          </a:xfrm>
          <a:prstGeom prst="rect">
            <a:avLst/>
          </a:prstGeom>
        </p:spPr>
      </p:pic>
      <p:sp>
        <p:nvSpPr>
          <p:cNvPr id="6" name="Flowchart: Manual Input 7">
            <a:extLst>
              <a:ext uri="{FF2B5EF4-FFF2-40B4-BE49-F238E27FC236}">
                <a16:creationId xmlns:a16="http://schemas.microsoft.com/office/drawing/2014/main" id="{435E95DE-82E8-3C3D-ACBB-1A5001783AF5}"/>
              </a:ext>
            </a:extLst>
          </p:cNvPr>
          <p:cNvSpPr/>
          <p:nvPr/>
        </p:nvSpPr>
        <p:spPr>
          <a:xfrm rot="465556" flipH="1">
            <a:off x="3714751" y="1685554"/>
            <a:ext cx="4171950"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Manual Input 7">
            <a:extLst>
              <a:ext uri="{FF2B5EF4-FFF2-40B4-BE49-F238E27FC236}">
                <a16:creationId xmlns:a16="http://schemas.microsoft.com/office/drawing/2014/main" id="{435E95DE-82E8-3C3D-ACBB-1A5001783AF5}"/>
              </a:ext>
            </a:extLst>
          </p:cNvPr>
          <p:cNvSpPr/>
          <p:nvPr/>
        </p:nvSpPr>
        <p:spPr>
          <a:xfrm rot="21100700" flipH="1">
            <a:off x="6841891" y="3745046"/>
            <a:ext cx="2948425"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9165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0499FB-F608-B8D7-2212-2D237D135894}"/>
              </a:ext>
            </a:extLst>
          </p:cNvPr>
          <p:cNvGraphicFramePr>
            <a:graphicFrameLocks noGrp="1"/>
          </p:cNvGraphicFramePr>
          <p:nvPr/>
        </p:nvGraphicFramePr>
        <p:xfrm>
          <a:off x="3987867" y="-9146315"/>
          <a:ext cx="1930267" cy="26295219"/>
        </p:xfrm>
        <a:graphic>
          <a:graphicData uri="http://schemas.openxmlformats.org/drawingml/2006/table">
            <a:tbl>
              <a:tblPr>
                <a:tableStyleId>{5C22544A-7EE6-4342-B048-85BDC9FD1C3A}</a:tableStyleId>
              </a:tblPr>
              <a:tblGrid>
                <a:gridCol w="353372">
                  <a:extLst>
                    <a:ext uri="{9D8B030D-6E8A-4147-A177-3AD203B41FA5}">
                      <a16:colId xmlns:a16="http://schemas.microsoft.com/office/drawing/2014/main" val="2724655208"/>
                    </a:ext>
                  </a:extLst>
                </a:gridCol>
                <a:gridCol w="1025390">
                  <a:extLst>
                    <a:ext uri="{9D8B030D-6E8A-4147-A177-3AD203B41FA5}">
                      <a16:colId xmlns:a16="http://schemas.microsoft.com/office/drawing/2014/main" val="2660028125"/>
                    </a:ext>
                  </a:extLst>
                </a:gridCol>
                <a:gridCol w="551505">
                  <a:extLst>
                    <a:ext uri="{9D8B030D-6E8A-4147-A177-3AD203B41FA5}">
                      <a16:colId xmlns:a16="http://schemas.microsoft.com/office/drawing/2014/main" val="3935398958"/>
                    </a:ext>
                  </a:extLst>
                </a:gridCol>
              </a:tblGrid>
              <a:tr h="82692">
                <a:tc>
                  <a:txBody>
                    <a:bodyPr/>
                    <a:lstStyle/>
                    <a:p>
                      <a:pPr marL="914400" indent="-228600">
                        <a:lnSpc>
                          <a:spcPct val="115000"/>
                        </a:lnSpc>
                      </a:pPr>
                      <a:r>
                        <a:rPr lang="en-GB" sz="300">
                          <a:effectLst/>
                        </a:rPr>
                        <a:t>Lesson</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Brief overview</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Learning objectives</a:t>
                      </a:r>
                      <a:endParaRPr lang="en-GB" sz="300">
                        <a:effectLst/>
                        <a:latin typeface="Quicksand"/>
                        <a:ea typeface="Quicksand"/>
                        <a:cs typeface="Quicksand"/>
                      </a:endParaRPr>
                    </a:p>
                  </a:txBody>
                  <a:tcPr marL="17022" marR="17022" marT="17022" marB="17022"/>
                </a:tc>
                <a:extLst>
                  <a:ext uri="{0D108BD9-81ED-4DB2-BD59-A6C34878D82A}">
                    <a16:rowId xmlns:a16="http://schemas.microsoft.com/office/drawing/2014/main" val="512006351"/>
                  </a:ext>
                </a:extLst>
              </a:tr>
              <a:tr h="651150">
                <a:tc>
                  <a:txBody>
                    <a:bodyPr/>
                    <a:lstStyle/>
                    <a:p>
                      <a:pPr marL="914400" indent="-228600">
                        <a:lnSpc>
                          <a:spcPct val="115000"/>
                        </a:lnSpc>
                      </a:pPr>
                      <a:r>
                        <a:rPr lang="en-GB" sz="300">
                          <a:effectLst/>
                        </a:rPr>
                        <a:t>1  Connecting networks</a:t>
                      </a:r>
                    </a:p>
                    <a:p>
                      <a:pPr marL="457200" indent="-228600">
                        <a:lnSpc>
                          <a:spcPct val="115000"/>
                        </a:lnSpc>
                      </a:pPr>
                      <a:r>
                        <a:rPr lang="en-GB" sz="300">
                          <a:effectLst/>
                        </a:rPr>
                        <a:t> </a:t>
                      </a:r>
                    </a:p>
                    <a:p>
                      <a:pPr marL="914400" indent="-228600" algn="ctr">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Learners will explore how a network can share messages with another network to form the internet. They will consider some of the network devices involved in this, such as routers, and will also discuss what should be kept in and out of a network to keep safe.</a:t>
                      </a:r>
                    </a:p>
                    <a:p>
                      <a:pPr marL="914400" indent="-228600">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To describe how networks physically connect to other networks</a:t>
                      </a:r>
                    </a:p>
                    <a:p>
                      <a:pPr marL="342900" lvl="0" indent="-342900">
                        <a:lnSpc>
                          <a:spcPct val="115000"/>
                        </a:lnSpc>
                        <a:buClr>
                          <a:srgbClr val="5B5BA5"/>
                        </a:buClr>
                        <a:buFont typeface="Arial" panose="020B0604020202020204" pitchFamily="34" charset="0"/>
                        <a:buChar char="●"/>
                      </a:pPr>
                      <a:r>
                        <a:rPr lang="en-GB" sz="300" u="none" strike="noStrike">
                          <a:effectLst/>
                        </a:rPr>
                        <a:t>I can describe the internet as a network of networks</a:t>
                      </a:r>
                    </a:p>
                    <a:p>
                      <a:pPr marL="342900" lvl="0" indent="-342900">
                        <a:lnSpc>
                          <a:spcPct val="115000"/>
                        </a:lnSpc>
                        <a:buClr>
                          <a:srgbClr val="5B5BA5"/>
                        </a:buClr>
                        <a:buFont typeface="Arial" panose="020B0604020202020204" pitchFamily="34" charset="0"/>
                        <a:buChar char="●"/>
                      </a:pPr>
                      <a:r>
                        <a:rPr lang="en-GB" sz="300" u="none" strike="noStrike">
                          <a:effectLst/>
                        </a:rPr>
                        <a:t>I can demonstrate how information is shared across the internet</a:t>
                      </a:r>
                    </a:p>
                    <a:p>
                      <a:pPr marL="342900" lvl="0" indent="-342900">
                        <a:lnSpc>
                          <a:spcPct val="115000"/>
                        </a:lnSpc>
                        <a:buClr>
                          <a:srgbClr val="5B5BA5"/>
                        </a:buClr>
                        <a:buFont typeface="Arial" panose="020B0604020202020204" pitchFamily="34" charset="0"/>
                        <a:buChar char="●"/>
                      </a:pPr>
                      <a:r>
                        <a:rPr lang="en-GB" sz="300" u="none" strike="noStrike">
                          <a:effectLst/>
                        </a:rPr>
                        <a:t>I can discuss why a network needs protecting</a:t>
                      </a:r>
                      <a:endParaRPr lang="en-GB" sz="300" u="none" strike="noStrike">
                        <a:effectLst/>
                        <a:latin typeface="Quicksand"/>
                        <a:ea typeface="Quicksand"/>
                        <a:cs typeface="Quicksand"/>
                      </a:endParaRPr>
                    </a:p>
                  </a:txBody>
                  <a:tcPr marL="17022" marR="17022" marT="17022" marB="17022"/>
                </a:tc>
                <a:extLst>
                  <a:ext uri="{0D108BD9-81ED-4DB2-BD59-A6C34878D82A}">
                    <a16:rowId xmlns:a16="http://schemas.microsoft.com/office/drawing/2014/main" val="1839623649"/>
                  </a:ext>
                </a:extLst>
              </a:tr>
              <a:tr h="754506">
                <a:tc>
                  <a:txBody>
                    <a:bodyPr/>
                    <a:lstStyle/>
                    <a:p>
                      <a:pPr marL="914400" indent="-228600">
                        <a:lnSpc>
                          <a:spcPct val="115000"/>
                        </a:lnSpc>
                      </a:pPr>
                      <a:r>
                        <a:rPr lang="en-GB" sz="300">
                          <a:effectLst/>
                        </a:rPr>
                        <a:t>2  What is the internet made of?</a:t>
                      </a:r>
                    </a:p>
                    <a:p>
                      <a:pPr marL="914400" indent="-228600">
                        <a:lnSpc>
                          <a:spcPct val="115000"/>
                        </a:lnSpc>
                      </a:pPr>
                      <a:r>
                        <a:rPr lang="en-GB" sz="300">
                          <a:effectLst/>
                        </a:rPr>
                        <a:t> </a:t>
                      </a:r>
                    </a:p>
                    <a:p>
                      <a:pPr marL="914400" indent="-228600" algn="ctr">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Learners will describe the parts of a network and how they connect to each other to form the internet. They will use this understanding to help explain how the internet lets us view the World Wide Web and recognise that the World Wide Web is part of the internet which contains websites and web pages.</a:t>
                      </a:r>
                    </a:p>
                    <a:p>
                      <a:pPr marL="914400" indent="-228600">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To recognise how networked devices make up the internet</a:t>
                      </a:r>
                    </a:p>
                    <a:p>
                      <a:pPr marL="342900" lvl="0" indent="-342900">
                        <a:lnSpc>
                          <a:spcPct val="115000"/>
                        </a:lnSpc>
                        <a:buClr>
                          <a:srgbClr val="5B5BA5"/>
                        </a:buClr>
                        <a:buFont typeface="Arial" panose="020B0604020202020204" pitchFamily="34" charset="0"/>
                        <a:buChar char="●"/>
                      </a:pPr>
                      <a:r>
                        <a:rPr lang="en-GB" sz="300" u="none" strike="noStrike">
                          <a:effectLst/>
                        </a:rPr>
                        <a:t>I can describe networked devices and how they connect</a:t>
                      </a:r>
                    </a:p>
                    <a:p>
                      <a:pPr marL="342900" lvl="0" indent="-342900">
                        <a:lnSpc>
                          <a:spcPct val="115000"/>
                        </a:lnSpc>
                        <a:buClr>
                          <a:srgbClr val="5B5BA5"/>
                        </a:buClr>
                        <a:buFont typeface="Arial" panose="020B0604020202020204" pitchFamily="34" charset="0"/>
                        <a:buChar char="●"/>
                      </a:pPr>
                      <a:r>
                        <a:rPr lang="en-GB" sz="300" u="none" strike="noStrike">
                          <a:effectLst/>
                        </a:rPr>
                        <a:t>I can explain that the internet is used to provide many services</a:t>
                      </a:r>
                    </a:p>
                    <a:p>
                      <a:pPr marL="342900" lvl="0" indent="-342900">
                        <a:lnSpc>
                          <a:spcPct val="115000"/>
                        </a:lnSpc>
                        <a:buClr>
                          <a:srgbClr val="5B5BA5"/>
                        </a:buClr>
                        <a:buFont typeface="Arial" panose="020B0604020202020204" pitchFamily="34" charset="0"/>
                        <a:buChar char="●"/>
                      </a:pPr>
                      <a:r>
                        <a:rPr lang="en-GB" sz="300" u="none" strike="noStrike">
                          <a:effectLst/>
                        </a:rPr>
                        <a:t>I can recognise that the World Wide Web contains websites and web pages</a:t>
                      </a:r>
                    </a:p>
                    <a:p>
                      <a:pPr marL="914400" indent="-228600">
                        <a:lnSpc>
                          <a:spcPct val="115000"/>
                        </a:lnSpc>
                      </a:pPr>
                      <a:r>
                        <a:rPr lang="en-GB" sz="300">
                          <a:effectLst/>
                        </a:rPr>
                        <a:t> </a:t>
                      </a:r>
                      <a:endParaRPr lang="en-GB" sz="300">
                        <a:effectLst/>
                        <a:latin typeface="Quicksand"/>
                        <a:ea typeface="Quicksand"/>
                        <a:cs typeface="Quicksand"/>
                      </a:endParaRPr>
                    </a:p>
                  </a:txBody>
                  <a:tcPr marL="17022" marR="17022" marT="17022" marB="17022"/>
                </a:tc>
                <a:extLst>
                  <a:ext uri="{0D108BD9-81ED-4DB2-BD59-A6C34878D82A}">
                    <a16:rowId xmlns:a16="http://schemas.microsoft.com/office/drawing/2014/main" val="126805723"/>
                  </a:ext>
                </a:extLst>
              </a:tr>
              <a:tr h="754506">
                <a:tc>
                  <a:txBody>
                    <a:bodyPr/>
                    <a:lstStyle/>
                    <a:p>
                      <a:pPr marL="914400" indent="-228600">
                        <a:lnSpc>
                          <a:spcPct val="115000"/>
                        </a:lnSpc>
                      </a:pPr>
                      <a:r>
                        <a:rPr lang="en-GB" sz="300">
                          <a:effectLst/>
                        </a:rPr>
                        <a:t>3  Sharing information</a:t>
                      </a:r>
                    </a:p>
                    <a:p>
                      <a:pPr marL="914400" indent="-228600">
                        <a:lnSpc>
                          <a:spcPct val="115000"/>
                        </a:lnSpc>
                      </a:pPr>
                      <a:r>
                        <a:rPr lang="en-GB" sz="300">
                          <a:effectLst/>
                        </a:rPr>
                        <a:t> </a:t>
                      </a:r>
                    </a:p>
                    <a:p>
                      <a:pPr marL="914400" indent="-228600" algn="ctr">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Learners will explore what can be shared on the World Wide Web and where websites are stored. They will also explore how the World Wide Web can be accessed on a variety of devices.</a:t>
                      </a:r>
                    </a:p>
                    <a:p>
                      <a:pPr marL="914400" indent="-228600">
                        <a:lnSpc>
                          <a:spcPct val="115000"/>
                        </a:lnSpc>
                      </a:pPr>
                      <a:r>
                        <a:rPr lang="en-GB" sz="300">
                          <a:effectLst/>
                        </a:rPr>
                        <a:t> </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To outline how websites can be shared via the World Wide Web (WWW)</a:t>
                      </a:r>
                    </a:p>
                    <a:p>
                      <a:pPr marL="342900" lvl="0" indent="-342900">
                        <a:lnSpc>
                          <a:spcPct val="115000"/>
                        </a:lnSpc>
                        <a:buClr>
                          <a:srgbClr val="5B5BA5"/>
                        </a:buClr>
                        <a:buFont typeface="Arial" panose="020B0604020202020204" pitchFamily="34" charset="0"/>
                        <a:buChar char="●"/>
                      </a:pPr>
                      <a:r>
                        <a:rPr lang="en-GB" sz="300" u="none" strike="noStrike">
                          <a:effectLst/>
                        </a:rPr>
                        <a:t>I can explain the types of media that can be shared on the WWW</a:t>
                      </a:r>
                    </a:p>
                    <a:p>
                      <a:pPr marL="342900" lvl="0" indent="-342900">
                        <a:lnSpc>
                          <a:spcPct val="115000"/>
                        </a:lnSpc>
                        <a:buClr>
                          <a:srgbClr val="5B5BA5"/>
                        </a:buClr>
                        <a:buFont typeface="Arial" panose="020B0604020202020204" pitchFamily="34" charset="0"/>
                        <a:buChar char="●"/>
                      </a:pPr>
                      <a:r>
                        <a:rPr lang="en-GB" sz="300" u="none" strike="noStrike">
                          <a:effectLst/>
                        </a:rPr>
                        <a:t>I can describe where websites are stored when uploaded to the WWW</a:t>
                      </a:r>
                    </a:p>
                    <a:p>
                      <a:pPr marL="342900" lvl="0" indent="-342900">
                        <a:lnSpc>
                          <a:spcPct val="115000"/>
                        </a:lnSpc>
                        <a:buClr>
                          <a:srgbClr val="5B5BA5"/>
                        </a:buClr>
                        <a:buFont typeface="Arial" panose="020B0604020202020204" pitchFamily="34" charset="0"/>
                        <a:buChar char="●"/>
                      </a:pPr>
                      <a:r>
                        <a:rPr lang="en-GB" sz="300" u="none" strike="noStrike">
                          <a:effectLst/>
                        </a:rPr>
                        <a:t>I can describe how to access websites on the WWW</a:t>
                      </a:r>
                      <a:endParaRPr lang="en-GB" sz="300" u="none" strike="noStrike">
                        <a:effectLst/>
                        <a:latin typeface="Quicksand"/>
                        <a:ea typeface="Quicksand"/>
                        <a:cs typeface="Quicksand"/>
                      </a:endParaRPr>
                    </a:p>
                  </a:txBody>
                  <a:tcPr marL="17022" marR="17022" marT="17022" marB="17022"/>
                </a:tc>
                <a:extLst>
                  <a:ext uri="{0D108BD9-81ED-4DB2-BD59-A6C34878D82A}">
                    <a16:rowId xmlns:a16="http://schemas.microsoft.com/office/drawing/2014/main" val="1517087070"/>
                  </a:ext>
                </a:extLst>
              </a:tr>
              <a:tr h="702828">
                <a:tc>
                  <a:txBody>
                    <a:bodyPr/>
                    <a:lstStyle/>
                    <a:p>
                      <a:pPr marL="914400" indent="-228600">
                        <a:lnSpc>
                          <a:spcPct val="115000"/>
                        </a:lnSpc>
                      </a:pPr>
                      <a:r>
                        <a:rPr lang="en-GB" sz="300">
                          <a:effectLst/>
                        </a:rPr>
                        <a:t>4  What is a website?</a:t>
                      </a:r>
                    </a:p>
                    <a:p>
                      <a:pPr marL="914400" indent="-228600">
                        <a:lnSpc>
                          <a:spcPct val="115000"/>
                        </a:lnSpc>
                      </a:pPr>
                      <a:r>
                        <a:rPr lang="en-GB" sz="300">
                          <a:effectLst/>
                        </a:rPr>
                        <a:t> </a:t>
                      </a:r>
                    </a:p>
                    <a:p>
                      <a:pPr marL="914400" indent="-228600" algn="ctr">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Learners will analyse a website and identify the key parts. They will then consider what content can be added to websites and what factors they should consider before adding content to a website. Finally, they will use a website which enables them to create their own content online.</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To describe how content can be added and accessed on the World Wide Web (WWW)</a:t>
                      </a:r>
                    </a:p>
                    <a:p>
                      <a:pPr marL="342900" lvl="0" indent="-342900">
                        <a:lnSpc>
                          <a:spcPct val="115000"/>
                        </a:lnSpc>
                        <a:buClr>
                          <a:srgbClr val="5B5BA5"/>
                        </a:buClr>
                        <a:buFont typeface="Arial" panose="020B0604020202020204" pitchFamily="34" charset="0"/>
                        <a:buChar char="●"/>
                      </a:pPr>
                      <a:r>
                        <a:rPr lang="en-GB" sz="300" u="none" strike="noStrike">
                          <a:effectLst/>
                        </a:rPr>
                        <a:t>I can explain what media can be found on websites</a:t>
                      </a:r>
                    </a:p>
                    <a:p>
                      <a:pPr marL="342900" lvl="0" indent="-342900">
                        <a:lnSpc>
                          <a:spcPct val="115000"/>
                        </a:lnSpc>
                        <a:buClr>
                          <a:srgbClr val="5B5BA5"/>
                        </a:buClr>
                        <a:buFont typeface="Arial" panose="020B0604020202020204" pitchFamily="34" charset="0"/>
                        <a:buChar char="●"/>
                      </a:pPr>
                      <a:r>
                        <a:rPr lang="en-GB" sz="300" u="none" strike="noStrike">
                          <a:effectLst/>
                        </a:rPr>
                        <a:t>I can recognise that I can add content to the WWW</a:t>
                      </a:r>
                    </a:p>
                    <a:p>
                      <a:pPr marL="342900" lvl="0" indent="-342900">
                        <a:lnSpc>
                          <a:spcPct val="115000"/>
                        </a:lnSpc>
                        <a:buClr>
                          <a:srgbClr val="5B5BA5"/>
                        </a:buClr>
                        <a:buFont typeface="Arial" panose="020B0604020202020204" pitchFamily="34" charset="0"/>
                        <a:buChar char="●"/>
                      </a:pPr>
                      <a:r>
                        <a:rPr lang="en-GB" sz="300" u="none" strike="noStrike">
                          <a:effectLst/>
                        </a:rPr>
                        <a:t>I can explain that internet services can be used to create content online</a:t>
                      </a:r>
                      <a:endParaRPr lang="en-GB" sz="300" u="none" strike="noStrike">
                        <a:effectLst/>
                        <a:latin typeface="Quicksand"/>
                        <a:ea typeface="Quicksand"/>
                        <a:cs typeface="Quicksand"/>
                      </a:endParaRPr>
                    </a:p>
                  </a:txBody>
                  <a:tcPr marL="17022" marR="17022" marT="17022" marB="17022"/>
                </a:tc>
                <a:extLst>
                  <a:ext uri="{0D108BD9-81ED-4DB2-BD59-A6C34878D82A}">
                    <a16:rowId xmlns:a16="http://schemas.microsoft.com/office/drawing/2014/main" val="309736812"/>
                  </a:ext>
                </a:extLst>
              </a:tr>
              <a:tr h="599472">
                <a:tc>
                  <a:txBody>
                    <a:bodyPr/>
                    <a:lstStyle/>
                    <a:p>
                      <a:pPr marL="914400" indent="-228600">
                        <a:lnSpc>
                          <a:spcPct val="115000"/>
                        </a:lnSpc>
                      </a:pPr>
                      <a:r>
                        <a:rPr lang="en-GB" sz="300">
                          <a:effectLst/>
                        </a:rPr>
                        <a:t>5  Who owns the web?</a:t>
                      </a:r>
                    </a:p>
                    <a:p>
                      <a:pPr marL="914400" indent="-228600">
                        <a:lnSpc>
                          <a:spcPct val="115000"/>
                        </a:lnSpc>
                      </a:pPr>
                      <a:r>
                        <a:rPr lang="en-GB" sz="300">
                          <a:effectLst/>
                        </a:rPr>
                        <a:t> </a:t>
                      </a:r>
                    </a:p>
                    <a:p>
                      <a:pPr marL="914400" indent="-228600" algn="ctr">
                        <a:lnSpc>
                          <a:spcPct val="115000"/>
                        </a:lnSpc>
                      </a:pPr>
                      <a:r>
                        <a:rPr lang="en-GB" sz="300">
                          <a:effectLst/>
                        </a:rPr>
                        <a:t> </a:t>
                      </a:r>
                    </a:p>
                    <a:p>
                      <a:pPr marL="914400" indent="-228600">
                        <a:lnSpc>
                          <a:spcPct val="115000"/>
                        </a:lnSpc>
                      </a:pPr>
                      <a:r>
                        <a:rPr lang="en-GB" sz="300">
                          <a:effectLst/>
                        </a:rPr>
                        <a:t> </a:t>
                      </a:r>
                    </a:p>
                    <a:p>
                      <a:pPr marL="914400" indent="-228600">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Learners will explore who owns the content on the World Wide Web (or ‘web’ for short). They will explore a variety of websites and will investigate what they can and cannot do with the content on them. They will also relate this to principles of ownership and sharing in the real world.</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To recognise how the content of the WWW is created by people</a:t>
                      </a:r>
                    </a:p>
                    <a:p>
                      <a:pPr marL="342900" lvl="0" indent="-342900">
                        <a:lnSpc>
                          <a:spcPct val="115000"/>
                        </a:lnSpc>
                        <a:buClr>
                          <a:srgbClr val="5B5BA5"/>
                        </a:buClr>
                        <a:buFont typeface="Arial" panose="020B0604020202020204" pitchFamily="34" charset="0"/>
                        <a:buChar char="●"/>
                      </a:pPr>
                      <a:r>
                        <a:rPr lang="en-GB" sz="300" u="none" strike="noStrike">
                          <a:effectLst/>
                        </a:rPr>
                        <a:t>I can explain that websites and their content are created by people </a:t>
                      </a:r>
                    </a:p>
                    <a:p>
                      <a:pPr marL="342900" lvl="0" indent="-342900">
                        <a:lnSpc>
                          <a:spcPct val="115000"/>
                        </a:lnSpc>
                        <a:buClr>
                          <a:srgbClr val="5B5BA5"/>
                        </a:buClr>
                        <a:buFont typeface="Arial" panose="020B0604020202020204" pitchFamily="34" charset="0"/>
                        <a:buChar char="●"/>
                      </a:pPr>
                      <a:r>
                        <a:rPr lang="en-GB" sz="300" u="none" strike="noStrike">
                          <a:effectLst/>
                        </a:rPr>
                        <a:t>I can suggest who owns the content on websites </a:t>
                      </a:r>
                    </a:p>
                    <a:p>
                      <a:pPr marL="342900" lvl="0" indent="-342900">
                        <a:lnSpc>
                          <a:spcPct val="115000"/>
                        </a:lnSpc>
                        <a:buClr>
                          <a:srgbClr val="5B5BA5"/>
                        </a:buClr>
                        <a:buFont typeface="Arial" panose="020B0604020202020204" pitchFamily="34" charset="0"/>
                        <a:buChar char="●"/>
                      </a:pPr>
                      <a:r>
                        <a:rPr lang="en-GB" sz="300" u="none" strike="noStrike">
                          <a:effectLst/>
                        </a:rPr>
                        <a:t>I can explain that there are rules to protect content</a:t>
                      </a:r>
                      <a:endParaRPr lang="en-GB" sz="300" u="none" strike="noStrike">
                        <a:effectLst/>
                        <a:latin typeface="Quicksand"/>
                        <a:ea typeface="Quicksand"/>
                        <a:cs typeface="Quicksand"/>
                      </a:endParaRPr>
                    </a:p>
                  </a:txBody>
                  <a:tcPr marL="17022" marR="17022" marT="17022" marB="17022"/>
                </a:tc>
                <a:extLst>
                  <a:ext uri="{0D108BD9-81ED-4DB2-BD59-A6C34878D82A}">
                    <a16:rowId xmlns:a16="http://schemas.microsoft.com/office/drawing/2014/main" val="1990548186"/>
                  </a:ext>
                </a:extLst>
              </a:tr>
              <a:tr h="806184">
                <a:tc>
                  <a:txBody>
                    <a:bodyPr/>
                    <a:lstStyle/>
                    <a:p>
                      <a:pPr marL="914400" indent="-228600">
                        <a:lnSpc>
                          <a:spcPct val="115000"/>
                        </a:lnSpc>
                      </a:pPr>
                      <a:r>
                        <a:rPr lang="en-GB" sz="300">
                          <a:effectLst/>
                        </a:rPr>
                        <a:t>6  Can I believe what I read?</a:t>
                      </a:r>
                    </a:p>
                    <a:p>
                      <a:pPr marL="914400" indent="-228600">
                        <a:lnSpc>
                          <a:spcPct val="115000"/>
                        </a:lnSpc>
                      </a:pPr>
                      <a:r>
                        <a:rPr lang="en-GB" sz="300">
                          <a:effectLst/>
                        </a:rPr>
                        <a:t> </a:t>
                      </a:r>
                    </a:p>
                    <a:p>
                      <a:pPr marL="914400" indent="-228600" algn="ctr">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a:effectLst/>
                        </a:rPr>
                        <a:t>Learners will gain an appreciation of the fact that not everything they see on the internet is true, honest, or accurate. They will review images and decide whether or not they are real, before looking at why web searches can return ambiguous (and sometimes misleading) results. Finally, learners will complete a practical activity, demonstrating how quickly information can spread beyond their control.</a:t>
                      </a:r>
                    </a:p>
                    <a:p>
                      <a:pPr marL="914400" indent="-228600">
                        <a:lnSpc>
                          <a:spcPct val="115000"/>
                        </a:lnSpc>
                      </a:pPr>
                      <a:r>
                        <a:rPr lang="en-GB" sz="300">
                          <a:effectLst/>
                        </a:rPr>
                        <a:t> </a:t>
                      </a:r>
                      <a:endParaRPr lang="en-GB" sz="300">
                        <a:effectLst/>
                        <a:latin typeface="Quicksand"/>
                        <a:ea typeface="Quicksand"/>
                        <a:cs typeface="Quicksand"/>
                      </a:endParaRPr>
                    </a:p>
                  </a:txBody>
                  <a:tcPr marL="17022" marR="17022" marT="17022" marB="17022"/>
                </a:tc>
                <a:tc>
                  <a:txBody>
                    <a:bodyPr/>
                    <a:lstStyle/>
                    <a:p>
                      <a:pPr marL="914400" indent="-228600">
                        <a:lnSpc>
                          <a:spcPct val="115000"/>
                        </a:lnSpc>
                      </a:pPr>
                      <a:r>
                        <a:rPr lang="en-GB" sz="300" dirty="0">
                          <a:effectLst/>
                        </a:rPr>
                        <a:t>To evaluate the consequences of unreliable content</a:t>
                      </a:r>
                    </a:p>
                    <a:p>
                      <a:pPr marL="342900" lvl="0" indent="-342900">
                        <a:lnSpc>
                          <a:spcPct val="115000"/>
                        </a:lnSpc>
                        <a:buClr>
                          <a:srgbClr val="5B5BA5"/>
                        </a:buClr>
                        <a:buFont typeface="Arial" panose="020B0604020202020204" pitchFamily="34" charset="0"/>
                        <a:buChar char="●"/>
                      </a:pPr>
                      <a:r>
                        <a:rPr lang="en-GB" sz="300" u="none" strike="noStrike" dirty="0">
                          <a:effectLst/>
                        </a:rPr>
                        <a:t>I can explain that not everything on the World Wide Web is true</a:t>
                      </a:r>
                    </a:p>
                    <a:p>
                      <a:pPr marL="342900" lvl="0" indent="-342900">
                        <a:lnSpc>
                          <a:spcPct val="115000"/>
                        </a:lnSpc>
                        <a:buClr>
                          <a:srgbClr val="5B5BA5"/>
                        </a:buClr>
                        <a:buFont typeface="Arial" panose="020B0604020202020204" pitchFamily="34" charset="0"/>
                        <a:buChar char="●"/>
                      </a:pPr>
                      <a:r>
                        <a:rPr lang="en-GB" sz="300" u="none" strike="noStrike" dirty="0">
                          <a:effectLst/>
                        </a:rPr>
                        <a:t>I can explain why some information I find online may not be honest, accurate, or legal</a:t>
                      </a:r>
                    </a:p>
                    <a:p>
                      <a:pPr marL="342900" lvl="0" indent="-342900">
                        <a:lnSpc>
                          <a:spcPct val="115000"/>
                        </a:lnSpc>
                        <a:buClr>
                          <a:srgbClr val="5B5BA5"/>
                        </a:buClr>
                        <a:buFont typeface="Arial" panose="020B0604020202020204" pitchFamily="34" charset="0"/>
                        <a:buChar char="●"/>
                      </a:pPr>
                      <a:r>
                        <a:rPr lang="en-GB" sz="300" u="none" strike="noStrike" dirty="0">
                          <a:effectLst/>
                        </a:rPr>
                        <a:t>I can explain why I need to think carefully before I share or reshare content</a:t>
                      </a:r>
                    </a:p>
                    <a:p>
                      <a:pPr marL="914400" indent="-228600">
                        <a:lnSpc>
                          <a:spcPct val="115000"/>
                        </a:lnSpc>
                      </a:pPr>
                      <a:r>
                        <a:rPr lang="en-GB" sz="300" dirty="0">
                          <a:effectLst/>
                        </a:rPr>
                        <a:t> </a:t>
                      </a:r>
                      <a:endParaRPr lang="en-GB" sz="300" dirty="0">
                        <a:effectLst/>
                        <a:latin typeface="Quicksand"/>
                        <a:ea typeface="Quicksand"/>
                        <a:cs typeface="Quicksand"/>
                      </a:endParaRPr>
                    </a:p>
                  </a:txBody>
                  <a:tcPr marL="17022" marR="17022" marT="17022" marB="17022"/>
                </a:tc>
                <a:extLst>
                  <a:ext uri="{0D108BD9-81ED-4DB2-BD59-A6C34878D82A}">
                    <a16:rowId xmlns:a16="http://schemas.microsoft.com/office/drawing/2014/main" val="164781196"/>
                  </a:ext>
                </a:extLst>
              </a:tr>
            </a:tbl>
          </a:graphicData>
        </a:graphic>
      </p:graphicFrame>
      <p:sp>
        <p:nvSpPr>
          <p:cNvPr id="3" name="Rectangle 1">
            <a:extLst>
              <a:ext uri="{FF2B5EF4-FFF2-40B4-BE49-F238E27FC236}">
                <a16:creationId xmlns:a16="http://schemas.microsoft.com/office/drawing/2014/main" id="{75524EC8-1690-532A-9939-712F5B3FBCDF}"/>
              </a:ext>
            </a:extLst>
          </p:cNvPr>
          <p:cNvSpPr>
            <a:spLocks noChangeArrowheads="1"/>
          </p:cNvSpPr>
          <p:nvPr/>
        </p:nvSpPr>
        <p:spPr bwMode="auto">
          <a:xfrm>
            <a:off x="3987800" y="-914558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228528"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5B5BA5"/>
                </a:solidFill>
                <a:effectLst/>
                <a:latin typeface="Quicksand" charset="0"/>
              </a:rPr>
              <a:t>Year 4 – The internet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Unit introduction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Learners will apply their knowledge and understanding of networks, to appreciate the internet as a network of networks which need to be kept secure. They will learn that the World Wide Web is part of the internet, and will be given opportunities to explore the World Wide Web for themselves in order to learn about who owns content and what they can access, add, and create. Finally, they will evaluate online content to decide how honest, accurate, or reliable it is, and understand the consequences of false information. </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This unit requires devices with an internet connection. Chrome Music Lab is used in one lesson to demonstrate content which can be produced on the World Wide Web.</a:t>
            </a:r>
            <a:endParaRPr kumimoji="0" lang="en-GB" altLang="en-US" sz="1600" b="0" i="0" u="none" strike="noStrike" cap="none" normalizeH="0" baseline="0">
              <a:ln>
                <a:noFill/>
              </a:ln>
              <a:solidFill>
                <a:schemeClr val="tx1"/>
              </a:solidFill>
              <a:effectLst/>
              <a:latin typeface="Quicksand"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Overview of lessons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Quicksand" charset="0"/>
              </a:rPr>
              <a:t>Progression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ea typeface="Quicksand" charset="0"/>
                <a:cs typeface="Quicksand" charset="0"/>
              </a:rPr>
              <a:t>This unit progresses students’ knowledge and understanding of networks in Year 3. In Year 5, they will continue to develop their knowledge and understanding of computing systems and online collaborative working.</a:t>
            </a: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Quicksand" charset="0"/>
                <a:cs typeface="Quicksand" charset="0"/>
              </a:rPr>
              <a:t>Please see the learning graph for this unit for more information about progression.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7768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733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 – Year 5</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8" name="Flowchart: Manual Input 7">
            <a:extLst>
              <a:ext uri="{FF2B5EF4-FFF2-40B4-BE49-F238E27FC236}">
                <a16:creationId xmlns:a16="http://schemas.microsoft.com/office/drawing/2014/main" id="{435E95DE-82E8-3C3D-ACBB-1A5001783AF5}"/>
              </a:ext>
            </a:extLst>
          </p:cNvPr>
          <p:cNvSpPr/>
          <p:nvPr/>
        </p:nvSpPr>
        <p:spPr>
          <a:xfrm rot="21100700" flipH="1">
            <a:off x="6841891" y="3745046"/>
            <a:ext cx="2948425"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1BEFEF0-CC1C-7A9C-65D2-0D61C31E7E0A}"/>
              </a:ext>
            </a:extLst>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rcRect l="15996" t="22444" r="38874" b="55725"/>
          <a:stretch/>
        </p:blipFill>
        <p:spPr>
          <a:xfrm>
            <a:off x="2305051" y="2530350"/>
            <a:ext cx="5632784" cy="2019300"/>
          </a:xfrm>
          <a:prstGeom prst="rect">
            <a:avLst/>
          </a:prstGeom>
        </p:spPr>
      </p:pic>
      <p:sp>
        <p:nvSpPr>
          <p:cNvPr id="9" name="Flowchart: Manual Input 7">
            <a:extLst>
              <a:ext uri="{FF2B5EF4-FFF2-40B4-BE49-F238E27FC236}">
                <a16:creationId xmlns:a16="http://schemas.microsoft.com/office/drawing/2014/main" id="{435E95DE-82E8-3C3D-ACBB-1A5001783AF5}"/>
              </a:ext>
            </a:extLst>
          </p:cNvPr>
          <p:cNvSpPr/>
          <p:nvPr/>
        </p:nvSpPr>
        <p:spPr>
          <a:xfrm>
            <a:off x="-1" y="4249871"/>
            <a:ext cx="3979589"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0627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Curriculum offer – Year 6</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8" name="Flowchart: Manual Input 7">
            <a:extLst>
              <a:ext uri="{FF2B5EF4-FFF2-40B4-BE49-F238E27FC236}">
                <a16:creationId xmlns:a16="http://schemas.microsoft.com/office/drawing/2014/main" id="{435E95DE-82E8-3C3D-ACBB-1A5001783AF5}"/>
              </a:ext>
            </a:extLst>
          </p:cNvPr>
          <p:cNvSpPr/>
          <p:nvPr/>
        </p:nvSpPr>
        <p:spPr>
          <a:xfrm rot="21100700" flipH="1">
            <a:off x="6841891" y="3745046"/>
            <a:ext cx="2948425"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Manual Input 7">
            <a:extLst>
              <a:ext uri="{FF2B5EF4-FFF2-40B4-BE49-F238E27FC236}">
                <a16:creationId xmlns:a16="http://schemas.microsoft.com/office/drawing/2014/main" id="{435E95DE-82E8-3C3D-ACBB-1A5001783AF5}"/>
              </a:ext>
            </a:extLst>
          </p:cNvPr>
          <p:cNvSpPr/>
          <p:nvPr/>
        </p:nvSpPr>
        <p:spPr>
          <a:xfrm>
            <a:off x="-1" y="4249871"/>
            <a:ext cx="3979589"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4"/>
          <a:srcRect l="60155" t="5926" b="52260"/>
          <a:stretch/>
        </p:blipFill>
        <p:spPr>
          <a:xfrm>
            <a:off x="2446608" y="2165546"/>
            <a:ext cx="5304902" cy="4168650"/>
          </a:xfrm>
          <a:prstGeom prst="rect">
            <a:avLst/>
          </a:prstGeom>
        </p:spPr>
      </p:pic>
    </p:spTree>
    <p:extLst>
      <p:ext uri="{BB962C8B-B14F-4D97-AF65-F5344CB8AC3E}">
        <p14:creationId xmlns:p14="http://schemas.microsoft.com/office/powerpoint/2010/main" val="411378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2831544"/>
          </a:xfrm>
          <a:prstGeom prst="rect">
            <a:avLst/>
          </a:prstGeom>
          <a:noFill/>
        </p:spPr>
        <p:txBody>
          <a:bodyPr wrap="square" lIns="91440" tIns="45720" rIns="91440" bIns="45720" anchor="t">
            <a:spAutoFit/>
          </a:bodyPr>
          <a:lstStyle/>
          <a:p>
            <a:r>
              <a:rPr lang="en-GB" b="1" dirty="0">
                <a:solidFill>
                  <a:srgbClr val="0070C0"/>
                </a:solidFill>
                <a:latin typeface="+mj-lt"/>
              </a:rPr>
              <a:t>Subject Intent</a:t>
            </a:r>
          </a:p>
          <a:p>
            <a:r>
              <a:rPr lang="en-GB" sz="1600" dirty="0">
                <a:effectLst/>
                <a:latin typeface="+mj-lt"/>
                <a:ea typeface="Calibri"/>
                <a:cs typeface="Arial"/>
              </a:rPr>
              <a:t>At </a:t>
            </a:r>
            <a:r>
              <a:rPr lang="en-GB" sz="1600" dirty="0" err="1">
                <a:latin typeface="+mj-lt"/>
                <a:ea typeface="Calibri"/>
                <a:cs typeface="Arial"/>
              </a:rPr>
              <a:t>Lugwardine</a:t>
            </a:r>
            <a:r>
              <a:rPr lang="en-GB" sz="1600" dirty="0">
                <a:effectLst/>
                <a:latin typeface="+mj-lt"/>
                <a:ea typeface="Calibri"/>
                <a:cs typeface="Arial"/>
              </a:rPr>
              <a:t> Primary Academy it is our intention to recognise the importance of technology in every aspect of daily life. For most of us, technology is essential to our lives, at home and at work. ‘Computational Thinking’ is a key skill that children must learn well if they are to be ready for the workplace and able to participate effectively in this digital world. At the core of </a:t>
            </a:r>
            <a:r>
              <a:rPr lang="en-GB" sz="1600" dirty="0">
                <a:latin typeface="+mj-lt"/>
                <a:ea typeface="Calibri"/>
                <a:cs typeface="Arial"/>
              </a:rPr>
              <a:t>our</a:t>
            </a:r>
            <a:r>
              <a:rPr lang="en-GB" sz="1600" dirty="0">
                <a:effectLst/>
                <a:latin typeface="+mj-lt"/>
                <a:ea typeface="Calibri"/>
                <a:cs typeface="Arial"/>
              </a:rPr>
              <a:t> curriculum is computer science, in which pupils are taught the principles of coding, how digital systems work, and how to put this knowledge to use through programming. Building on this knowledge and understanding, we intend for our children to use information technology to create programs and systems for a range of contexts. We aim to ensure that pupils become digitally literate to express themselves and develop their ideas through, information and communication technology, in order for them to be active participants in a digital world.</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115298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2A484-E9B5-09B4-EB0B-A602ACB49630}"/>
              </a:ext>
            </a:extLst>
          </p:cNvPr>
          <p:cNvPicPr>
            <a:picLocks noChangeAspect="1"/>
          </p:cNvPicPr>
          <p:nvPr/>
        </p:nvPicPr>
        <p:blipFill>
          <a:blip r:embed="rId2"/>
          <a:stretch>
            <a:fillRect/>
          </a:stretch>
        </p:blipFill>
        <p:spPr>
          <a:xfrm>
            <a:off x="1778995" y="60960"/>
            <a:ext cx="6348010" cy="2819644"/>
          </a:xfrm>
          <a:prstGeom prst="rect">
            <a:avLst/>
          </a:prstGeom>
        </p:spPr>
      </p:pic>
      <p:pic>
        <p:nvPicPr>
          <p:cNvPr id="5" name="Picture 4">
            <a:extLst>
              <a:ext uri="{FF2B5EF4-FFF2-40B4-BE49-F238E27FC236}">
                <a16:creationId xmlns:a16="http://schemas.microsoft.com/office/drawing/2014/main" id="{E8B8E8ED-63AB-1EA5-DF38-D2C18629A790}"/>
              </a:ext>
            </a:extLst>
          </p:cNvPr>
          <p:cNvPicPr>
            <a:picLocks noChangeAspect="1"/>
          </p:cNvPicPr>
          <p:nvPr/>
        </p:nvPicPr>
        <p:blipFill>
          <a:blip r:embed="rId3"/>
          <a:stretch>
            <a:fillRect/>
          </a:stretch>
        </p:blipFill>
        <p:spPr>
          <a:xfrm>
            <a:off x="1778995" y="2880604"/>
            <a:ext cx="6256562" cy="2461473"/>
          </a:xfrm>
          <a:prstGeom prst="rect">
            <a:avLst/>
          </a:prstGeom>
        </p:spPr>
      </p:pic>
      <p:pic>
        <p:nvPicPr>
          <p:cNvPr id="7" name="Picture 6">
            <a:extLst>
              <a:ext uri="{FF2B5EF4-FFF2-40B4-BE49-F238E27FC236}">
                <a16:creationId xmlns:a16="http://schemas.microsoft.com/office/drawing/2014/main" id="{A93AEFF6-90E4-6485-8F04-C9CC8969CAFC}"/>
              </a:ext>
            </a:extLst>
          </p:cNvPr>
          <p:cNvPicPr>
            <a:picLocks noChangeAspect="1"/>
          </p:cNvPicPr>
          <p:nvPr/>
        </p:nvPicPr>
        <p:blipFill>
          <a:blip r:embed="rId4"/>
          <a:stretch>
            <a:fillRect/>
          </a:stretch>
        </p:blipFill>
        <p:spPr>
          <a:xfrm>
            <a:off x="1778995" y="5204352"/>
            <a:ext cx="6226080" cy="2484335"/>
          </a:xfrm>
          <a:prstGeom prst="rect">
            <a:avLst/>
          </a:prstGeom>
        </p:spPr>
      </p:pic>
    </p:spTree>
    <p:extLst>
      <p:ext uri="{BB962C8B-B14F-4D97-AF65-F5344CB8AC3E}">
        <p14:creationId xmlns:p14="http://schemas.microsoft.com/office/powerpoint/2010/main" val="2366521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5293757"/>
          </a:xfrm>
          <a:prstGeom prst="rect">
            <a:avLst/>
          </a:prstGeom>
          <a:noFill/>
        </p:spPr>
        <p:txBody>
          <a:bodyPr wrap="square">
            <a:spAutoFit/>
          </a:bodyPr>
          <a:lstStyle/>
          <a:p>
            <a:r>
              <a:rPr lang="en-GB" b="1" dirty="0">
                <a:solidFill>
                  <a:srgbClr val="0070C0"/>
                </a:solidFill>
                <a:latin typeface="+mj-lt"/>
              </a:rPr>
              <a:t>Budget</a:t>
            </a: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D&amp;D provide us with our school's network access. These are essential payments. We are currently in year 2 of 3 of an SLA agreement with them. As part of this SLA agreement, they provide both Onsite (3.5hrs fortnightly) &amp; Remote Support for IT issues in school as well as server monitoring, IWB Rapid Response and XIA Links &amp; Automation. This has an annual cost of £5,700.  In addition to our SLA agreement D&amp;D also supply our server back up (£600 per year), our server warranty (£140 per year), Office 365 back up (£290 per year) Office 365 Licences (£1500 per year), </a:t>
            </a:r>
            <a:r>
              <a:rPr lang="en-GB" altLang="en-US" sz="1600" dirty="0" err="1">
                <a:solidFill>
                  <a:prstClr val="black"/>
                </a:solidFill>
                <a:latin typeface="Calibri" panose="020F0502020204030204" pitchFamily="34" charset="0"/>
              </a:rPr>
              <a:t>Jamf</a:t>
            </a:r>
            <a:r>
              <a:rPr lang="en-GB" altLang="en-US" sz="1600" dirty="0">
                <a:solidFill>
                  <a:prstClr val="black"/>
                </a:solidFill>
                <a:latin typeface="Calibri" panose="020F0502020204030204" pitchFamily="34" charset="0"/>
              </a:rPr>
              <a:t> - used to monitor iPads (£595 per year) and </a:t>
            </a:r>
            <a:r>
              <a:rPr lang="en-GB" altLang="en-US" sz="1600" dirty="0" err="1">
                <a:solidFill>
                  <a:prstClr val="black"/>
                </a:solidFill>
                <a:latin typeface="Calibri" panose="020F0502020204030204" pitchFamily="34" charset="0"/>
              </a:rPr>
              <a:t>Cloudbox</a:t>
            </a:r>
            <a:r>
              <a:rPr lang="en-GB" altLang="en-US" sz="1600" dirty="0">
                <a:solidFill>
                  <a:prstClr val="black"/>
                </a:solidFill>
                <a:latin typeface="Calibri" panose="020F0502020204030204" pitchFamily="34" charset="0"/>
              </a:rPr>
              <a:t>  (£2,400 per year). </a:t>
            </a:r>
            <a:r>
              <a:rPr lang="en-GB" altLang="en-US" sz="1600" dirty="0" err="1">
                <a:solidFill>
                  <a:prstClr val="black"/>
                </a:solidFill>
                <a:latin typeface="Calibri" panose="020F0502020204030204" pitchFamily="34" charset="0"/>
              </a:rPr>
              <a:t>Dand</a:t>
            </a:r>
            <a:r>
              <a:rPr lang="en-GB" altLang="en-US" sz="1600" dirty="0">
                <a:solidFill>
                  <a:prstClr val="black"/>
                </a:solidFill>
                <a:latin typeface="Calibri" panose="020F0502020204030204" pitchFamily="34" charset="0"/>
              </a:rPr>
              <a:t> D also provide our internet contract (insert cost here).</a:t>
            </a:r>
          </a:p>
          <a:p>
            <a:pPr lvl="0" defTabSz="914400" eaLnBrk="0" fontAlgn="base" hangingPunct="0">
              <a:spcBef>
                <a:spcPct val="0"/>
              </a:spcBef>
              <a:spcAft>
                <a:spcPct val="0"/>
              </a:spcAft>
              <a:defRPr/>
            </a:pPr>
            <a:endParaRPr lang="en-GB" altLang="en-US" sz="160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We arranged a meeting on Friday 23rd September to discuss our SLA in an attempt to reduce costs. We were informed that this would not be possible due to price increases.  We have a contract meeting on the 17th October where we will be informed of the price increases and what we can reduce in order to maintain our current costs. In our last meeting we discussed the </a:t>
            </a:r>
            <a:r>
              <a:rPr lang="en-GB" altLang="en-US" sz="1600" dirty="0" err="1">
                <a:solidFill>
                  <a:prstClr val="black"/>
                </a:solidFill>
                <a:latin typeface="Calibri" panose="020F0502020204030204" pitchFamily="34" charset="0"/>
              </a:rPr>
              <a:t>Cloudbox</a:t>
            </a:r>
            <a:r>
              <a:rPr lang="en-GB" altLang="en-US" sz="1600" dirty="0">
                <a:solidFill>
                  <a:prstClr val="black"/>
                </a:solidFill>
                <a:latin typeface="Calibri" panose="020F0502020204030204" pitchFamily="34" charset="0"/>
              </a:rPr>
              <a:t> licence. We are in the process of moving away from cloud box this academic year. </a:t>
            </a:r>
          </a:p>
          <a:p>
            <a:pPr lvl="0" defTabSz="914400" eaLnBrk="0" fontAlgn="base" hangingPunct="0">
              <a:spcBef>
                <a:spcPct val="0"/>
              </a:spcBef>
              <a:spcAft>
                <a:spcPct val="0"/>
              </a:spcAft>
              <a:defRPr/>
            </a:pPr>
            <a:endParaRPr lang="en-GB" altLang="en-US" sz="1600" dirty="0">
              <a:solidFill>
                <a:prstClr val="black"/>
              </a:solidFill>
              <a:latin typeface="Calibri" panose="020F0502020204030204" pitchFamily="34" charset="0"/>
            </a:endParaRPr>
          </a:p>
          <a:p>
            <a:pPr lvl="0" defTabSz="914400" eaLnBrk="0" fontAlgn="base" hangingPunct="0">
              <a:spcBef>
                <a:spcPct val="0"/>
              </a:spcBef>
              <a:spcAft>
                <a:spcPct val="0"/>
              </a:spcAft>
              <a:defRPr/>
            </a:pPr>
            <a:r>
              <a:rPr lang="en-GB" altLang="en-US" sz="1600" dirty="0">
                <a:solidFill>
                  <a:prstClr val="black"/>
                </a:solidFill>
                <a:latin typeface="Calibri" panose="020F0502020204030204" pitchFamily="34" charset="0"/>
              </a:rPr>
              <a:t>Out of the Computing budget we also pay for Seesaw at a cost of £800 per year. </a:t>
            </a:r>
          </a:p>
          <a:p>
            <a:pPr lvl="0" defTabSz="914400" eaLnBrk="0" fontAlgn="base" hangingPunct="0">
              <a:spcBef>
                <a:spcPct val="0"/>
              </a:spcBef>
              <a:spcAft>
                <a:spcPct val="0"/>
              </a:spcAf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0" defTabSz="914400" eaLnBrk="0" fontAlgn="base" hangingPunct="0">
              <a:spcBef>
                <a:spcPct val="0"/>
              </a:spcBef>
              <a:spcAft>
                <a:spcPct val="0"/>
              </a:spcAft>
              <a:defRPr/>
            </a:pPr>
            <a:r>
              <a:rPr lang="en-US" altLang="en-US" sz="1600" dirty="0">
                <a:solidFill>
                  <a:prstClr val="black"/>
                </a:solidFill>
              </a:rPr>
              <a:t>Our priority this year is also to upgrade the </a:t>
            </a:r>
            <a:r>
              <a:rPr lang="en-US" altLang="en-US" sz="1600" dirty="0" err="1">
                <a:solidFill>
                  <a:prstClr val="black"/>
                </a:solidFill>
              </a:rPr>
              <a:t>WiFi</a:t>
            </a:r>
            <a:r>
              <a:rPr lang="en-US" altLang="en-US" sz="1600" dirty="0">
                <a:solidFill>
                  <a:prstClr val="black"/>
                </a:solidFill>
              </a:rPr>
              <a:t> which we have been quotes as £3,625.56.</a:t>
            </a:r>
          </a:p>
          <a:p>
            <a:pPr lvl="0" defTabSz="914400" eaLnBrk="0" fontAlgn="base" hangingPunct="0">
              <a:spcBef>
                <a:spcPct val="0"/>
              </a:spcBef>
              <a:spcAft>
                <a:spcPct val="0"/>
              </a:spcAft>
              <a:defRPr/>
            </a:pPr>
            <a:r>
              <a:rPr kumimoji="0" lang="en-US" altLang="en-US" sz="1600" b="0" i="0" u="none" strike="noStrike" kern="1200" cap="none" spc="0" normalizeH="0" baseline="0" noProof="0" dirty="0">
                <a:ln>
                  <a:noFill/>
                </a:ln>
                <a:solidFill>
                  <a:prstClr val="black"/>
                </a:solidFill>
                <a:effectLst/>
                <a:uLnTx/>
                <a:uFillTx/>
                <a:ea typeface="+mn-ea"/>
                <a:cs typeface="+mn-cs"/>
              </a:rPr>
              <a:t>We will also need</a:t>
            </a:r>
            <a:r>
              <a:rPr kumimoji="0" lang="en-US" altLang="en-US" sz="1600" b="0" i="0" u="none" strike="noStrike" kern="1200" cap="none" spc="0" normalizeH="0" noProof="0" dirty="0">
                <a:ln>
                  <a:noFill/>
                </a:ln>
                <a:solidFill>
                  <a:prstClr val="black"/>
                </a:solidFill>
                <a:effectLst/>
                <a:uLnTx/>
                <a:uFillTx/>
                <a:ea typeface="+mn-ea"/>
                <a:cs typeface="+mn-cs"/>
              </a:rPr>
              <a:t> to replace the computers in Class 3, 5 and 6 as well as in the hall. These will be replaced with laptops. Each laptop will be estimated at £500. </a:t>
            </a:r>
            <a:endParaRPr kumimoji="0" lang="en-US" altLang="en-US" sz="1600" b="0" i="0" u="none" strike="noStrike" kern="1200" cap="none" spc="0" normalizeH="0" baseline="0" noProof="0" dirty="0">
              <a:ln>
                <a:noFill/>
              </a:ln>
              <a:solidFill>
                <a:prstClr val="black"/>
              </a:solidFill>
              <a:effectLst/>
              <a:uLnTx/>
              <a:uFillTx/>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982416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1107996"/>
          </a:xfrm>
          <a:prstGeom prst="rect">
            <a:avLst/>
          </a:prstGeom>
          <a:noFill/>
        </p:spPr>
        <p:txBody>
          <a:bodyPr wrap="square">
            <a:spAutoFit/>
          </a:bodyPr>
          <a:lstStyle/>
          <a:p>
            <a:r>
              <a:rPr lang="en-GB" b="1" dirty="0">
                <a:solidFill>
                  <a:srgbClr val="0070C0"/>
                </a:solidFill>
                <a:latin typeface="+mj-lt"/>
              </a:rPr>
              <a:t>Subject specific risk assessments</a:t>
            </a:r>
          </a:p>
          <a:p>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See IT Policy. This </a:t>
            </a:r>
            <a:r>
              <a:rPr kumimoji="0" lang="en-GB" alt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is available at: https://primarysite-prod-sorted.s3.amazonaws.com/lugwardine-primary-academy/UploadedDocument/dd7c1e62-e29f-4d0e-a3a6-e16970adf9d2/e-safety-and-social-media-policy.pdf</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400126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15553"/>
          </a:xfrm>
          <a:prstGeom prst="rect">
            <a:avLst/>
          </a:prstGeom>
          <a:noFill/>
        </p:spPr>
        <p:txBody>
          <a:bodyPr wrap="square">
            <a:spAutoFit/>
          </a:bodyPr>
          <a:lstStyle/>
          <a:p>
            <a:r>
              <a:rPr lang="en-GB" b="1" dirty="0">
                <a:solidFill>
                  <a:srgbClr val="0070C0"/>
                </a:solidFill>
                <a:latin typeface="+mj-lt"/>
              </a:rPr>
              <a:t>Details of extra-curricular activities (trips/clubs)</a:t>
            </a:r>
          </a:p>
          <a:p>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we provide</a:t>
            </a:r>
            <a:r>
              <a:rPr kumimoji="0" lang="en-GB" altLang="en-US" sz="1600" b="0" i="0" u="none" strike="noStrike" kern="1200" cap="none" spc="0" normalizeH="0" noProof="0" dirty="0">
                <a:ln>
                  <a:noFill/>
                </a:ln>
                <a:solidFill>
                  <a:prstClr val="black"/>
                </a:solidFill>
                <a:effectLst/>
                <a:uLnTx/>
                <a:uFillTx/>
                <a:latin typeface="Calibri" panose="020F0502020204030204" pitchFamily="34" charset="0"/>
                <a:ea typeface="+mn-ea"/>
                <a:cs typeface="+mn-cs"/>
              </a:rPr>
              <a:t> a Code club each half term, ran by Mr Lewis.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24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5509200"/>
          </a:xfrm>
          <a:prstGeom prst="rect">
            <a:avLst/>
          </a:prstGeom>
          <a:noFill/>
        </p:spPr>
        <p:txBody>
          <a:bodyPr wrap="square" lIns="91440" tIns="45720" rIns="91440" bIns="45720" anchor="t">
            <a:spAutoFit/>
          </a:bodyPr>
          <a:lstStyle/>
          <a:p>
            <a:r>
              <a:rPr lang="en-GB" b="1" dirty="0">
                <a:solidFill>
                  <a:srgbClr val="0070C0"/>
                </a:solidFill>
                <a:latin typeface="+mj-lt"/>
              </a:rPr>
              <a:t>Subject Implementation</a:t>
            </a:r>
          </a:p>
          <a:p>
            <a:pPr fontAlgn="t"/>
            <a:r>
              <a:rPr lang="en-GB" sz="1600" b="1" i="0" dirty="0">
                <a:solidFill>
                  <a:srgbClr val="72CEF3"/>
                </a:solidFill>
                <a:effectLst/>
                <a:latin typeface="+mj-lt"/>
              </a:rPr>
              <a:t>Curriculum </a:t>
            </a:r>
          </a:p>
          <a:p>
            <a:pPr fontAlgn="t"/>
            <a:r>
              <a:rPr lang="en-GB" sz="1400" dirty="0">
                <a:solidFill>
                  <a:srgbClr val="333333"/>
                </a:solidFill>
                <a:latin typeface="+mj-lt"/>
              </a:rPr>
              <a:t>Computing at </a:t>
            </a:r>
            <a:r>
              <a:rPr lang="en-GB" sz="1400" dirty="0" err="1">
                <a:solidFill>
                  <a:srgbClr val="333333"/>
                </a:solidFill>
                <a:latin typeface="+mj-lt"/>
              </a:rPr>
              <a:t>Lugwardine</a:t>
            </a:r>
            <a:r>
              <a:rPr lang="en-GB" sz="1400" dirty="0">
                <a:solidFill>
                  <a:srgbClr val="333333"/>
                </a:solidFill>
                <a:latin typeface="+mj-lt"/>
              </a:rPr>
              <a:t> Primary Academy is taught through discrete lessons. </a:t>
            </a:r>
            <a:r>
              <a:rPr lang="en-GB" sz="1400" b="0" i="0" dirty="0">
                <a:solidFill>
                  <a:srgbClr val="333333"/>
                </a:solidFill>
                <a:effectLst/>
                <a:latin typeface="+mj-lt"/>
              </a:rPr>
              <a:t>Our scheme of work for Computing is adapted from the ‘Teach Computing’ Curriculum and covers all aspects of the National Curriculum. This scheme was chosen as it has been created by subject experts and based on the latest pedagogical research. We teach computing skills in a carefully planned progression over yearly learning blocks; each block building on the previous one. We separate the computing curriculum into 6 blocks (Computing systems and networks, Creating media 1, Programming A, Data and information, Creating media 2 and Programming B). Teachers use and adapt this planning to fit the needs of our learners, to ensure they are well prepared to communicate and apply their skills effectively across a wide range of subjects, media and platforms as they progress throughout the school. </a:t>
            </a:r>
            <a:endParaRPr lang="en-GB" sz="1400" dirty="0">
              <a:solidFill>
                <a:srgbClr val="333333"/>
              </a:solidFill>
              <a:latin typeface="+mj-lt"/>
            </a:endParaRPr>
          </a:p>
          <a:p>
            <a:pPr fontAlgn="t"/>
            <a:r>
              <a:rPr lang="en-GB" sz="1600" b="1" i="0" dirty="0">
                <a:solidFill>
                  <a:srgbClr val="72CEF3"/>
                </a:solidFill>
                <a:effectLst/>
                <a:latin typeface="+mj-lt"/>
              </a:rPr>
              <a:t>Online safety. </a:t>
            </a:r>
          </a:p>
          <a:p>
            <a:pPr fontAlgn="t"/>
            <a:r>
              <a:rPr lang="en-GB" sz="1400" b="0" i="0" dirty="0">
                <a:solidFill>
                  <a:srgbClr val="333333"/>
                </a:solidFill>
                <a:effectLst/>
                <a:latin typeface="+mj-lt"/>
              </a:rPr>
              <a:t>A key part of implementing our computing curriculum </a:t>
            </a:r>
            <a:r>
              <a:rPr lang="en-GB" sz="1400" dirty="0">
                <a:solidFill>
                  <a:srgbClr val="333333"/>
                </a:solidFill>
                <a:latin typeface="+mj-lt"/>
              </a:rPr>
              <a:t>i</a:t>
            </a:r>
            <a:r>
              <a:rPr lang="en-GB" sz="1400" b="0" i="0" dirty="0">
                <a:solidFill>
                  <a:srgbClr val="333333"/>
                </a:solidFill>
                <a:effectLst/>
                <a:latin typeface="+mj-lt"/>
              </a:rPr>
              <a:t>s to ensure that safety of our pupils is paramount. We take online safety very seriously and we aim to give children the necessary skills to keep themselves safe online. Children have a right to enjoy childhood online, to access safe online spaces and to benefit from all the opportunities that a connected world can bring them, appropriate to their age and stage.</a:t>
            </a:r>
            <a:endParaRPr lang="en-GB" sz="1400" b="0" i="0" dirty="0">
              <a:solidFill>
                <a:srgbClr val="010101"/>
              </a:solidFill>
              <a:effectLst/>
              <a:latin typeface="+mj-lt"/>
            </a:endParaRPr>
          </a:p>
          <a:p>
            <a:pPr fontAlgn="t"/>
            <a:r>
              <a:rPr lang="en-GB" sz="1400" b="0" i="0" dirty="0">
                <a:solidFill>
                  <a:srgbClr val="333333"/>
                </a:solidFill>
                <a:effectLst/>
                <a:latin typeface="+mj-lt"/>
              </a:rPr>
              <a:t>Children build online resilience throughout our Jigsaw PSHE scheme which is closely aligned to the Education for a Connected World’ framework. Online safety is also promoted and modelled through our computing lessons. In addition, the children at </a:t>
            </a:r>
            <a:r>
              <a:rPr lang="en-GB" sz="1400" b="0" i="0" dirty="0" err="1">
                <a:solidFill>
                  <a:srgbClr val="333333"/>
                </a:solidFill>
                <a:effectLst/>
                <a:latin typeface="+mj-lt"/>
              </a:rPr>
              <a:t>Lugwardine</a:t>
            </a:r>
            <a:r>
              <a:rPr lang="en-GB" sz="1400" b="0" i="0" dirty="0">
                <a:solidFill>
                  <a:srgbClr val="333333"/>
                </a:solidFill>
                <a:effectLst/>
                <a:latin typeface="+mj-lt"/>
              </a:rPr>
              <a:t> Primary Academy are taught about 4 C’s of online safety (Content, contact, conduct and commerce) each year. These </a:t>
            </a:r>
            <a:r>
              <a:rPr lang="en-GB" sz="1400" dirty="0">
                <a:solidFill>
                  <a:srgbClr val="333333"/>
                </a:solidFill>
                <a:latin typeface="+mj-lt"/>
              </a:rPr>
              <a:t>4 C's </a:t>
            </a:r>
            <a:r>
              <a:rPr lang="en-GB" sz="1400" b="0" i="0" dirty="0">
                <a:solidFill>
                  <a:srgbClr val="333333"/>
                </a:solidFill>
                <a:effectLst/>
                <a:latin typeface="+mj-lt"/>
              </a:rPr>
              <a:t>are displayed around the school and the children sign an agreement each year that they will follow these rules.</a:t>
            </a:r>
            <a:r>
              <a:rPr lang="en-GB" sz="1400" dirty="0">
                <a:solidFill>
                  <a:srgbClr val="333333"/>
                </a:solidFill>
                <a:latin typeface="+mj-lt"/>
              </a:rPr>
              <a:t> </a:t>
            </a:r>
            <a:endParaRPr lang="en-GB" sz="1400" b="0" i="0" dirty="0">
              <a:solidFill>
                <a:srgbClr val="333333"/>
              </a:solidFill>
              <a:effectLst/>
              <a:latin typeface="+mj-lt"/>
            </a:endParaRPr>
          </a:p>
          <a:p>
            <a:pPr fontAlgn="t"/>
            <a:r>
              <a:rPr lang="en-GB" sz="1600" b="1" i="0" dirty="0">
                <a:solidFill>
                  <a:srgbClr val="72CEF3"/>
                </a:solidFill>
                <a:effectLst/>
                <a:latin typeface="+mj-lt"/>
              </a:rPr>
              <a:t>Hardware</a:t>
            </a:r>
          </a:p>
          <a:p>
            <a:pPr fontAlgn="t"/>
            <a:r>
              <a:rPr lang="en-GB" sz="1400" dirty="0">
                <a:solidFill>
                  <a:srgbClr val="333333"/>
                </a:solidFill>
                <a:latin typeface="+mj-lt"/>
              </a:rPr>
              <a:t>In order to implement our curriculum children at </a:t>
            </a:r>
            <a:r>
              <a:rPr lang="en-GB" sz="1400" dirty="0" err="1">
                <a:solidFill>
                  <a:srgbClr val="333333"/>
                </a:solidFill>
                <a:latin typeface="+mj-lt"/>
              </a:rPr>
              <a:t>Lugwardine</a:t>
            </a:r>
            <a:r>
              <a:rPr lang="en-GB" sz="1400" dirty="0">
                <a:solidFill>
                  <a:srgbClr val="333333"/>
                </a:solidFill>
                <a:latin typeface="+mj-lt"/>
              </a:rPr>
              <a:t> Primary Academy have access to a range of hardware including iPads, laptops, Lego </a:t>
            </a:r>
            <a:r>
              <a:rPr lang="en-GB" sz="1400" dirty="0" err="1">
                <a:solidFill>
                  <a:srgbClr val="333333"/>
                </a:solidFill>
                <a:latin typeface="+mj-lt"/>
              </a:rPr>
              <a:t>WeDo</a:t>
            </a:r>
            <a:r>
              <a:rPr lang="en-GB" sz="1400" dirty="0">
                <a:solidFill>
                  <a:srgbClr val="333333"/>
                </a:solidFill>
                <a:latin typeface="+mj-lt"/>
              </a:rPr>
              <a:t>, </a:t>
            </a:r>
            <a:r>
              <a:rPr lang="en-GB" sz="1400" dirty="0" err="1">
                <a:solidFill>
                  <a:srgbClr val="333333"/>
                </a:solidFill>
                <a:latin typeface="+mj-lt"/>
              </a:rPr>
              <a:t>Beebots</a:t>
            </a:r>
            <a:r>
              <a:rPr lang="en-GB" sz="1400" dirty="0">
                <a:solidFill>
                  <a:srgbClr val="333333"/>
                </a:solidFill>
                <a:latin typeface="+mj-lt"/>
              </a:rPr>
              <a:t> and programable cars. Teachers also have access to additional iPads, desktop PCs and interactive whiteboards in each class.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44520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816429"/>
          </a:xfrm>
          <a:prstGeom prst="rect">
            <a:avLst/>
          </a:prstGeom>
          <a:noFill/>
        </p:spPr>
        <p:txBody>
          <a:bodyPr wrap="square">
            <a:spAutoFit/>
          </a:bodyPr>
          <a:lstStyle/>
          <a:p>
            <a:r>
              <a:rPr lang="en-GB" b="1" dirty="0">
                <a:solidFill>
                  <a:srgbClr val="0070C0"/>
                </a:solidFill>
                <a:latin typeface="+mj-lt"/>
              </a:rPr>
              <a:t>Subject Impact</a:t>
            </a:r>
          </a:p>
          <a:p>
            <a:r>
              <a:rPr lang="en-GB" sz="1600" b="0" i="0" u="none" strike="noStrike" dirty="0">
                <a:solidFill>
                  <a:srgbClr val="313131"/>
                </a:solidFill>
                <a:effectLst/>
                <a:latin typeface="+mj-lt"/>
              </a:rPr>
              <a:t>Within Computing, we encourage a creative and collaborative environment in which pupils can learn to express and challenge themselves. The success of the curriculum itself will be monitored through lesson observations and teacher audits. This will then inform future adaptions of the scheme of work and help to ensure that progression is evident throughout school.  </a:t>
            </a:r>
          </a:p>
          <a:p>
            <a:r>
              <a:rPr lang="en-GB" sz="1600" b="0" i="0" u="none" strike="noStrike" dirty="0">
                <a:solidFill>
                  <a:srgbClr val="313131"/>
                </a:solidFill>
                <a:effectLst/>
                <a:latin typeface="+mj-lt"/>
              </a:rPr>
              <a:t>In order to demonstrate that we have accomplished our aims, pupils at </a:t>
            </a:r>
            <a:r>
              <a:rPr lang="en-GB" sz="1600" b="0" i="0" u="none" strike="noStrike" dirty="0" err="1">
                <a:solidFill>
                  <a:srgbClr val="313131"/>
                </a:solidFill>
                <a:effectLst/>
                <a:latin typeface="+mj-lt"/>
              </a:rPr>
              <a:t>Lugwardine</a:t>
            </a:r>
            <a:r>
              <a:rPr lang="en-GB" sz="1600" b="0" i="0" u="none" strike="noStrike" dirty="0">
                <a:solidFill>
                  <a:srgbClr val="313131"/>
                </a:solidFill>
                <a:effectLst/>
                <a:latin typeface="+mj-lt"/>
              </a:rPr>
              <a:t> Primary Academy should:</a:t>
            </a:r>
          </a:p>
          <a:p>
            <a:pPr>
              <a:buFont typeface="Arial" panose="020B0604020202020204" pitchFamily="34" charset="0"/>
              <a:buChar char="•"/>
            </a:pPr>
            <a:r>
              <a:rPr lang="en-GB" sz="1600" b="0" i="0" u="none" strike="noStrike" dirty="0">
                <a:solidFill>
                  <a:srgbClr val="313131"/>
                </a:solidFill>
                <a:effectLst/>
                <a:latin typeface="+mj-lt"/>
              </a:rPr>
              <a:t>Be enthusiastic and confident in their approach towards Computing.</a:t>
            </a:r>
          </a:p>
          <a:p>
            <a:pPr>
              <a:buFont typeface="Arial" panose="020B0604020202020204" pitchFamily="34" charset="0"/>
              <a:buChar char="•"/>
            </a:pPr>
            <a:r>
              <a:rPr lang="en-GB" sz="1600" b="0" i="0" u="none" strike="noStrike" dirty="0">
                <a:solidFill>
                  <a:srgbClr val="313131"/>
                </a:solidFill>
                <a:effectLst/>
                <a:latin typeface="+mj-lt"/>
              </a:rPr>
              <a:t>Present as competent and adaptable ‘Computational Thinkers’ who are able to use identified concepts and approaches in all of their learning.</a:t>
            </a:r>
          </a:p>
          <a:p>
            <a:pPr>
              <a:buFont typeface="Arial" panose="020B0604020202020204" pitchFamily="34" charset="0"/>
              <a:buChar char="•"/>
            </a:pPr>
            <a:r>
              <a:rPr lang="en-GB" sz="1600" b="0" i="0" u="none" strike="noStrike" dirty="0">
                <a:solidFill>
                  <a:srgbClr val="313131"/>
                </a:solidFill>
                <a:effectLst/>
                <a:latin typeface="+mj-lt"/>
              </a:rPr>
              <a:t>Be able to identify the source of problems and work with perseverance to ‘debug’ them.</a:t>
            </a:r>
          </a:p>
          <a:p>
            <a:pPr>
              <a:buFont typeface="Arial" panose="020B0604020202020204" pitchFamily="34" charset="0"/>
              <a:buChar char="•"/>
            </a:pPr>
            <a:r>
              <a:rPr lang="en-GB" sz="1600" b="0" i="0" u="none" strike="noStrike" dirty="0">
                <a:solidFill>
                  <a:srgbClr val="313131"/>
                </a:solidFill>
                <a:effectLst/>
                <a:latin typeface="+mj-lt"/>
              </a:rPr>
              <a:t>Create and evaluate their own project work.</a:t>
            </a:r>
          </a:p>
          <a:p>
            <a:pPr>
              <a:buFont typeface="Arial" panose="020B0604020202020204" pitchFamily="34" charset="0"/>
              <a:buChar char="•"/>
            </a:pPr>
            <a:r>
              <a:rPr lang="en-GB" sz="1600" b="0" i="0" u="none" strike="noStrike" dirty="0">
                <a:solidFill>
                  <a:srgbClr val="313131"/>
                </a:solidFill>
                <a:effectLst/>
                <a:latin typeface="+mj-lt"/>
              </a:rPr>
              <a:t>Have a secure understanding of the positive applications and specific risks associated with a broad range of digital technology.</a:t>
            </a:r>
          </a:p>
          <a:p>
            <a:pPr>
              <a:buFont typeface="Arial" panose="020B0604020202020204" pitchFamily="34" charset="0"/>
              <a:buChar char="•"/>
            </a:pPr>
            <a:r>
              <a:rPr lang="en-GB" sz="1600" b="0" i="0" u="none" strike="noStrike" dirty="0">
                <a:solidFill>
                  <a:srgbClr val="313131"/>
                </a:solidFill>
                <a:effectLst/>
                <a:latin typeface="+mj-lt"/>
              </a:rPr>
              <a:t>Transition to secondary school with a keen interest in the continued learning of this subject.</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59600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Golden threads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5" name="TextBox 4">
            <a:extLst>
              <a:ext uri="{FF2B5EF4-FFF2-40B4-BE49-F238E27FC236}">
                <a16:creationId xmlns:a16="http://schemas.microsoft.com/office/drawing/2014/main" id="{B04776B4-2F1F-1F63-10CE-63B86247CB91}"/>
              </a:ext>
            </a:extLst>
          </p:cNvPr>
          <p:cNvSpPr txBox="1"/>
          <p:nvPr/>
        </p:nvSpPr>
        <p:spPr>
          <a:xfrm>
            <a:off x="786551" y="1637790"/>
            <a:ext cx="6091392" cy="3970318"/>
          </a:xfrm>
          <a:prstGeom prst="rect">
            <a:avLst/>
          </a:prstGeom>
          <a:noFill/>
        </p:spPr>
        <p:txBody>
          <a:bodyPr wrap="square" lIns="91440" tIns="45720" rIns="91440" bIns="45720" anchor="t">
            <a:spAutoFit/>
          </a:bodyPr>
          <a:lstStyle/>
          <a:p>
            <a:r>
              <a:rPr lang="en-GB" dirty="0"/>
              <a:t>Children will understand and apply the fundamental principles and concepts of computer science, including abstraction, logic, algorithms and data representation. </a:t>
            </a:r>
          </a:p>
          <a:p>
            <a:endParaRPr lang="en-GB" dirty="0"/>
          </a:p>
          <a:p>
            <a:r>
              <a:rPr lang="en-GB" dirty="0"/>
              <a:t>Children can analyse problems in computational </a:t>
            </a:r>
            <a:r>
              <a:rPr lang="en-GB"/>
              <a:t>terms and</a:t>
            </a:r>
            <a:r>
              <a:rPr lang="en-GB" dirty="0"/>
              <a:t> have repeated practical experience of writing computer programs in order to solve such problems. </a:t>
            </a:r>
          </a:p>
          <a:p>
            <a:endParaRPr lang="en-GB" dirty="0"/>
          </a:p>
          <a:p>
            <a:r>
              <a:rPr lang="en-GB" dirty="0"/>
              <a:t>Children can evaluate and apply information technology, including new or unfamiliar technologies, analytically to solve problems. </a:t>
            </a:r>
          </a:p>
          <a:p>
            <a:endParaRPr lang="en-GB" dirty="0"/>
          </a:p>
          <a:p>
            <a:r>
              <a:rPr lang="en-GB" dirty="0"/>
              <a:t>Children are responsible, competent, confident and creative users of information and communication technology.</a:t>
            </a:r>
          </a:p>
        </p:txBody>
      </p:sp>
      <p:cxnSp>
        <p:nvCxnSpPr>
          <p:cNvPr id="6" name="Straight Connector 5">
            <a:extLst>
              <a:ext uri="{FF2B5EF4-FFF2-40B4-BE49-F238E27FC236}">
                <a16:creationId xmlns:a16="http://schemas.microsoft.com/office/drawing/2014/main" id="{92495C76-8EE9-0545-172F-3F63AA23E71E}"/>
              </a:ext>
            </a:extLst>
          </p:cNvPr>
          <p:cNvCxnSpPr>
            <a:cxnSpLocks/>
          </p:cNvCxnSpPr>
          <p:nvPr/>
        </p:nvCxnSpPr>
        <p:spPr>
          <a:xfrm>
            <a:off x="6836504" y="1681401"/>
            <a:ext cx="0" cy="4136303"/>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476B839A-07CD-8542-0E99-CEE1A95C02E4}"/>
              </a:ext>
            </a:extLst>
          </p:cNvPr>
          <p:cNvSpPr txBox="1"/>
          <p:nvPr/>
        </p:nvSpPr>
        <p:spPr>
          <a:xfrm>
            <a:off x="6973499" y="1637790"/>
            <a:ext cx="2932501" cy="3693319"/>
          </a:xfrm>
          <a:prstGeom prst="rect">
            <a:avLst/>
          </a:prstGeom>
          <a:noFill/>
        </p:spPr>
        <p:txBody>
          <a:bodyPr wrap="square">
            <a:spAutoFit/>
          </a:bodyPr>
          <a:lstStyle/>
          <a:p>
            <a:r>
              <a:rPr lang="en-GB" dirty="0"/>
              <a:t>Computational thinking (Concepts and Approaches)</a:t>
            </a:r>
          </a:p>
          <a:p>
            <a:endParaRPr lang="en-GB" dirty="0"/>
          </a:p>
          <a:p>
            <a:endParaRPr lang="en-GB" dirty="0"/>
          </a:p>
          <a:p>
            <a:endParaRPr lang="en-GB" dirty="0"/>
          </a:p>
          <a:p>
            <a:endParaRPr lang="en-GB" dirty="0"/>
          </a:p>
          <a:p>
            <a:endParaRPr lang="en-GB" dirty="0"/>
          </a:p>
          <a:p>
            <a:endParaRPr lang="en-GB" dirty="0"/>
          </a:p>
          <a:p>
            <a:r>
              <a:rPr lang="en-GB" dirty="0"/>
              <a:t>Computing systems</a:t>
            </a:r>
          </a:p>
          <a:p>
            <a:endParaRPr lang="en-GB" dirty="0"/>
          </a:p>
          <a:p>
            <a:endParaRPr lang="en-GB" dirty="0"/>
          </a:p>
          <a:p>
            <a:endParaRPr lang="en-GB" dirty="0"/>
          </a:p>
          <a:p>
            <a:r>
              <a:rPr lang="en-GB" dirty="0"/>
              <a:t>Online safety (4 Cs)</a:t>
            </a:r>
          </a:p>
        </p:txBody>
      </p:sp>
    </p:spTree>
    <p:extLst>
      <p:ext uri="{BB962C8B-B14F-4D97-AF65-F5344CB8AC3E}">
        <p14:creationId xmlns:p14="http://schemas.microsoft.com/office/powerpoint/2010/main" val="73973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2" name="Table 1">
            <a:extLst>
              <a:ext uri="{FF2B5EF4-FFF2-40B4-BE49-F238E27FC236}">
                <a16:creationId xmlns:a16="http://schemas.microsoft.com/office/drawing/2014/main" id="{A7FA67B0-4B8A-4551-894E-55AAA7E2981D}"/>
              </a:ext>
            </a:extLst>
          </p:cNvPr>
          <p:cNvGraphicFramePr>
            <a:graphicFrameLocks noGrp="1"/>
          </p:cNvGraphicFramePr>
          <p:nvPr>
            <p:extLst>
              <p:ext uri="{D42A27DB-BD31-4B8C-83A1-F6EECF244321}">
                <p14:modId xmlns:p14="http://schemas.microsoft.com/office/powerpoint/2010/main" val="339883137"/>
              </p:ext>
            </p:extLst>
          </p:nvPr>
        </p:nvGraphicFramePr>
        <p:xfrm>
          <a:off x="911687" y="1411157"/>
          <a:ext cx="8625016" cy="4405018"/>
        </p:xfrm>
        <a:graphic>
          <a:graphicData uri="http://schemas.openxmlformats.org/drawingml/2006/table">
            <a:tbl>
              <a:tblPr/>
              <a:tblGrid>
                <a:gridCol w="656141">
                  <a:extLst>
                    <a:ext uri="{9D8B030D-6E8A-4147-A177-3AD203B41FA5}">
                      <a16:colId xmlns:a16="http://schemas.microsoft.com/office/drawing/2014/main" val="1481070423"/>
                    </a:ext>
                  </a:extLst>
                </a:gridCol>
                <a:gridCol w="1326010">
                  <a:extLst>
                    <a:ext uri="{9D8B030D-6E8A-4147-A177-3AD203B41FA5}">
                      <a16:colId xmlns:a16="http://schemas.microsoft.com/office/drawing/2014/main" val="1253453700"/>
                    </a:ext>
                  </a:extLst>
                </a:gridCol>
                <a:gridCol w="1326010">
                  <a:extLst>
                    <a:ext uri="{9D8B030D-6E8A-4147-A177-3AD203B41FA5}">
                      <a16:colId xmlns:a16="http://schemas.microsoft.com/office/drawing/2014/main" val="4217107053"/>
                    </a:ext>
                  </a:extLst>
                </a:gridCol>
                <a:gridCol w="1326010">
                  <a:extLst>
                    <a:ext uri="{9D8B030D-6E8A-4147-A177-3AD203B41FA5}">
                      <a16:colId xmlns:a16="http://schemas.microsoft.com/office/drawing/2014/main" val="3026159823"/>
                    </a:ext>
                  </a:extLst>
                </a:gridCol>
                <a:gridCol w="1326010">
                  <a:extLst>
                    <a:ext uri="{9D8B030D-6E8A-4147-A177-3AD203B41FA5}">
                      <a16:colId xmlns:a16="http://schemas.microsoft.com/office/drawing/2014/main" val="4288303290"/>
                    </a:ext>
                  </a:extLst>
                </a:gridCol>
                <a:gridCol w="1326010">
                  <a:extLst>
                    <a:ext uri="{9D8B030D-6E8A-4147-A177-3AD203B41FA5}">
                      <a16:colId xmlns:a16="http://schemas.microsoft.com/office/drawing/2014/main" val="2802344387"/>
                    </a:ext>
                  </a:extLst>
                </a:gridCol>
                <a:gridCol w="1338825">
                  <a:extLst>
                    <a:ext uri="{9D8B030D-6E8A-4147-A177-3AD203B41FA5}">
                      <a16:colId xmlns:a16="http://schemas.microsoft.com/office/drawing/2014/main" val="2645220162"/>
                    </a:ext>
                  </a:extLst>
                </a:gridCol>
              </a:tblGrid>
              <a:tr h="602245">
                <a:tc>
                  <a:txBody>
                    <a:bodyPr/>
                    <a:lstStyle/>
                    <a:p>
                      <a:pPr>
                        <a:lnSpc>
                          <a:spcPct val="107000"/>
                        </a:lnSpc>
                      </a:pPr>
                      <a:endParaRPr lang="en-GB" sz="1100" dirty="0">
                        <a:effectLst/>
                        <a:latin typeface="+mj-lt"/>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Computing systems and networks</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Creating media</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GB" sz="1100" b="1">
                          <a:solidFill>
                            <a:srgbClr val="FFFFFF"/>
                          </a:solidFill>
                          <a:effectLst/>
                          <a:latin typeface="+mj-lt"/>
                          <a:ea typeface="Calibri" panose="020F0502020204030204" pitchFamily="34" charset="0"/>
                          <a:cs typeface="Times New Roman" panose="02020603050405020304" pitchFamily="18" charset="0"/>
                        </a:rPr>
                        <a:t>Programming A</a:t>
                      </a:r>
                      <a:endParaRPr lang="en-GB" sz="1100" b="1">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GB" sz="1100" b="1">
                          <a:solidFill>
                            <a:srgbClr val="FFFFFF"/>
                          </a:solidFill>
                          <a:effectLst/>
                          <a:latin typeface="+mj-lt"/>
                          <a:ea typeface="Calibri" panose="020F0502020204030204" pitchFamily="34" charset="0"/>
                          <a:cs typeface="Times New Roman" panose="02020603050405020304" pitchFamily="18" charset="0"/>
                        </a:rPr>
                        <a:t>Data and information</a:t>
                      </a:r>
                      <a:endParaRPr lang="en-GB" sz="1100" b="1">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GB" sz="1100" b="1">
                          <a:solidFill>
                            <a:srgbClr val="FFFFFF"/>
                          </a:solidFill>
                          <a:effectLst/>
                          <a:latin typeface="+mj-lt"/>
                          <a:ea typeface="Calibri" panose="020F0502020204030204" pitchFamily="34" charset="0"/>
                          <a:cs typeface="Times New Roman" panose="02020603050405020304" pitchFamily="18" charset="0"/>
                        </a:rPr>
                        <a:t>Creating media</a:t>
                      </a:r>
                      <a:endParaRPr lang="en-GB" sz="1100" b="1">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Programming B</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2912612539"/>
                  </a:ext>
                </a:extLst>
              </a:tr>
              <a:tr h="415037">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Year 1</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Technology around us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Digital painting</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Moving a robot</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Grouping data</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Digital writing</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Programming animations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9707892"/>
                  </a:ext>
                </a:extLst>
              </a:tr>
              <a:tr h="602245">
                <a:tc>
                  <a:txBody>
                    <a:bodyPr/>
                    <a:lstStyle/>
                    <a:p>
                      <a:pPr algn="ctr">
                        <a:lnSpc>
                          <a:spcPct val="107000"/>
                        </a:lnSpc>
                        <a:spcAft>
                          <a:spcPts val="800"/>
                        </a:spcAft>
                      </a:pPr>
                      <a:r>
                        <a:rPr lang="en-GB" sz="1100" b="1">
                          <a:solidFill>
                            <a:srgbClr val="FFFFFF"/>
                          </a:solidFill>
                          <a:effectLst/>
                          <a:latin typeface="+mj-lt"/>
                          <a:ea typeface="Calibri" panose="020F0502020204030204" pitchFamily="34" charset="0"/>
                          <a:cs typeface="Times New Roman" panose="02020603050405020304" pitchFamily="18" charset="0"/>
                        </a:rPr>
                        <a:t>Year 2</a:t>
                      </a:r>
                      <a:endParaRPr lang="en-GB" sz="1100" b="1">
                        <a:effectLst/>
                        <a:latin typeface="+mj-lt"/>
                        <a:ea typeface="Calibri" panose="020F0502020204030204" pitchFamily="34" charset="0"/>
                        <a:cs typeface="Times New Roman" panose="02020603050405020304" pitchFamily="18" charset="0"/>
                      </a:endParaRPr>
                    </a:p>
                  </a:txBody>
                  <a:tcPr marL="7596" marR="7596" marT="7596"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Information technology around us</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Digital photography</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Robot algorithms</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Pictograms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Making music</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Programming quizzes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3140175"/>
                  </a:ext>
                </a:extLst>
              </a:tr>
              <a:tr h="602245">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Year 3</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Connecting computers</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Stop-frame animation</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Sequencing sounds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Branching databases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Desktop publishing</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Events and actions in programs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31859472"/>
                  </a:ext>
                </a:extLst>
              </a:tr>
              <a:tr h="401203">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Year 4</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The internet</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Audio editing</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Repetition in shapes</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u="sng" dirty="0">
                          <a:solidFill>
                            <a:srgbClr val="000000"/>
                          </a:solidFill>
                          <a:effectLst/>
                          <a:latin typeface="+mj-lt"/>
                          <a:ea typeface="Calibri" panose="020F0502020204030204" pitchFamily="34" charset="0"/>
                          <a:cs typeface="Times New Roman" panose="02020603050405020304" pitchFamily="18" charset="0"/>
                        </a:rPr>
                        <a:t>Data logging**</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Photo editing</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Repetition in games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93874979"/>
                  </a:ext>
                </a:extLst>
              </a:tr>
              <a:tr h="602245">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Year 5</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Sharing information</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Video editing</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u="sng">
                          <a:solidFill>
                            <a:srgbClr val="000000"/>
                          </a:solidFill>
                          <a:effectLst/>
                          <a:latin typeface="+mj-lt"/>
                          <a:ea typeface="Calibri" panose="020F0502020204030204" pitchFamily="34" charset="0"/>
                          <a:cs typeface="Times New Roman" panose="02020603050405020304" pitchFamily="18" charset="0"/>
                        </a:rPr>
                        <a:t>Selection in physical computing*</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Flat -file databases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Vector drawing</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Selection in quizzes</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02262587"/>
                  </a:ext>
                </a:extLst>
              </a:tr>
              <a:tr h="439401">
                <a:tc>
                  <a:txBody>
                    <a:bodyPr/>
                    <a:lstStyle/>
                    <a:p>
                      <a:pPr algn="ctr">
                        <a:lnSpc>
                          <a:spcPct val="107000"/>
                        </a:lnSpc>
                        <a:spcAft>
                          <a:spcPts val="800"/>
                        </a:spcAft>
                      </a:pPr>
                      <a:r>
                        <a:rPr lang="en-GB" sz="1100" b="1" dirty="0">
                          <a:solidFill>
                            <a:srgbClr val="FFFFFF"/>
                          </a:solidFill>
                          <a:effectLst/>
                          <a:latin typeface="+mj-lt"/>
                          <a:ea typeface="Calibri" panose="020F0502020204030204" pitchFamily="34" charset="0"/>
                          <a:cs typeface="Times New Roman" panose="02020603050405020304" pitchFamily="18" charset="0"/>
                        </a:rPr>
                        <a:t>Year 6</a:t>
                      </a:r>
                      <a:endParaRPr lang="en-GB" sz="1100" b="1" dirty="0">
                        <a:effectLst/>
                        <a:latin typeface="+mj-lt"/>
                        <a:ea typeface="Calibri" panose="020F0502020204030204" pitchFamily="34" charset="0"/>
                        <a:cs typeface="Times New Roman" panose="02020603050405020304" pitchFamily="18" charset="0"/>
                      </a:endParaRPr>
                    </a:p>
                  </a:txBody>
                  <a:tcPr marL="7596" marR="7596" marT="7596" marB="0" vert="vert"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Internet communication</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Webpage creation</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Variables in games</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a:solidFill>
                            <a:srgbClr val="000000"/>
                          </a:solidFill>
                          <a:effectLst/>
                          <a:latin typeface="+mj-lt"/>
                          <a:ea typeface="Calibri" panose="020F0502020204030204" pitchFamily="34" charset="0"/>
                          <a:cs typeface="Times New Roman" panose="02020603050405020304" pitchFamily="18" charset="0"/>
                        </a:rPr>
                        <a:t>Introduction to spreadsheets</a:t>
                      </a:r>
                      <a:endParaRPr lang="en-GB" sz="110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3D modelling</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GB" sz="1100" u="sng" dirty="0">
                          <a:solidFill>
                            <a:srgbClr val="000000"/>
                          </a:solidFill>
                          <a:effectLst/>
                          <a:latin typeface="+mj-lt"/>
                          <a:ea typeface="Calibri" panose="020F0502020204030204" pitchFamily="34" charset="0"/>
                          <a:cs typeface="Times New Roman" panose="02020603050405020304" pitchFamily="18" charset="0"/>
                        </a:rPr>
                        <a:t>Sensing*</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2796990"/>
                  </a:ext>
                </a:extLst>
              </a:tr>
              <a:tr h="740397">
                <a:tc gridSpan="7">
                  <a:txBody>
                    <a:bodyPr/>
                    <a:lstStyle/>
                    <a:p>
                      <a:pP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 To use Lego </a:t>
                      </a:r>
                      <a:r>
                        <a:rPr lang="en-GB" sz="1100" dirty="0" err="1">
                          <a:solidFill>
                            <a:srgbClr val="000000"/>
                          </a:solidFill>
                          <a:effectLst/>
                          <a:latin typeface="+mj-lt"/>
                          <a:ea typeface="Calibri" panose="020F0502020204030204" pitchFamily="34" charset="0"/>
                          <a:cs typeface="Times New Roman" panose="02020603050405020304" pitchFamily="18" charset="0"/>
                        </a:rPr>
                        <a:t>WeDo</a:t>
                      </a:r>
                      <a:r>
                        <a:rPr lang="en-GB" sz="1100" dirty="0">
                          <a:solidFill>
                            <a:srgbClr val="000000"/>
                          </a:solidFill>
                          <a:effectLst/>
                          <a:latin typeface="+mj-lt"/>
                          <a:ea typeface="Calibri" panose="020F0502020204030204" pitchFamily="34" charset="0"/>
                          <a:cs typeface="Times New Roman" panose="02020603050405020304" pitchFamily="18" charset="0"/>
                        </a:rPr>
                        <a:t> in UKS2 instead of crumble controllers. Use a unit of work in the </a:t>
                      </a:r>
                      <a:r>
                        <a:rPr lang="en-GB" sz="1100" dirty="0" err="1">
                          <a:solidFill>
                            <a:srgbClr val="000000"/>
                          </a:solidFill>
                          <a:effectLst/>
                          <a:latin typeface="+mj-lt"/>
                          <a:ea typeface="Calibri" panose="020F0502020204030204" pitchFamily="34" charset="0"/>
                          <a:cs typeface="Times New Roman" panose="02020603050405020304" pitchFamily="18" charset="0"/>
                        </a:rPr>
                        <a:t>lego</a:t>
                      </a:r>
                      <a:r>
                        <a:rPr lang="en-GB" sz="1100" dirty="0">
                          <a:solidFill>
                            <a:srgbClr val="000000"/>
                          </a:solidFill>
                          <a:effectLst/>
                          <a:latin typeface="+mj-lt"/>
                          <a:ea typeface="Calibri" panose="020F0502020204030204" pitchFamily="34" charset="0"/>
                          <a:cs typeface="Times New Roman" panose="02020603050405020304" pitchFamily="18" charset="0"/>
                        </a:rPr>
                        <a:t> </a:t>
                      </a:r>
                      <a:r>
                        <a:rPr lang="en-GB" sz="1100" dirty="0" err="1">
                          <a:solidFill>
                            <a:srgbClr val="000000"/>
                          </a:solidFill>
                          <a:effectLst/>
                          <a:latin typeface="+mj-lt"/>
                          <a:ea typeface="Calibri" panose="020F0502020204030204" pitchFamily="34" charset="0"/>
                          <a:cs typeface="Times New Roman" panose="02020603050405020304" pitchFamily="18" charset="0"/>
                        </a:rPr>
                        <a:t>WeDo</a:t>
                      </a:r>
                      <a:r>
                        <a:rPr lang="en-GB" sz="1100" dirty="0">
                          <a:solidFill>
                            <a:srgbClr val="000000"/>
                          </a:solidFill>
                          <a:effectLst/>
                          <a:latin typeface="+mj-lt"/>
                          <a:ea typeface="Calibri" panose="020F0502020204030204" pitchFamily="34" charset="0"/>
                          <a:cs typeface="Times New Roman" panose="02020603050405020304" pitchFamily="18" charset="0"/>
                        </a:rPr>
                        <a:t> app. We will be investing in crumble controllers in the future and moving </a:t>
                      </a:r>
                      <a:r>
                        <a:rPr lang="en-GB" sz="1100" dirty="0" err="1">
                          <a:solidFill>
                            <a:srgbClr val="000000"/>
                          </a:solidFill>
                          <a:effectLst/>
                          <a:latin typeface="+mj-lt"/>
                          <a:ea typeface="Calibri" panose="020F0502020204030204" pitchFamily="34" charset="0"/>
                          <a:cs typeface="Times New Roman" panose="02020603050405020304" pitchFamily="18" charset="0"/>
                        </a:rPr>
                        <a:t>WeDo</a:t>
                      </a:r>
                      <a:r>
                        <a:rPr lang="en-GB" sz="1100" dirty="0">
                          <a:solidFill>
                            <a:srgbClr val="000000"/>
                          </a:solidFill>
                          <a:effectLst/>
                          <a:latin typeface="+mj-lt"/>
                          <a:ea typeface="Calibri" panose="020F0502020204030204" pitchFamily="34" charset="0"/>
                          <a:cs typeface="Times New Roman" panose="02020603050405020304" pitchFamily="18" charset="0"/>
                        </a:rPr>
                        <a:t> to LKS2. </a:t>
                      </a:r>
                      <a:endParaRPr lang="en-GB" sz="1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0000"/>
                          </a:solidFill>
                          <a:effectLst/>
                          <a:latin typeface="+mj-lt"/>
                          <a:ea typeface="Calibri" panose="020F0502020204030204" pitchFamily="34" charset="0"/>
                          <a:cs typeface="Times New Roman" panose="02020603050405020304" pitchFamily="18" charset="0"/>
                        </a:rPr>
                        <a:t>**Unit subject to change due to current hardware. School only has 1 data logger. </a:t>
                      </a:r>
                      <a:endParaRPr lang="en-GB" sz="1100" dirty="0">
                        <a:effectLst/>
                        <a:latin typeface="+mj-lt"/>
                        <a:ea typeface="Calibri" panose="020F0502020204030204" pitchFamily="34" charset="0"/>
                        <a:cs typeface="Times New Roman" panose="02020603050405020304" pitchFamily="18" charset="0"/>
                      </a:endParaRPr>
                    </a:p>
                  </a:txBody>
                  <a:tcPr marL="7596" marR="7596" marT="75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DCE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4073755"/>
                  </a:ext>
                </a:extLst>
              </a:tr>
            </a:tbl>
          </a:graphicData>
        </a:graphic>
      </p:graphicFrame>
    </p:spTree>
    <p:extLst>
      <p:ext uri="{BB962C8B-B14F-4D97-AF65-F5344CB8AC3E}">
        <p14:creationId xmlns:p14="http://schemas.microsoft.com/office/powerpoint/2010/main" val="22230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BEFEF0-CC1C-7A9C-65D2-0D61C31E7E0A}"/>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911688" y="226036"/>
            <a:ext cx="8948845" cy="6631964"/>
          </a:xfrm>
          <a:prstGeom prst="rect">
            <a:avLst/>
          </a:prstGeom>
        </p:spPr>
      </p:pic>
      <p:sp>
        <p:nvSpPr>
          <p:cNvPr id="8" name="Flowchart: Manual Input 7">
            <a:extLst>
              <a:ext uri="{FF2B5EF4-FFF2-40B4-BE49-F238E27FC236}">
                <a16:creationId xmlns:a16="http://schemas.microsoft.com/office/drawing/2014/main" id="{435E95DE-82E8-3C3D-ACBB-1A5001783AF5}"/>
              </a:ext>
            </a:extLst>
          </p:cNvPr>
          <p:cNvSpPr/>
          <p:nvPr/>
        </p:nvSpPr>
        <p:spPr>
          <a:xfrm>
            <a:off x="871049" y="127719"/>
            <a:ext cx="7931656" cy="158004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2257"/>
              <a:gd name="connsiteY0" fmla="*/ 2000 h 10000"/>
              <a:gd name="connsiteX1" fmla="*/ 12257 w 12257"/>
              <a:gd name="connsiteY1" fmla="*/ 0 h 10000"/>
              <a:gd name="connsiteX2" fmla="*/ 10000 w 12257"/>
              <a:gd name="connsiteY2" fmla="*/ 10000 h 10000"/>
              <a:gd name="connsiteX3" fmla="*/ 0 w 12257"/>
              <a:gd name="connsiteY3" fmla="*/ 10000 h 10000"/>
              <a:gd name="connsiteX4" fmla="*/ 0 w 12257"/>
              <a:gd name="connsiteY4" fmla="*/ 2000 h 10000"/>
              <a:gd name="connsiteX0" fmla="*/ 0 w 12283"/>
              <a:gd name="connsiteY0" fmla="*/ 678 h 10000"/>
              <a:gd name="connsiteX1" fmla="*/ 12283 w 12283"/>
              <a:gd name="connsiteY1" fmla="*/ 0 h 10000"/>
              <a:gd name="connsiteX2" fmla="*/ 10026 w 12283"/>
              <a:gd name="connsiteY2" fmla="*/ 10000 h 10000"/>
              <a:gd name="connsiteX3" fmla="*/ 26 w 12283"/>
              <a:gd name="connsiteY3" fmla="*/ 10000 h 10000"/>
              <a:gd name="connsiteX4" fmla="*/ 0 w 12283"/>
              <a:gd name="connsiteY4" fmla="*/ 678 h 10000"/>
              <a:gd name="connsiteX0" fmla="*/ 0 w 12283"/>
              <a:gd name="connsiteY0" fmla="*/ 678 h 10000"/>
              <a:gd name="connsiteX1" fmla="*/ 12283 w 12283"/>
              <a:gd name="connsiteY1" fmla="*/ 0 h 10000"/>
              <a:gd name="connsiteX2" fmla="*/ 11485 w 12283"/>
              <a:gd name="connsiteY2" fmla="*/ 3407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 name="connsiteX0" fmla="*/ 0 w 12283"/>
              <a:gd name="connsiteY0" fmla="*/ 678 h 10000"/>
              <a:gd name="connsiteX1" fmla="*/ 12283 w 12283"/>
              <a:gd name="connsiteY1" fmla="*/ 0 h 10000"/>
              <a:gd name="connsiteX2" fmla="*/ 11795 w 12283"/>
              <a:gd name="connsiteY2" fmla="*/ 4616 h 10000"/>
              <a:gd name="connsiteX3" fmla="*/ 10026 w 12283"/>
              <a:gd name="connsiteY3" fmla="*/ 10000 h 10000"/>
              <a:gd name="connsiteX4" fmla="*/ 26 w 12283"/>
              <a:gd name="connsiteY4" fmla="*/ 10000 h 10000"/>
              <a:gd name="connsiteX5" fmla="*/ 0 w 12283"/>
              <a:gd name="connsiteY5" fmla="*/ 6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3" h="10000">
                <a:moveTo>
                  <a:pt x="0" y="678"/>
                </a:moveTo>
                <a:lnTo>
                  <a:pt x="12283" y="0"/>
                </a:lnTo>
                <a:cubicBezTo>
                  <a:pt x="12120" y="1539"/>
                  <a:pt x="11958" y="3077"/>
                  <a:pt x="11795" y="4616"/>
                </a:cubicBezTo>
                <a:cubicBezTo>
                  <a:pt x="10250" y="8499"/>
                  <a:pt x="10616" y="8205"/>
                  <a:pt x="10026" y="10000"/>
                </a:cubicBezTo>
                <a:lnTo>
                  <a:pt x="26" y="10000"/>
                </a:lnTo>
                <a:cubicBezTo>
                  <a:pt x="17" y="6893"/>
                  <a:pt x="9" y="3785"/>
                  <a:pt x="0" y="67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Computing Progression Map</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536041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e6b380-67f9-441a-a42d-76306b06c3b8">
      <Terms xmlns="http://schemas.microsoft.com/office/infopath/2007/PartnerControls"/>
    </lcf76f155ced4ddcb4097134ff3c332f>
    <TaxCatchAll xmlns="6cf9097e-99b8-4488-8fcd-f47c605e41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E9872E554D0B419B68B57A1E16EA6C" ma:contentTypeVersion="13" ma:contentTypeDescription="Create a new document." ma:contentTypeScope="" ma:versionID="038b5094480eacfdcfea36ce3dd18609">
  <xsd:schema xmlns:xsd="http://www.w3.org/2001/XMLSchema" xmlns:xs="http://www.w3.org/2001/XMLSchema" xmlns:p="http://schemas.microsoft.com/office/2006/metadata/properties" xmlns:ns2="a4e6b380-67f9-441a-a42d-76306b06c3b8" xmlns:ns3="6cf9097e-99b8-4488-8fcd-f47c605e4125" targetNamespace="http://schemas.microsoft.com/office/2006/metadata/properties" ma:root="true" ma:fieldsID="99d6c80226b0efde8b23e223be321edf" ns2:_="" ns3:_="">
    <xsd:import namespace="a4e6b380-67f9-441a-a42d-76306b06c3b8"/>
    <xsd:import namespace="6cf9097e-99b8-4488-8fcd-f47c605e41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6b380-67f9-441a-a42d-76306b06c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d18db8-4d58-4e74-a072-a05e764666c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9097e-99b8-4488-8fcd-f47c605e41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f7858b-e494-4cf2-ac98-049d38d15663}" ma:internalName="TaxCatchAll" ma:showField="CatchAllData" ma:web="6cf9097e-99b8-4488-8fcd-f47c605e4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2CC27C-FD1B-4691-A589-07D6C73891BD}">
  <ds:schemaRef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6cf9097e-99b8-4488-8fcd-f47c605e4125"/>
    <ds:schemaRef ds:uri="http://schemas.openxmlformats.org/package/2006/metadata/core-properties"/>
    <ds:schemaRef ds:uri="a4e6b380-67f9-441a-a42d-76306b06c3b8"/>
    <ds:schemaRef ds:uri="http://purl.org/dc/terms/"/>
  </ds:schemaRefs>
</ds:datastoreItem>
</file>

<file path=customXml/itemProps2.xml><?xml version="1.0" encoding="utf-8"?>
<ds:datastoreItem xmlns:ds="http://schemas.openxmlformats.org/officeDocument/2006/customXml" ds:itemID="{9F1FF77C-788E-445F-B039-BFA8005DDB59}">
  <ds:schemaRefs>
    <ds:schemaRef ds:uri="http://schemas.microsoft.com/sharepoint/v3/contenttype/forms"/>
  </ds:schemaRefs>
</ds:datastoreItem>
</file>

<file path=customXml/itemProps3.xml><?xml version="1.0" encoding="utf-8"?>
<ds:datastoreItem xmlns:ds="http://schemas.openxmlformats.org/officeDocument/2006/customXml" ds:itemID="{0ED07FF2-28F3-4A35-89FA-93BC2367E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6b380-67f9-441a-a42d-76306b06c3b8"/>
    <ds:schemaRef ds:uri="6cf9097e-99b8-4488-8fcd-f47c605e4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1476</TotalTime>
  <Words>16100</Words>
  <Application>Microsoft Office PowerPoint</Application>
  <PresentationFormat>A4 Paper (210x297 mm)</PresentationFormat>
  <Paragraphs>1308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Quicksand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Lugwardine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Lewis</dc:creator>
  <cp:lastModifiedBy>Richard Foster</cp:lastModifiedBy>
  <cp:revision>49</cp:revision>
  <cp:lastPrinted>2022-11-07T16:18:22Z</cp:lastPrinted>
  <dcterms:created xsi:type="dcterms:W3CDTF">2022-10-08T14:53:24Z</dcterms:created>
  <dcterms:modified xsi:type="dcterms:W3CDTF">2023-11-13T14:14:45Z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0x0101008AE9872E554D0B419B68B57A1E16EA6C</vt:lpwstr>
  </property>
  <property fmtid="{D5CDD505-2E9C-101B-9397-08002B2CF9AE}" pid="3" name="Staff Category">
    <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