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0" r:id="rId6"/>
    <p:sldId id="259" r:id="rId7"/>
    <p:sldId id="261" r:id="rId8"/>
    <p:sldId id="262" r:id="rId9"/>
    <p:sldId id="276" r:id="rId10"/>
    <p:sldId id="263" r:id="rId11"/>
    <p:sldId id="264" r:id="rId12"/>
    <p:sldId id="265" r:id="rId13"/>
    <p:sldId id="266" r:id="rId14"/>
    <p:sldId id="278" r:id="rId15"/>
    <p:sldId id="279" r:id="rId16"/>
    <p:sldId id="273" r:id="rId17"/>
    <p:sldId id="277"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hilp" userId="S::sphilp@lugwardine.hereford.sch.uk::28d754bb-01ab-4eb5-9605-434d9be7e63d" providerId="AD" clId="Web-{1F792D0D-1188-40BC-DBBD-60BBF39CEEA1}"/>
    <pc:docChg chg="modSld">
      <pc:chgData name="Sarah Philp" userId="S::sphilp@lugwardine.hereford.sch.uk::28d754bb-01ab-4eb5-9605-434d9be7e63d" providerId="AD" clId="Web-{1F792D0D-1188-40BC-DBBD-60BBF39CEEA1}" dt="2023-10-02T06:30:32.143" v="8" actId="20577"/>
      <pc:docMkLst>
        <pc:docMk/>
      </pc:docMkLst>
      <pc:sldChg chg="modSp">
        <pc:chgData name="Sarah Philp" userId="S::sphilp@lugwardine.hereford.sch.uk::28d754bb-01ab-4eb5-9605-434d9be7e63d" providerId="AD" clId="Web-{1F792D0D-1188-40BC-DBBD-60BBF39CEEA1}" dt="2023-10-02T06:30:32.143" v="8" actId="20577"/>
        <pc:sldMkLst>
          <pc:docMk/>
          <pc:sldMk cId="739738439" sldId="264"/>
        </pc:sldMkLst>
        <pc:spChg chg="mod">
          <ac:chgData name="Sarah Philp" userId="S::sphilp@lugwardine.hereford.sch.uk::28d754bb-01ab-4eb5-9605-434d9be7e63d" providerId="AD" clId="Web-{1F792D0D-1188-40BC-DBBD-60BBF39CEEA1}" dt="2023-10-02T06:30:32.143" v="8" actId="20577"/>
          <ac:spMkLst>
            <pc:docMk/>
            <pc:sldMk cId="739738439" sldId="264"/>
            <ac:spMk id="5" creationId="{B04776B4-2F1F-1F63-10CE-63B86247CB91}"/>
          </ac:spMkLst>
        </pc:spChg>
        <pc:cxnChg chg="mod">
          <ac:chgData name="Sarah Philp" userId="S::sphilp@lugwardine.hereford.sch.uk::28d754bb-01ab-4eb5-9605-434d9be7e63d" providerId="AD" clId="Web-{1F792D0D-1188-40BC-DBBD-60BBF39CEEA1}" dt="2023-10-02T06:30:16.877" v="5" actId="1076"/>
          <ac:cxnSpMkLst>
            <pc:docMk/>
            <pc:sldMk cId="739738439" sldId="264"/>
            <ac:cxnSpMk id="6" creationId="{92495C76-8EE9-0545-172F-3F63AA23E71E}"/>
          </ac:cxnSpMkLst>
        </pc:cxnChg>
      </pc:sldChg>
    </pc:docChg>
  </pc:docChgLst>
  <pc:docChgLst>
    <pc:chgData name="Richard Foster" userId="be20d5a5-7f31-4c59-a636-bd4b1470ffb7" providerId="ADAL" clId="{46E0B2FF-5F3B-4353-A9C4-8E45DDDED15B}"/>
    <pc:docChg chg="delSld">
      <pc:chgData name="Richard Foster" userId="be20d5a5-7f31-4c59-a636-bd4b1470ffb7" providerId="ADAL" clId="{46E0B2FF-5F3B-4353-A9C4-8E45DDDED15B}" dt="2023-11-13T14:13:54.593" v="7" actId="47"/>
      <pc:docMkLst>
        <pc:docMk/>
      </pc:docMkLst>
      <pc:sldChg chg="del">
        <pc:chgData name="Richard Foster" userId="be20d5a5-7f31-4c59-a636-bd4b1470ffb7" providerId="ADAL" clId="{46E0B2FF-5F3B-4353-A9C4-8E45DDDED15B}" dt="2023-11-13T14:13:40.895" v="0" actId="47"/>
        <pc:sldMkLst>
          <pc:docMk/>
          <pc:sldMk cId="366826237" sldId="267"/>
        </pc:sldMkLst>
      </pc:sldChg>
      <pc:sldChg chg="del">
        <pc:chgData name="Richard Foster" userId="be20d5a5-7f31-4c59-a636-bd4b1470ffb7" providerId="ADAL" clId="{46E0B2FF-5F3B-4353-A9C4-8E45DDDED15B}" dt="2023-11-13T14:13:44.585" v="1" actId="47"/>
        <pc:sldMkLst>
          <pc:docMk/>
          <pc:sldMk cId="2929586486" sldId="268"/>
        </pc:sldMkLst>
      </pc:sldChg>
      <pc:sldChg chg="del">
        <pc:chgData name="Richard Foster" userId="be20d5a5-7f31-4c59-a636-bd4b1470ffb7" providerId="ADAL" clId="{46E0B2FF-5F3B-4353-A9C4-8E45DDDED15B}" dt="2023-11-13T14:13:45.922" v="2" actId="47"/>
        <pc:sldMkLst>
          <pc:docMk/>
          <pc:sldMk cId="3373280789" sldId="269"/>
        </pc:sldMkLst>
      </pc:sldChg>
      <pc:sldChg chg="del">
        <pc:chgData name="Richard Foster" userId="be20d5a5-7f31-4c59-a636-bd4b1470ffb7" providerId="ADAL" clId="{46E0B2FF-5F3B-4353-A9C4-8E45DDDED15B}" dt="2023-11-13T14:13:46.778" v="3" actId="47"/>
        <pc:sldMkLst>
          <pc:docMk/>
          <pc:sldMk cId="2261779445" sldId="270"/>
        </pc:sldMkLst>
      </pc:sldChg>
      <pc:sldChg chg="del">
        <pc:chgData name="Richard Foster" userId="be20d5a5-7f31-4c59-a636-bd4b1470ffb7" providerId="ADAL" clId="{46E0B2FF-5F3B-4353-A9C4-8E45DDDED15B}" dt="2023-11-13T14:13:47.509" v="4" actId="47"/>
        <pc:sldMkLst>
          <pc:docMk/>
          <pc:sldMk cId="1982416502" sldId="271"/>
        </pc:sldMkLst>
      </pc:sldChg>
      <pc:sldChg chg="del">
        <pc:chgData name="Richard Foster" userId="be20d5a5-7f31-4c59-a636-bd4b1470ffb7" providerId="ADAL" clId="{46E0B2FF-5F3B-4353-A9C4-8E45DDDED15B}" dt="2023-11-13T14:13:49.931" v="5" actId="47"/>
        <pc:sldMkLst>
          <pc:docMk/>
          <pc:sldMk cId="1532992430" sldId="272"/>
        </pc:sldMkLst>
      </pc:sldChg>
      <pc:sldChg chg="del">
        <pc:chgData name="Richard Foster" userId="be20d5a5-7f31-4c59-a636-bd4b1470ffb7" providerId="ADAL" clId="{46E0B2FF-5F3B-4353-A9C4-8E45DDDED15B}" dt="2023-11-13T14:13:53.704" v="6" actId="47"/>
        <pc:sldMkLst>
          <pc:docMk/>
          <pc:sldMk cId="3935700754" sldId="274"/>
        </pc:sldMkLst>
      </pc:sldChg>
      <pc:sldChg chg="del">
        <pc:chgData name="Richard Foster" userId="be20d5a5-7f31-4c59-a636-bd4b1470ffb7" providerId="ADAL" clId="{46E0B2FF-5F3B-4353-A9C4-8E45DDDED15B}" dt="2023-11-13T14:13:54.593" v="7" actId="47"/>
        <pc:sldMkLst>
          <pc:docMk/>
          <pc:sldMk cId="2292244365"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48049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43815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34140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3494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00446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80324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C495ED-50FD-47C3-A7D4-5259EC49F4C9}"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7772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495ED-50FD-47C3-A7D4-5259EC49F4C9}"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88242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495ED-50FD-47C3-A7D4-5259EC49F4C9}"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9358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6041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1742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495ED-50FD-47C3-A7D4-5259EC49F4C9}" type="datetimeFigureOut">
              <a:rPr lang="en-GB" smtClean="0"/>
              <a:t>13/11/2023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81BFD-8446-44C9-9F9A-BFE3695EC4AC}" type="slidenum">
              <a:rPr lang="en-GB" smtClean="0"/>
              <a:t>‹#›</a:t>
            </a:fld>
            <a:endParaRPr lang="en-GB"/>
          </a:p>
        </p:txBody>
      </p:sp>
    </p:spTree>
    <p:extLst>
      <p:ext uri="{BB962C8B-B14F-4D97-AF65-F5344CB8AC3E}">
        <p14:creationId xmlns:p14="http://schemas.microsoft.com/office/powerpoint/2010/main" val="3379557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E978DCD-CE94-43F2-A0B5-5062E9B411DE}"/>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691EAA86-8152-4473-A7CF-1ED1A4DEB6CF}"/>
              </a:ext>
            </a:extLst>
          </p:cNvPr>
          <p:cNvPicPr>
            <a:picLocks noChangeAspect="1"/>
          </p:cNvPicPr>
          <p:nvPr/>
        </p:nvPicPr>
        <p:blipFill rotWithShape="1">
          <a:blip r:embed="rId2">
            <a:extLst>
              <a:ext uri="{28A0092B-C50C-407E-A947-70E740481C1C}">
                <a14:useLocalDpi xmlns:a14="http://schemas.microsoft.com/office/drawing/2010/main" val="0"/>
              </a:ext>
            </a:extLst>
          </a:blip>
          <a:srcRect b="87385"/>
          <a:stretch/>
        </p:blipFill>
        <p:spPr>
          <a:xfrm>
            <a:off x="-2" y="0"/>
            <a:ext cx="9906001" cy="1249680"/>
          </a:xfrm>
          <a:prstGeom prst="rect">
            <a:avLst/>
          </a:prstGeom>
        </p:spPr>
      </p:pic>
      <p:pic>
        <p:nvPicPr>
          <p:cNvPr id="4" name="Picture 3">
            <a:extLst>
              <a:ext uri="{FF2B5EF4-FFF2-40B4-BE49-F238E27FC236}">
                <a16:creationId xmlns:a16="http://schemas.microsoft.com/office/drawing/2014/main" id="{9C1D33CB-C614-4B3C-B0D4-A2E03CD4A095}"/>
              </a:ext>
            </a:extLst>
          </p:cNvPr>
          <p:cNvPicPr>
            <a:picLocks noChangeAspect="1"/>
          </p:cNvPicPr>
          <p:nvPr/>
        </p:nvPicPr>
        <p:blipFill rotWithShape="1">
          <a:blip r:embed="rId3"/>
          <a:srcRect l="-1" r="-6672"/>
          <a:stretch/>
        </p:blipFill>
        <p:spPr>
          <a:xfrm>
            <a:off x="3937905" y="1247928"/>
            <a:ext cx="2030186" cy="2181072"/>
          </a:xfrm>
          <a:prstGeom prst="rect">
            <a:avLst/>
          </a:prstGeom>
        </p:spPr>
      </p:pic>
      <p:sp>
        <p:nvSpPr>
          <p:cNvPr id="5" name="TextBox 4">
            <a:extLst>
              <a:ext uri="{FF2B5EF4-FFF2-40B4-BE49-F238E27FC236}">
                <a16:creationId xmlns:a16="http://schemas.microsoft.com/office/drawing/2014/main" id="{E1D2FDBD-D862-4A97-A955-0F871BA7FB9E}"/>
              </a:ext>
            </a:extLst>
          </p:cNvPr>
          <p:cNvSpPr txBox="1"/>
          <p:nvPr/>
        </p:nvSpPr>
        <p:spPr>
          <a:xfrm>
            <a:off x="2006598" y="3828157"/>
            <a:ext cx="5892800" cy="1569660"/>
          </a:xfrm>
          <a:prstGeom prst="rect">
            <a:avLst/>
          </a:prstGeom>
          <a:noFill/>
        </p:spPr>
        <p:txBody>
          <a:bodyPr wrap="square" rtlCol="0">
            <a:spAutoFit/>
          </a:bodyPr>
          <a:lstStyle/>
          <a:p>
            <a:pPr algn="ctr"/>
            <a:r>
              <a:rPr lang="en-GB" sz="3200" b="1" dirty="0">
                <a:solidFill>
                  <a:srgbClr val="2467A3"/>
                </a:solidFill>
              </a:rPr>
              <a:t>Design and Technology </a:t>
            </a:r>
          </a:p>
          <a:p>
            <a:pPr algn="ctr"/>
            <a:r>
              <a:rPr lang="en-GB" sz="3200" b="1" dirty="0">
                <a:solidFill>
                  <a:srgbClr val="2467A3"/>
                </a:solidFill>
              </a:rPr>
              <a:t>Curriculum Folder</a:t>
            </a:r>
          </a:p>
          <a:p>
            <a:pPr algn="ctr"/>
            <a:r>
              <a:rPr lang="en-GB" sz="3200">
                <a:solidFill>
                  <a:srgbClr val="72CEF3"/>
                </a:solidFill>
              </a:rPr>
              <a:t>2023</a:t>
            </a:r>
            <a:endParaRPr lang="en-GB" sz="3200" dirty="0">
              <a:solidFill>
                <a:srgbClr val="72CEF3"/>
              </a:solidFill>
            </a:endParaRPr>
          </a:p>
        </p:txBody>
      </p:sp>
    </p:spTree>
    <p:extLst>
      <p:ext uri="{BB962C8B-B14F-4D97-AF65-F5344CB8AC3E}">
        <p14:creationId xmlns:p14="http://schemas.microsoft.com/office/powerpoint/2010/main" val="195211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6" name="Picture 5">
            <a:extLst>
              <a:ext uri="{FF2B5EF4-FFF2-40B4-BE49-F238E27FC236}">
                <a16:creationId xmlns:a16="http://schemas.microsoft.com/office/drawing/2014/main" id="{61C036B9-F243-E692-174A-27499EF58FD8}"/>
              </a:ext>
            </a:extLst>
          </p:cNvPr>
          <p:cNvPicPr>
            <a:picLocks noChangeAspect="1"/>
          </p:cNvPicPr>
          <p:nvPr/>
        </p:nvPicPr>
        <p:blipFill>
          <a:blip r:embed="rId4"/>
          <a:stretch>
            <a:fillRect/>
          </a:stretch>
        </p:blipFill>
        <p:spPr>
          <a:xfrm>
            <a:off x="0" y="1492669"/>
            <a:ext cx="9906000" cy="2612821"/>
          </a:xfrm>
          <a:prstGeom prst="rect">
            <a:avLst/>
          </a:prstGeom>
        </p:spPr>
      </p:pic>
      <p:pic>
        <p:nvPicPr>
          <p:cNvPr id="8" name="Picture 7">
            <a:extLst>
              <a:ext uri="{FF2B5EF4-FFF2-40B4-BE49-F238E27FC236}">
                <a16:creationId xmlns:a16="http://schemas.microsoft.com/office/drawing/2014/main" id="{81F3109B-B660-C817-D863-13B283596C1D}"/>
              </a:ext>
            </a:extLst>
          </p:cNvPr>
          <p:cNvPicPr>
            <a:picLocks noChangeAspect="1"/>
          </p:cNvPicPr>
          <p:nvPr/>
        </p:nvPicPr>
        <p:blipFill>
          <a:blip r:embed="rId5"/>
          <a:stretch>
            <a:fillRect/>
          </a:stretch>
        </p:blipFill>
        <p:spPr>
          <a:xfrm>
            <a:off x="0" y="4105490"/>
            <a:ext cx="9906000" cy="2572401"/>
          </a:xfrm>
          <a:prstGeom prst="rect">
            <a:avLst/>
          </a:prstGeom>
        </p:spPr>
      </p:pic>
    </p:spTree>
    <p:extLst>
      <p:ext uri="{BB962C8B-B14F-4D97-AF65-F5344CB8AC3E}">
        <p14:creationId xmlns:p14="http://schemas.microsoft.com/office/powerpoint/2010/main" val="53604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984417-B74E-E18A-AA3C-586B23FF8A08}"/>
              </a:ext>
            </a:extLst>
          </p:cNvPr>
          <p:cNvPicPr>
            <a:picLocks noChangeAspect="1"/>
          </p:cNvPicPr>
          <p:nvPr/>
        </p:nvPicPr>
        <p:blipFill>
          <a:blip r:embed="rId2"/>
          <a:stretch>
            <a:fillRect/>
          </a:stretch>
        </p:blipFill>
        <p:spPr>
          <a:xfrm>
            <a:off x="0" y="0"/>
            <a:ext cx="9906000" cy="4320287"/>
          </a:xfrm>
          <a:prstGeom prst="rect">
            <a:avLst/>
          </a:prstGeom>
        </p:spPr>
      </p:pic>
    </p:spTree>
    <p:extLst>
      <p:ext uri="{BB962C8B-B14F-4D97-AF65-F5344CB8AC3E}">
        <p14:creationId xmlns:p14="http://schemas.microsoft.com/office/powerpoint/2010/main" val="371393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81A4FE-CF00-537C-689C-CCEA190FFBCD}"/>
              </a:ext>
            </a:extLst>
          </p:cNvPr>
          <p:cNvPicPr>
            <a:picLocks noChangeAspect="1"/>
          </p:cNvPicPr>
          <p:nvPr/>
        </p:nvPicPr>
        <p:blipFill>
          <a:blip r:embed="rId2"/>
          <a:stretch>
            <a:fillRect/>
          </a:stretch>
        </p:blipFill>
        <p:spPr>
          <a:xfrm>
            <a:off x="0" y="71120"/>
            <a:ext cx="9906000" cy="4614596"/>
          </a:xfrm>
          <a:prstGeom prst="rect">
            <a:avLst/>
          </a:prstGeom>
        </p:spPr>
      </p:pic>
      <p:pic>
        <p:nvPicPr>
          <p:cNvPr id="6" name="Picture 5">
            <a:extLst>
              <a:ext uri="{FF2B5EF4-FFF2-40B4-BE49-F238E27FC236}">
                <a16:creationId xmlns:a16="http://schemas.microsoft.com/office/drawing/2014/main" id="{4D2265C1-B000-B859-92FD-45D27708ADAD}"/>
              </a:ext>
            </a:extLst>
          </p:cNvPr>
          <p:cNvPicPr>
            <a:picLocks noChangeAspect="1"/>
          </p:cNvPicPr>
          <p:nvPr/>
        </p:nvPicPr>
        <p:blipFill>
          <a:blip r:embed="rId3"/>
          <a:stretch>
            <a:fillRect/>
          </a:stretch>
        </p:blipFill>
        <p:spPr>
          <a:xfrm>
            <a:off x="0" y="4685716"/>
            <a:ext cx="9906000" cy="1417553"/>
          </a:xfrm>
          <a:prstGeom prst="rect">
            <a:avLst/>
          </a:prstGeom>
        </p:spPr>
      </p:pic>
    </p:spTree>
    <p:extLst>
      <p:ext uri="{BB962C8B-B14F-4D97-AF65-F5344CB8AC3E}">
        <p14:creationId xmlns:p14="http://schemas.microsoft.com/office/powerpoint/2010/main" val="328516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46331"/>
          </a:xfrm>
          <a:prstGeom prst="rect">
            <a:avLst/>
          </a:prstGeom>
          <a:noFill/>
        </p:spPr>
        <p:txBody>
          <a:bodyPr wrap="square">
            <a:spAutoFit/>
          </a:bodyPr>
          <a:lstStyle/>
          <a:p>
            <a:r>
              <a:rPr lang="en-GB" b="1" dirty="0">
                <a:solidFill>
                  <a:srgbClr val="0070C0"/>
                </a:solidFill>
                <a:latin typeface="+mj-lt"/>
              </a:rPr>
              <a:t>Subject specific risk assessments</a:t>
            </a:r>
          </a:p>
          <a:p>
            <a:endParaRPr lang="en-GB" b="1" dirty="0">
              <a:solidFill>
                <a:srgbClr val="0070C0"/>
              </a:solidFill>
              <a:latin typeface="+mj-lt"/>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8" name="Rectangle 4">
            <a:extLst>
              <a:ext uri="{FF2B5EF4-FFF2-40B4-BE49-F238E27FC236}">
                <a16:creationId xmlns:a16="http://schemas.microsoft.com/office/drawing/2014/main" id="{E6024029-BCA5-C8E9-8036-82FB30B5272C}"/>
              </a:ext>
            </a:extLst>
          </p:cNvPr>
          <p:cNvSpPr>
            <a:spLocks noChangeArrowheads="1"/>
          </p:cNvSpPr>
          <p:nvPr/>
        </p:nvSpPr>
        <p:spPr bwMode="auto">
          <a:xfrm>
            <a:off x="1284288" y="70326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92008" tIns="850632" rIns="266616" bIns="5967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RISK ASSESSMENT</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00F7631D-34FA-4039-36C4-7D39F2304423}"/>
              </a:ext>
            </a:extLst>
          </p:cNvPr>
          <p:cNvSpPr>
            <a:spLocks noChangeArrowheads="1"/>
          </p:cNvSpPr>
          <p:nvPr/>
        </p:nvSpPr>
        <p:spPr bwMode="auto">
          <a:xfrm>
            <a:off x="1284288" y="1160463"/>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92008" tIns="850632" rIns="266616" bIns="596712" numCol="1" anchor="ctr" anchorCtr="0" compatLnSpc="1">
            <a:prstTxWarp prst="textNoShape">
              <a:avLst/>
            </a:prstTxWarp>
            <a:spAutoFit/>
          </a:bodyPr>
          <a:lstStyle>
            <a:lvl1pPr eaLnBrk="0" fontAlgn="base" hangingPunct="0">
              <a:spcBef>
                <a:spcPct val="0"/>
              </a:spcBef>
              <a:spcAft>
                <a:spcPct val="0"/>
              </a:spcAft>
              <a:tabLst>
                <a:tab pos="527050" algn="l"/>
              </a:tabLst>
              <a:defRPr>
                <a:solidFill>
                  <a:schemeClr val="tx1"/>
                </a:solidFill>
                <a:latin typeface="Arial" panose="020B0604020202020204" pitchFamily="34" charset="0"/>
              </a:defRPr>
            </a:lvl1pPr>
            <a:lvl2pPr eaLnBrk="0" fontAlgn="base" hangingPunct="0">
              <a:spcBef>
                <a:spcPct val="0"/>
              </a:spcBef>
              <a:spcAft>
                <a:spcPct val="0"/>
              </a:spcAft>
              <a:tabLst>
                <a:tab pos="527050" algn="l"/>
              </a:tabLst>
              <a:defRPr>
                <a:solidFill>
                  <a:schemeClr val="tx1"/>
                </a:solidFill>
                <a:latin typeface="Arial" panose="020B0604020202020204" pitchFamily="34" charset="0"/>
              </a:defRPr>
            </a:lvl2pPr>
            <a:lvl3pPr eaLnBrk="0" fontAlgn="base" hangingPunct="0">
              <a:spcBef>
                <a:spcPct val="0"/>
              </a:spcBef>
              <a:spcAft>
                <a:spcPct val="0"/>
              </a:spcAft>
              <a:tabLst>
                <a:tab pos="527050" algn="l"/>
              </a:tabLst>
              <a:defRPr>
                <a:solidFill>
                  <a:schemeClr val="tx1"/>
                </a:solidFill>
                <a:latin typeface="Arial" panose="020B0604020202020204" pitchFamily="34" charset="0"/>
              </a:defRPr>
            </a:lvl3pPr>
            <a:lvl4pPr eaLnBrk="0" fontAlgn="base" hangingPunct="0">
              <a:spcBef>
                <a:spcPct val="0"/>
              </a:spcBef>
              <a:spcAft>
                <a:spcPct val="0"/>
              </a:spcAft>
              <a:tabLst>
                <a:tab pos="527050" algn="l"/>
              </a:tabLst>
              <a:defRPr>
                <a:solidFill>
                  <a:schemeClr val="tx1"/>
                </a:solidFill>
                <a:latin typeface="Arial" panose="020B0604020202020204" pitchFamily="34" charset="0"/>
              </a:defRPr>
            </a:lvl4pPr>
            <a:lvl5pPr eaLnBrk="0" fontAlgn="base" hangingPunct="0">
              <a:spcBef>
                <a:spcPct val="0"/>
              </a:spcBef>
              <a:spcAft>
                <a:spcPct val="0"/>
              </a:spcAft>
              <a:tabLst>
                <a:tab pos="527050" algn="l"/>
              </a:tabLst>
              <a:defRPr>
                <a:solidFill>
                  <a:schemeClr val="tx1"/>
                </a:solidFill>
                <a:latin typeface="Arial" panose="020B0604020202020204" pitchFamily="34" charset="0"/>
              </a:defRPr>
            </a:lvl5pPr>
            <a:lvl6pPr eaLnBrk="0" fontAlgn="base" hangingPunct="0">
              <a:spcBef>
                <a:spcPct val="0"/>
              </a:spcBef>
              <a:spcAft>
                <a:spcPct val="0"/>
              </a:spcAft>
              <a:tabLst>
                <a:tab pos="527050" algn="l"/>
              </a:tabLst>
              <a:defRPr>
                <a:solidFill>
                  <a:schemeClr val="tx1"/>
                </a:solidFill>
                <a:latin typeface="Arial" panose="020B0604020202020204" pitchFamily="34" charset="0"/>
              </a:defRPr>
            </a:lvl6pPr>
            <a:lvl7pPr eaLnBrk="0" fontAlgn="base" hangingPunct="0">
              <a:spcBef>
                <a:spcPct val="0"/>
              </a:spcBef>
              <a:spcAft>
                <a:spcPct val="0"/>
              </a:spcAft>
              <a:tabLst>
                <a:tab pos="527050" algn="l"/>
              </a:tabLst>
              <a:defRPr>
                <a:solidFill>
                  <a:schemeClr val="tx1"/>
                </a:solidFill>
                <a:latin typeface="Arial" panose="020B0604020202020204" pitchFamily="34" charset="0"/>
              </a:defRPr>
            </a:lvl7pPr>
            <a:lvl8pPr eaLnBrk="0" fontAlgn="base" hangingPunct="0">
              <a:spcBef>
                <a:spcPct val="0"/>
              </a:spcBef>
              <a:spcAft>
                <a:spcPct val="0"/>
              </a:spcAft>
              <a:tabLst>
                <a:tab pos="527050" algn="l"/>
              </a:tabLst>
              <a:defRPr>
                <a:solidFill>
                  <a:schemeClr val="tx1"/>
                </a:solidFill>
                <a:latin typeface="Arial" panose="020B0604020202020204" pitchFamily="34" charset="0"/>
              </a:defRPr>
            </a:lvl8pPr>
            <a:lvl9pPr eaLnBrk="0" fontAlgn="base" hangingPunct="0">
              <a:spcBef>
                <a:spcPct val="0"/>
              </a:spcBef>
              <a:spcAft>
                <a:spcPct val="0"/>
              </a:spcAft>
              <a:tabLst>
                <a:tab pos="527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27050" algn="l"/>
              </a:tabLst>
            </a:pPr>
            <a:endParaRPr kumimoji="0" lang="en-US" altLang="en-US" sz="1400" b="1" i="0" u="none" strike="noStrike" cap="none" normalizeH="0" baseline="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7050" algn="l"/>
              </a:tabLst>
            </a:pPr>
            <a:br>
              <a:rPr kumimoji="0" lang="en-US" altLang="en-US" sz="14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7050" algn="l"/>
              </a:tabLst>
            </a:pPr>
            <a:br>
              <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27050" algn="l"/>
              </a:tabLst>
            </a:pPr>
            <a:br>
              <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27050"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E1922182-47B3-71B2-D9E5-07DEEDE5F425}"/>
              </a:ext>
            </a:extLst>
          </p:cNvPr>
          <p:cNvPicPr>
            <a:picLocks noChangeAspect="1"/>
          </p:cNvPicPr>
          <p:nvPr/>
        </p:nvPicPr>
        <p:blipFill>
          <a:blip r:embed="rId4"/>
          <a:stretch>
            <a:fillRect/>
          </a:stretch>
        </p:blipFill>
        <p:spPr>
          <a:xfrm>
            <a:off x="0" y="1387096"/>
            <a:ext cx="9906000" cy="5201699"/>
          </a:xfrm>
          <a:prstGeom prst="rect">
            <a:avLst/>
          </a:prstGeom>
        </p:spPr>
      </p:pic>
    </p:spTree>
    <p:extLst>
      <p:ext uri="{BB962C8B-B14F-4D97-AF65-F5344CB8AC3E}">
        <p14:creationId xmlns:p14="http://schemas.microsoft.com/office/powerpoint/2010/main" val="140012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F0432-7529-EBFC-399B-77FEBA3B5F7F}"/>
              </a:ext>
            </a:extLst>
          </p:cNvPr>
          <p:cNvPicPr>
            <a:picLocks noChangeAspect="1"/>
          </p:cNvPicPr>
          <p:nvPr/>
        </p:nvPicPr>
        <p:blipFill>
          <a:blip r:embed="rId2"/>
          <a:stretch>
            <a:fillRect/>
          </a:stretch>
        </p:blipFill>
        <p:spPr>
          <a:xfrm>
            <a:off x="0" y="143057"/>
            <a:ext cx="9906000" cy="4580525"/>
          </a:xfrm>
          <a:prstGeom prst="rect">
            <a:avLst/>
          </a:prstGeom>
        </p:spPr>
      </p:pic>
      <p:pic>
        <p:nvPicPr>
          <p:cNvPr id="7" name="Picture 6">
            <a:extLst>
              <a:ext uri="{FF2B5EF4-FFF2-40B4-BE49-F238E27FC236}">
                <a16:creationId xmlns:a16="http://schemas.microsoft.com/office/drawing/2014/main" id="{3826000F-8DDE-99BC-47F3-EF4CF3F7B87D}"/>
              </a:ext>
            </a:extLst>
          </p:cNvPr>
          <p:cNvPicPr>
            <a:picLocks noChangeAspect="1"/>
          </p:cNvPicPr>
          <p:nvPr/>
        </p:nvPicPr>
        <p:blipFill>
          <a:blip r:embed="rId3"/>
          <a:stretch>
            <a:fillRect/>
          </a:stretch>
        </p:blipFill>
        <p:spPr>
          <a:xfrm>
            <a:off x="0" y="4680695"/>
            <a:ext cx="9906000" cy="1770905"/>
          </a:xfrm>
          <a:prstGeom prst="rect">
            <a:avLst/>
          </a:prstGeom>
        </p:spPr>
      </p:pic>
    </p:spTree>
    <p:extLst>
      <p:ext uri="{BB962C8B-B14F-4D97-AF65-F5344CB8AC3E}">
        <p14:creationId xmlns:p14="http://schemas.microsoft.com/office/powerpoint/2010/main" val="129961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994324"/>
            <a:ext cx="8625016" cy="4801314"/>
          </a:xfrm>
          <a:prstGeom prst="rect">
            <a:avLst/>
          </a:prstGeom>
          <a:noFill/>
        </p:spPr>
        <p:txBody>
          <a:bodyPr wrap="square">
            <a:spAutoFit/>
          </a:bodyPr>
          <a:lstStyle/>
          <a:p>
            <a:pPr marL="0" indent="0">
              <a:buNone/>
            </a:pPr>
            <a:r>
              <a:rPr lang="en-GB" sz="1800" b="1" dirty="0">
                <a:solidFill>
                  <a:srgbClr val="0070C0"/>
                </a:solidFill>
                <a:latin typeface="+mj-lt"/>
              </a:rPr>
              <a:t>Contents</a:t>
            </a:r>
          </a:p>
          <a:p>
            <a:pPr marL="285750" indent="-285750">
              <a:buFont typeface="Arial" panose="020B0604020202020204" pitchFamily="34" charset="0"/>
              <a:buChar char="•"/>
            </a:pPr>
            <a:r>
              <a:rPr lang="en-GB" dirty="0"/>
              <a:t>Core Curriculum intent</a:t>
            </a:r>
          </a:p>
          <a:p>
            <a:pPr marL="285750" indent="-285750">
              <a:buFont typeface="Arial" panose="020B0604020202020204" pitchFamily="34" charset="0"/>
              <a:buChar char="•"/>
            </a:pPr>
            <a:r>
              <a:rPr lang="en-GB" dirty="0"/>
              <a:t>Subject specific intent, implementation, impact</a:t>
            </a:r>
          </a:p>
          <a:p>
            <a:pPr marL="285750" indent="-285750">
              <a:buFont typeface="Arial" panose="020B0604020202020204" pitchFamily="34" charset="0"/>
              <a:buChar char="•"/>
            </a:pPr>
            <a:r>
              <a:rPr lang="en-GB" dirty="0"/>
              <a:t>The golden strands</a:t>
            </a:r>
          </a:p>
          <a:p>
            <a:pPr marL="285750" indent="-285750">
              <a:buFont typeface="Arial" panose="020B0604020202020204" pitchFamily="34" charset="0"/>
              <a:buChar char="•"/>
            </a:pPr>
            <a:r>
              <a:rPr lang="en-GB" dirty="0"/>
              <a:t>The subject progression (long term plan)</a:t>
            </a:r>
          </a:p>
          <a:p>
            <a:pPr marL="285750" indent="-285750">
              <a:buFont typeface="Arial" panose="020B0604020202020204" pitchFamily="34" charset="0"/>
              <a:buChar char="•"/>
            </a:pPr>
            <a:r>
              <a:rPr lang="en-GB" dirty="0"/>
              <a:t>Curriculum offer</a:t>
            </a:r>
          </a:p>
          <a:p>
            <a:pPr marL="285750" indent="-285750">
              <a:buFont typeface="Arial" panose="020B0604020202020204" pitchFamily="34" charset="0"/>
              <a:buChar char="•"/>
            </a:pPr>
            <a:r>
              <a:rPr lang="en-GB" dirty="0"/>
              <a:t>Information on how the subject is monitored and evaluated</a:t>
            </a:r>
          </a:p>
          <a:p>
            <a:pPr marL="285750" indent="-285750">
              <a:buFont typeface="Arial" panose="020B0604020202020204" pitchFamily="34" charset="0"/>
              <a:buChar char="•"/>
            </a:pPr>
            <a:r>
              <a:rPr lang="en-GB" dirty="0"/>
              <a:t>Assessment data</a:t>
            </a:r>
          </a:p>
          <a:p>
            <a:pPr marL="285750" indent="-285750">
              <a:buFont typeface="Arial" panose="020B0604020202020204" pitchFamily="34" charset="0"/>
              <a:buChar char="•"/>
            </a:pPr>
            <a:r>
              <a:rPr lang="en-GB" dirty="0"/>
              <a:t>Action plan</a:t>
            </a:r>
          </a:p>
          <a:p>
            <a:pPr marL="285750" indent="-285750">
              <a:buFont typeface="Arial" panose="020B0604020202020204" pitchFamily="34" charset="0"/>
              <a:buChar char="•"/>
            </a:pPr>
            <a:r>
              <a:rPr lang="en-GB" dirty="0"/>
              <a:t>Information on CPD (what courses are available for people to access. Any training you have completed or a plan for training.)</a:t>
            </a:r>
          </a:p>
          <a:p>
            <a:pPr marL="285750" indent="-285750">
              <a:buFont typeface="Arial" panose="020B0604020202020204" pitchFamily="34" charset="0"/>
              <a:buChar char="•"/>
            </a:pPr>
            <a:r>
              <a:rPr lang="en-GB" dirty="0"/>
              <a:t>A budget – if appropriate</a:t>
            </a:r>
          </a:p>
          <a:p>
            <a:pPr marL="285750" indent="-285750">
              <a:buFont typeface="Arial" panose="020B0604020202020204" pitchFamily="34" charset="0"/>
              <a:buChar char="•"/>
            </a:pPr>
            <a:r>
              <a:rPr lang="en-GB" dirty="0"/>
              <a:t>Link governor information – name and a note of any meetings held</a:t>
            </a:r>
          </a:p>
          <a:p>
            <a:pPr marL="285750" indent="-285750">
              <a:buFont typeface="Arial" panose="020B0604020202020204" pitchFamily="34" charset="0"/>
              <a:buChar char="•"/>
            </a:pPr>
            <a:r>
              <a:rPr lang="en-GB" dirty="0"/>
              <a:t>Any subject specific risk assessments</a:t>
            </a:r>
          </a:p>
          <a:p>
            <a:pPr marL="285750" indent="-285750">
              <a:buFont typeface="Arial" panose="020B0604020202020204" pitchFamily="34" charset="0"/>
              <a:buChar char="•"/>
            </a:pPr>
            <a:r>
              <a:rPr lang="en-GB" dirty="0"/>
              <a:t>Examples of pupils work which is considered to be of a high standard with annotated notes explaining why it is of a high standard</a:t>
            </a:r>
          </a:p>
          <a:p>
            <a:pPr marL="285750" indent="-285750">
              <a:buFont typeface="Arial" panose="020B0604020202020204" pitchFamily="34" charset="0"/>
              <a:buChar char="•"/>
            </a:pPr>
            <a:r>
              <a:rPr lang="en-GB" dirty="0"/>
              <a:t>Details of extra-curricular activities (trips/clubs)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29587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077766"/>
          </a:xfrm>
          <a:prstGeom prst="rect">
            <a:avLst/>
          </a:prstGeom>
          <a:noFill/>
        </p:spPr>
        <p:txBody>
          <a:bodyPr wrap="square">
            <a:spAutoFit/>
          </a:bodyPr>
          <a:lstStyle/>
          <a:p>
            <a:r>
              <a:rPr lang="en-GB" b="1" dirty="0">
                <a:solidFill>
                  <a:srgbClr val="0070C0"/>
                </a:solidFill>
                <a:latin typeface="+mj-lt"/>
              </a:rPr>
              <a:t>Core Curriculum intent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we develop children as resilient learners who have the knowledge, understanding and skills to be responsible and effective members of their community.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curriculum we teach will enable our learners to be confident members of both their local community and the wider world. The children will leave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passionate about their beliefs and equipped with the knowledge and skills they need to achieve their full potential.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Our curriculum is designed to inspire, support and include. We believe that by developing the whole child, pupils will learn to transfer the skills and knowledge across different settings and circumstances. We believe all children benefit from a range of learning opportunities and seek to develop their experiences both inside and outside the classroom.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60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2831544"/>
          </a:xfrm>
          <a:prstGeom prst="rect">
            <a:avLst/>
          </a:prstGeom>
          <a:noFill/>
        </p:spPr>
        <p:txBody>
          <a:bodyPr wrap="square">
            <a:spAutoFit/>
          </a:bodyPr>
          <a:lstStyle/>
          <a:p>
            <a:r>
              <a:rPr lang="en-GB" b="1" dirty="0">
                <a:solidFill>
                  <a:srgbClr val="0070C0"/>
                </a:solidFill>
                <a:latin typeface="+mj-lt"/>
              </a:rPr>
              <a:t>Subject Intent</a:t>
            </a:r>
          </a:p>
          <a:p>
            <a:r>
              <a:rPr kumimoji="0" lang="en-GB" altLang="en-US" sz="1600" b="0" i="0" u="none" strike="noStrike" kern="1200" cap="none" spc="0" normalizeH="0" baseline="0" noProof="0" dirty="0">
                <a:ln>
                  <a:noFill/>
                </a:ln>
                <a:solidFill>
                  <a:prstClr val="black"/>
                </a:solidFill>
                <a:effectLst/>
                <a:uLnTx/>
                <a:uFillTx/>
                <a:ea typeface="+mn-ea"/>
                <a:cs typeface="+mn-cs"/>
              </a:rPr>
              <a:t>At </a:t>
            </a:r>
            <a:r>
              <a:rPr kumimoji="0" lang="en-GB" altLang="en-US" sz="1600" b="0" i="0" u="none" strike="noStrike" kern="1200" cap="none" spc="0" normalizeH="0" baseline="0" noProof="0" dirty="0" err="1">
                <a:ln>
                  <a:noFill/>
                </a:ln>
                <a:solidFill>
                  <a:prstClr val="black"/>
                </a:solidFill>
                <a:effectLst/>
                <a:uLnTx/>
                <a:uFillTx/>
                <a:ea typeface="+mn-ea"/>
                <a:cs typeface="+mn-cs"/>
              </a:rPr>
              <a:t>Lugwardine</a:t>
            </a:r>
            <a:r>
              <a:rPr kumimoji="0" lang="en-GB" altLang="en-US" sz="1600" b="0" i="0" u="none" strike="noStrike" kern="1200" cap="none" spc="0" normalizeH="0" baseline="0" noProof="0" dirty="0">
                <a:ln>
                  <a:noFill/>
                </a:ln>
                <a:solidFill>
                  <a:prstClr val="black"/>
                </a:solidFill>
                <a:effectLst/>
                <a:uLnTx/>
                <a:uFillTx/>
                <a:ea typeface="+mn-ea"/>
                <a:cs typeface="+mn-cs"/>
              </a:rPr>
              <a:t> Primary Academy </a:t>
            </a:r>
            <a:r>
              <a:rPr lang="en-GB" sz="1600" dirty="0">
                <a:effectLst/>
                <a:ea typeface="Cambria" panose="02040503050406030204" pitchFamily="18" charset="0"/>
                <a:cs typeface="Times New Roman" panose="02020603050405020304" pitchFamily="18" charset="0"/>
              </a:rPr>
              <a:t>At </a:t>
            </a:r>
            <a:r>
              <a:rPr lang="en-GB" sz="1600" dirty="0" err="1">
                <a:effectLst/>
                <a:ea typeface="Cambria" panose="02040503050406030204" pitchFamily="18" charset="0"/>
                <a:cs typeface="Times New Roman" panose="02020603050405020304" pitchFamily="18" charset="0"/>
              </a:rPr>
              <a:t>Lugwardine</a:t>
            </a:r>
            <a:r>
              <a:rPr lang="en-GB" sz="1600" dirty="0">
                <a:effectLst/>
                <a:ea typeface="Cambria" panose="02040503050406030204" pitchFamily="18" charset="0"/>
                <a:cs typeface="Times New Roman" panose="02020603050405020304" pitchFamily="18" charset="0"/>
              </a:rPr>
              <a:t> Primary Academy it is our intent to deliver a design and technology curriculum which inspires children to be creative and critical thinkers. We teach skills progressively to ensure that all children are able to practice and build on their previous learning and develop their skill set as they progress through the school. The children are taught to combine their designing and making skills with knowledge and understanding in order to design and make a product. They will also have the chance to evaluate products, allowing them to improve their product, as they would in the real world. </a:t>
            </a:r>
          </a:p>
          <a:p>
            <a:r>
              <a:rPr lang="en-GB" sz="1600" dirty="0">
                <a:effectLst/>
                <a:ea typeface="Times New Roman" panose="02020603050405020304" pitchFamily="18" charset="0"/>
              </a:rPr>
              <a:t>We intend for the children to develop problem solving skills that last them a life time and support them in their chosen careers.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11529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365845"/>
          </a:xfrm>
          <a:prstGeom prst="rect">
            <a:avLst/>
          </a:prstGeom>
          <a:noFill/>
        </p:spPr>
        <p:txBody>
          <a:bodyPr wrap="square">
            <a:spAutoFit/>
          </a:bodyPr>
          <a:lstStyle/>
          <a:p>
            <a:r>
              <a:rPr lang="en-GB" b="1" dirty="0">
                <a:solidFill>
                  <a:srgbClr val="0070C0"/>
                </a:solidFill>
                <a:latin typeface="+mj-lt"/>
              </a:rPr>
              <a:t>Subject Implementation</a:t>
            </a:r>
          </a:p>
          <a:p>
            <a:pPr>
              <a:spcAft>
                <a:spcPts val="170"/>
              </a:spcAft>
            </a:pPr>
            <a:r>
              <a:rPr kumimoji="0" lang="en-GB" altLang="en-US" sz="1600" b="0" i="0" u="none" strike="noStrike" kern="1200" cap="none" spc="0" normalizeH="0" baseline="0" noProof="0" dirty="0">
                <a:ln>
                  <a:noFill/>
                </a:ln>
                <a:solidFill>
                  <a:prstClr val="black"/>
                </a:solidFill>
                <a:effectLst/>
                <a:uLnTx/>
                <a:uFillTx/>
                <a:ea typeface="+mn-ea"/>
                <a:cs typeface="+mn-cs"/>
              </a:rPr>
              <a:t>At </a:t>
            </a:r>
            <a:r>
              <a:rPr kumimoji="0" lang="en-GB" altLang="en-US" sz="1600" b="0" i="0" u="none" strike="noStrike" kern="1200" cap="none" spc="0" normalizeH="0" baseline="0" noProof="0" dirty="0" err="1">
                <a:ln>
                  <a:noFill/>
                </a:ln>
                <a:solidFill>
                  <a:prstClr val="black"/>
                </a:solidFill>
                <a:effectLst/>
                <a:uLnTx/>
                <a:uFillTx/>
                <a:ea typeface="+mn-ea"/>
                <a:cs typeface="+mn-cs"/>
              </a:rPr>
              <a:t>Lugwardine</a:t>
            </a:r>
            <a:r>
              <a:rPr kumimoji="0" lang="en-GB" altLang="en-US" sz="1600" b="0" i="0" u="none" strike="noStrike" kern="1200" cap="none" spc="0" normalizeH="0" baseline="0" noProof="0" dirty="0">
                <a:ln>
                  <a:noFill/>
                </a:ln>
                <a:solidFill>
                  <a:prstClr val="black"/>
                </a:solidFill>
                <a:effectLst/>
                <a:uLnTx/>
                <a:uFillTx/>
                <a:ea typeface="+mn-ea"/>
                <a:cs typeface="+mn-cs"/>
              </a:rPr>
              <a:t> Primary Academy </a:t>
            </a:r>
            <a:r>
              <a:rPr lang="en-GB" sz="1600" dirty="0">
                <a:solidFill>
                  <a:srgbClr val="000000"/>
                </a:solidFill>
                <a:effectLst/>
                <a:ea typeface="MS Mincho" panose="02020609040205080304" pitchFamily="49" charset="-128"/>
                <a:cs typeface="Comic Sans MS" panose="030F0702030302020204" pitchFamily="66" charset="0"/>
              </a:rPr>
              <a:t>We have devised a scheme of work in correspondence with the national curriculum. Our curriculum ensures a progression of skills starting from EYFS until Year 6, allowing the children to leave our school with a good array of skills needed for the rest of their lives. For example, solving problems, becoming resilient learners and working as a team collaboratively to achieve a goal. </a:t>
            </a:r>
            <a:br>
              <a:rPr lang="en-GB" sz="1600" dirty="0">
                <a:solidFill>
                  <a:srgbClr val="000000"/>
                </a:solidFill>
                <a:effectLst/>
                <a:ea typeface="MS Mincho" panose="02020609040205080304" pitchFamily="49" charset="-128"/>
                <a:cs typeface="Comic Sans MS" panose="030F0702030302020204" pitchFamily="66" charset="0"/>
              </a:rPr>
            </a:br>
            <a:endParaRPr lang="en-GB" sz="1600" dirty="0">
              <a:solidFill>
                <a:srgbClr val="000000"/>
              </a:solidFill>
              <a:effectLst/>
              <a:ea typeface="MS Mincho" panose="02020609040205080304" pitchFamily="49" charset="-128"/>
              <a:cs typeface="Comic Sans MS" panose="030F0702030302020204" pitchFamily="66" charset="0"/>
            </a:endParaRPr>
          </a:p>
          <a:p>
            <a:r>
              <a:rPr lang="en-GB" sz="1600" dirty="0">
                <a:solidFill>
                  <a:srgbClr val="000000"/>
                </a:solidFill>
                <a:effectLst/>
                <a:ea typeface="MS Mincho" panose="02020609040205080304" pitchFamily="49" charset="-128"/>
                <a:cs typeface="Comic Sans MS" panose="030F0702030302020204" pitchFamily="66" charset="0"/>
              </a:rPr>
              <a:t>In our year groups we teach design and technology relating to our class topics and ensure that we build upon the skills taught in the previous year group. We ensure to cover the range of different design and technology areas outlined in the national curriculum: sewing and textiles, cooking and nutrition, electrical and mechanical components and using materials. We believe that Design and Technology is not a subject that can be solely taught within the classroom. We will ensure that each year group has access to our forest school area and has time to be ‘’hands-on’’, developing life skills and working collaboratively on projects. We also provide each year group with their own garden area (a raised bed) in for which they will take responsibility for preparing, planting and growing their own fruit and vegetables before harvesting them. We will also provide a farm trip for the younger children to explain why each process is so important.</a:t>
            </a:r>
          </a:p>
          <a:p>
            <a:r>
              <a:rPr kumimoji="0" lang="en-GB" altLang="en-US" sz="1600" b="0" i="0" u="none" strike="noStrike" kern="1200" cap="none" spc="0" normalizeH="0" baseline="0" noProof="0" dirty="0">
                <a:ln>
                  <a:noFill/>
                </a:ln>
                <a:solidFill>
                  <a:prstClr val="black"/>
                </a:solidFill>
                <a:effectLst/>
                <a:uLnTx/>
                <a:uFillTx/>
                <a:ea typeface="+mn-ea"/>
                <a:cs typeface="+mn-cs"/>
              </a:rPr>
              <a:t>  </a:t>
            </a:r>
            <a:r>
              <a:rPr lang="en-GB" sz="1600" dirty="0">
                <a:solidFill>
                  <a:srgbClr val="000000"/>
                </a:solidFill>
                <a:effectLst/>
                <a:ea typeface="MS Mincho" panose="02020609040205080304" pitchFamily="49" charset="-128"/>
                <a:cs typeface="Comic Sans MS" panose="030F0702030302020204" pitchFamily="66" charset="0"/>
              </a:rPr>
              <a:t>For each construction project that each year group does, we ensure to undertake the following structure:</a:t>
            </a:r>
          </a:p>
          <a:p>
            <a:pPr marL="342900" lvl="0" indent="-342900">
              <a:buFont typeface="Symbol" panose="05050102010706020507" pitchFamily="18" charset="2"/>
              <a:buChar char=""/>
            </a:pPr>
            <a:r>
              <a:rPr lang="en-GB" sz="1600" dirty="0">
                <a:solidFill>
                  <a:srgbClr val="000000"/>
                </a:solidFill>
                <a:effectLst/>
                <a:ea typeface="MS Mincho" panose="02020609040205080304" pitchFamily="49" charset="-128"/>
                <a:cs typeface="Comic Sans MS" panose="030F0702030302020204" pitchFamily="66" charset="0"/>
              </a:rPr>
              <a:t>To research the project</a:t>
            </a:r>
          </a:p>
          <a:p>
            <a:pPr marL="342900" lvl="0" indent="-342900">
              <a:buFont typeface="Symbol" panose="05050102010706020507" pitchFamily="18" charset="2"/>
              <a:buChar char=""/>
            </a:pPr>
            <a:r>
              <a:rPr lang="en-GB" sz="1600" dirty="0">
                <a:solidFill>
                  <a:srgbClr val="000000"/>
                </a:solidFill>
                <a:effectLst/>
                <a:ea typeface="MS Mincho" panose="02020609040205080304" pitchFamily="49" charset="-128"/>
                <a:cs typeface="Comic Sans MS" panose="030F0702030302020204" pitchFamily="66" charset="0"/>
              </a:rPr>
              <a:t>To design the project</a:t>
            </a:r>
          </a:p>
          <a:p>
            <a:pPr marL="342900" lvl="0" indent="-342900">
              <a:buFont typeface="Symbol" panose="05050102010706020507" pitchFamily="18" charset="2"/>
              <a:buChar char=""/>
            </a:pPr>
            <a:r>
              <a:rPr lang="en-GB" sz="1600" dirty="0">
                <a:solidFill>
                  <a:srgbClr val="000000"/>
                </a:solidFill>
                <a:effectLst/>
                <a:ea typeface="MS Mincho" panose="02020609040205080304" pitchFamily="49" charset="-128"/>
                <a:cs typeface="Comic Sans MS" panose="030F0702030302020204" pitchFamily="66" charset="0"/>
              </a:rPr>
              <a:t>Make the project</a:t>
            </a:r>
          </a:p>
          <a:p>
            <a:pPr marL="342900" lvl="0" indent="-342900">
              <a:buFont typeface="Symbol" panose="05050102010706020507" pitchFamily="18" charset="2"/>
              <a:buChar char=""/>
            </a:pPr>
            <a:r>
              <a:rPr lang="en-GB" sz="1600" dirty="0">
                <a:solidFill>
                  <a:srgbClr val="000000"/>
                </a:solidFill>
                <a:effectLst/>
                <a:ea typeface="MS Mincho" panose="02020609040205080304" pitchFamily="49" charset="-128"/>
                <a:cs typeface="Comic Sans MS" panose="030F0702030302020204" pitchFamily="66" charset="0"/>
              </a:rPr>
              <a:t>Evaluate the project.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44520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67722C-311F-C9E1-CECF-0A1AA0DF7502}"/>
              </a:ext>
            </a:extLst>
          </p:cNvPr>
          <p:cNvSpPr txBox="1"/>
          <p:nvPr/>
        </p:nvSpPr>
        <p:spPr>
          <a:xfrm>
            <a:off x="355600" y="406400"/>
            <a:ext cx="8910320" cy="5324535"/>
          </a:xfrm>
          <a:prstGeom prst="rect">
            <a:avLst/>
          </a:prstGeom>
          <a:noFill/>
        </p:spPr>
        <p:txBody>
          <a:bodyPr wrap="square" rtlCol="0">
            <a:spAutoFit/>
          </a:bodyPr>
          <a:lstStyle/>
          <a:p>
            <a:r>
              <a:rPr lang="en-GB" sz="1800" dirty="0">
                <a:solidFill>
                  <a:srgbClr val="000000"/>
                </a:solidFill>
                <a:effectLst/>
                <a:ea typeface="MS Mincho" panose="02020609040205080304" pitchFamily="49" charset="-128"/>
                <a:cs typeface="Comic Sans MS" panose="030F0702030302020204" pitchFamily="66" charset="0"/>
              </a:rPr>
              <a:t> </a:t>
            </a:r>
          </a:p>
          <a:p>
            <a:r>
              <a:rPr lang="en-GB" sz="1600" dirty="0">
                <a:solidFill>
                  <a:srgbClr val="000000"/>
                </a:solidFill>
                <a:effectLst/>
                <a:ea typeface="MS Mincho" panose="02020609040205080304" pitchFamily="49" charset="-128"/>
                <a:cs typeface="Comic Sans MS" panose="030F0702030302020204" pitchFamily="66" charset="0"/>
              </a:rPr>
              <a:t>We also ensure that technical knowledge is taught and that children understand the technical knowledge surrounding the subject. Children will also be provided with opportunities to showcase their work through ‘stay and share’ sessions where work is displayed.</a:t>
            </a:r>
          </a:p>
          <a:p>
            <a:r>
              <a:rPr lang="en-GB" sz="1600" dirty="0">
                <a:solidFill>
                  <a:srgbClr val="000000"/>
                </a:solidFill>
                <a:effectLst/>
                <a:ea typeface="MS Mincho" panose="02020609040205080304" pitchFamily="49" charset="-128"/>
                <a:cs typeface="Comic Sans MS" panose="030F0702030302020204" pitchFamily="66" charset="0"/>
              </a:rPr>
              <a:t>Where possible, design and technology will have cross-curricular links to other subjects, such as art, maths and science. Design and technology will follow a similar assessment pathway as art: We ensure that the children are aware of the skills they are developing and what the objectives are. The children are also given the chance to look back on previous design and technology work that they have produced. They are also provided with opportunities to evaluate their own and peer work, suggesting what they think went well and how they may change it if they were to do the project again. Teachers may also make suggestions to improve children’s work or use questioning affectively in order to support children to think of their own improvements. This is all done in a positive light, making it clear to the children that mistakes are ok as we wish for our children to be able to be creative without fear or worry. Giving children feedback allows the children to think critically about their work, in a safe environment, and helps the children to be resilient learners. </a:t>
            </a:r>
          </a:p>
          <a:p>
            <a:r>
              <a:rPr lang="en-GB" sz="1600" dirty="0">
                <a:solidFill>
                  <a:srgbClr val="000000"/>
                </a:solidFill>
                <a:effectLst/>
                <a:ea typeface="MS Mincho" panose="02020609040205080304" pitchFamily="49" charset="-128"/>
                <a:cs typeface="Comic Sans MS" panose="030F0702030302020204" pitchFamily="66" charset="0"/>
              </a:rPr>
              <a:t> </a:t>
            </a:r>
          </a:p>
          <a:p>
            <a:r>
              <a:rPr lang="en-GB" sz="1600" dirty="0">
                <a:solidFill>
                  <a:srgbClr val="000000"/>
                </a:solidFill>
                <a:effectLst/>
                <a:ea typeface="MS Mincho" panose="02020609040205080304" pitchFamily="49" charset="-128"/>
                <a:cs typeface="Comic Sans MS" panose="030F0702030302020204" pitchFamily="66" charset="0"/>
              </a:rPr>
              <a:t>Health and safety will be taught effectively to ensure that all children are aware of the risks that may be involved in a given task. In the first instance the children will be asked to discuss or consider what safety rules will need to be abided by and teachers will fill in any extra rules the children may not have considered.</a:t>
            </a:r>
          </a:p>
          <a:p>
            <a:endParaRPr lang="en-GB" dirty="0"/>
          </a:p>
        </p:txBody>
      </p:sp>
    </p:spTree>
    <p:extLst>
      <p:ext uri="{BB962C8B-B14F-4D97-AF65-F5344CB8AC3E}">
        <p14:creationId xmlns:p14="http://schemas.microsoft.com/office/powerpoint/2010/main" val="400657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2339102"/>
          </a:xfrm>
          <a:prstGeom prst="rect">
            <a:avLst/>
          </a:prstGeom>
          <a:noFill/>
        </p:spPr>
        <p:txBody>
          <a:bodyPr wrap="square">
            <a:spAutoFit/>
          </a:bodyPr>
          <a:lstStyle/>
          <a:p>
            <a:r>
              <a:rPr lang="en-GB" b="1" dirty="0">
                <a:solidFill>
                  <a:srgbClr val="0070C0"/>
                </a:solidFill>
                <a:latin typeface="+mj-lt"/>
              </a:rPr>
              <a:t>Subject Impact</a:t>
            </a:r>
          </a:p>
          <a:p>
            <a:r>
              <a:rPr kumimoji="0" lang="en-GB" altLang="en-US" sz="1600" b="0" i="0" u="none" strike="noStrike" kern="1200" cap="none" spc="0" normalizeH="0" baseline="0" noProof="0" dirty="0">
                <a:ln>
                  <a:noFill/>
                </a:ln>
                <a:solidFill>
                  <a:prstClr val="black"/>
                </a:solidFill>
                <a:effectLst/>
                <a:uLnTx/>
                <a:uFillTx/>
                <a:ea typeface="+mn-ea"/>
                <a:cs typeface="+mn-cs"/>
              </a:rPr>
              <a:t>At </a:t>
            </a:r>
            <a:r>
              <a:rPr kumimoji="0" lang="en-GB" altLang="en-US" sz="1600" b="0" i="0" u="none" strike="noStrike" kern="1200" cap="none" spc="0" normalizeH="0" baseline="0" noProof="0" dirty="0" err="1">
                <a:ln>
                  <a:noFill/>
                </a:ln>
                <a:solidFill>
                  <a:prstClr val="black"/>
                </a:solidFill>
                <a:effectLst/>
                <a:uLnTx/>
                <a:uFillTx/>
                <a:ea typeface="+mn-ea"/>
                <a:cs typeface="+mn-cs"/>
              </a:rPr>
              <a:t>Lugwardine</a:t>
            </a:r>
            <a:r>
              <a:rPr kumimoji="0" lang="en-GB" altLang="en-US" sz="1600" b="0" i="0" u="none" strike="noStrike" kern="1200" cap="none" spc="0" normalizeH="0" baseline="0" noProof="0" dirty="0">
                <a:ln>
                  <a:noFill/>
                </a:ln>
                <a:solidFill>
                  <a:prstClr val="black"/>
                </a:solidFill>
                <a:effectLst/>
                <a:uLnTx/>
                <a:uFillTx/>
                <a:ea typeface="+mn-ea"/>
                <a:cs typeface="+mn-cs"/>
              </a:rPr>
              <a:t> Primary Academy </a:t>
            </a:r>
            <a:r>
              <a:rPr kumimoji="0" lang="en-GB" altLang="en-US" sz="1600" b="0" i="0" u="none" strike="noStrike" kern="1200" cap="none" spc="0" normalizeH="0" baseline="0" noProof="0" dirty="0">
                <a:ln>
                  <a:noFill/>
                </a:ln>
                <a:solidFill>
                  <a:srgbClr val="000000"/>
                </a:solidFill>
                <a:uLnTx/>
                <a:uFillTx/>
                <a:ea typeface="Cambria" panose="02040503050406030204" pitchFamily="18" charset="0"/>
                <a:cs typeface="Times New Roman" panose="02020603050405020304" pitchFamily="18" charset="0"/>
              </a:rPr>
              <a:t>o</a:t>
            </a:r>
            <a:r>
              <a:rPr lang="en-GB" sz="1600" dirty="0" err="1">
                <a:solidFill>
                  <a:srgbClr val="000000"/>
                </a:solidFill>
                <a:effectLst/>
                <a:ea typeface="Cambria" panose="02040503050406030204" pitchFamily="18" charset="0"/>
                <a:cs typeface="Times New Roman" panose="02020603050405020304" pitchFamily="18" charset="0"/>
              </a:rPr>
              <a:t>ur</a:t>
            </a:r>
            <a:r>
              <a:rPr lang="en-GB" sz="1600" dirty="0">
                <a:solidFill>
                  <a:srgbClr val="000000"/>
                </a:solidFill>
                <a:effectLst/>
                <a:ea typeface="Cambria" panose="02040503050406030204" pitchFamily="18" charset="0"/>
                <a:cs typeface="Times New Roman" panose="02020603050405020304" pitchFamily="18" charset="0"/>
              </a:rPr>
              <a:t> curriculum impact shall be a clear enjoyment by children of design and technology and an increase in confidence and ‘have a go’ attitude. We wish for our children to be willing to improvise, adapt and over-come barriers. Children will feel proud displaying their work around school for all to see. They will also be able to demonstrate key skills and transferable skills learnt in design and technology applying the knowledge to other subjects (particularly in Maths, Art and Science) but also throughout their lives. Children will improve their skill set surrounding the design and technology curriculum and learn to be more resilient individuals. </a:t>
            </a:r>
            <a:endParaRPr lang="en-GB" sz="1600" dirty="0">
              <a:effectLst/>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59600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Golden threads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5" name="TextBox 4">
            <a:extLst>
              <a:ext uri="{FF2B5EF4-FFF2-40B4-BE49-F238E27FC236}">
                <a16:creationId xmlns:a16="http://schemas.microsoft.com/office/drawing/2014/main" id="{B04776B4-2F1F-1F63-10CE-63B86247CB91}"/>
              </a:ext>
            </a:extLst>
          </p:cNvPr>
          <p:cNvSpPr txBox="1"/>
          <p:nvPr/>
        </p:nvSpPr>
        <p:spPr>
          <a:xfrm>
            <a:off x="786551" y="1637790"/>
            <a:ext cx="6186948" cy="2215991"/>
          </a:xfrm>
          <a:prstGeom prst="rect">
            <a:avLst/>
          </a:prstGeom>
          <a:noFill/>
        </p:spPr>
        <p:txBody>
          <a:bodyPr wrap="square" lIns="91440" tIns="45720" rIns="91440" bIns="45720" anchor="t">
            <a:spAutoFit/>
          </a:bodyPr>
          <a:lstStyle/>
          <a:p>
            <a:pPr marL="342900" indent="-342900">
              <a:buFont typeface="Arial"/>
              <a:buChar char="•"/>
            </a:pPr>
            <a:r>
              <a:rPr lang="en-GB" sz="2400" dirty="0"/>
              <a:t>Developing our own ideas.</a:t>
            </a:r>
            <a:endParaRPr lang="en-US" dirty="0">
              <a:ea typeface="Calibri" panose="020F0502020204030204"/>
              <a:cs typeface="Calibri" panose="020F0502020204030204"/>
            </a:endParaRPr>
          </a:p>
          <a:p>
            <a:pPr marL="342900" indent="-342900">
              <a:buFont typeface="Arial"/>
              <a:buChar char="•"/>
            </a:pPr>
            <a:r>
              <a:rPr lang="en-GB" sz="2400" dirty="0"/>
              <a:t>Using tools and equipment to see our ideas into fruition.</a:t>
            </a:r>
            <a:endParaRPr lang="en-GB" dirty="0">
              <a:ea typeface="Calibri" panose="020F0502020204030204"/>
              <a:cs typeface="Calibri" panose="020F0502020204030204"/>
            </a:endParaRPr>
          </a:p>
          <a:p>
            <a:pPr marL="342900" indent="-342900">
              <a:buFont typeface="Arial"/>
              <a:buChar char="•"/>
            </a:pPr>
            <a:r>
              <a:rPr lang="en-GB" sz="2400" dirty="0"/>
              <a:t>Evaluating our ideas to see what we would change next time.</a:t>
            </a:r>
            <a:endParaRPr lang="en-GB" dirty="0">
              <a:ea typeface="Calibri" panose="020F0502020204030204"/>
              <a:cs typeface="Calibri" panose="020F0502020204030204"/>
            </a:endParaRPr>
          </a:p>
          <a:p>
            <a:endParaRPr lang="en-GB"/>
          </a:p>
        </p:txBody>
      </p:sp>
      <p:cxnSp>
        <p:nvCxnSpPr>
          <p:cNvPr id="6" name="Straight Connector 5">
            <a:extLst>
              <a:ext uri="{FF2B5EF4-FFF2-40B4-BE49-F238E27FC236}">
                <a16:creationId xmlns:a16="http://schemas.microsoft.com/office/drawing/2014/main" id="{92495C76-8EE9-0545-172F-3F63AA23E71E}"/>
              </a:ext>
            </a:extLst>
          </p:cNvPr>
          <p:cNvCxnSpPr>
            <a:cxnSpLocks/>
          </p:cNvCxnSpPr>
          <p:nvPr/>
        </p:nvCxnSpPr>
        <p:spPr>
          <a:xfrm>
            <a:off x="6970823" y="1714964"/>
            <a:ext cx="0" cy="3544719"/>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973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8" name="Table 5">
            <a:extLst>
              <a:ext uri="{FF2B5EF4-FFF2-40B4-BE49-F238E27FC236}">
                <a16:creationId xmlns:a16="http://schemas.microsoft.com/office/drawing/2014/main" id="{2A0E4F06-6402-414E-9323-F7A34AE3F0C2}"/>
              </a:ext>
            </a:extLst>
          </p:cNvPr>
          <p:cNvGraphicFramePr>
            <a:graphicFrameLocks noGrp="1"/>
          </p:cNvGraphicFramePr>
          <p:nvPr>
            <p:extLst>
              <p:ext uri="{D42A27DB-BD31-4B8C-83A1-F6EECF244321}">
                <p14:modId xmlns:p14="http://schemas.microsoft.com/office/powerpoint/2010/main" val="3484687321"/>
              </p:ext>
            </p:extLst>
          </p:nvPr>
        </p:nvGraphicFramePr>
        <p:xfrm>
          <a:off x="911690" y="1411156"/>
          <a:ext cx="8676170" cy="5042891"/>
        </p:xfrm>
        <a:graphic>
          <a:graphicData uri="http://schemas.openxmlformats.org/drawingml/2006/table">
            <a:tbl>
              <a:tblPr firstRow="1" bandRow="1">
                <a:tableStyleId>{5940675A-B579-460E-94D1-54222C63F5DA}</a:tableStyleId>
              </a:tblPr>
              <a:tblGrid>
                <a:gridCol w="639500">
                  <a:extLst>
                    <a:ext uri="{9D8B030D-6E8A-4147-A177-3AD203B41FA5}">
                      <a16:colId xmlns:a16="http://schemas.microsoft.com/office/drawing/2014/main" val="2359847445"/>
                    </a:ext>
                  </a:extLst>
                </a:gridCol>
                <a:gridCol w="1339445">
                  <a:extLst>
                    <a:ext uri="{9D8B030D-6E8A-4147-A177-3AD203B41FA5}">
                      <a16:colId xmlns:a16="http://schemas.microsoft.com/office/drawing/2014/main" val="1594443440"/>
                    </a:ext>
                  </a:extLst>
                </a:gridCol>
                <a:gridCol w="1339445">
                  <a:extLst>
                    <a:ext uri="{9D8B030D-6E8A-4147-A177-3AD203B41FA5}">
                      <a16:colId xmlns:a16="http://schemas.microsoft.com/office/drawing/2014/main" val="3793453715"/>
                    </a:ext>
                  </a:extLst>
                </a:gridCol>
                <a:gridCol w="1339445">
                  <a:extLst>
                    <a:ext uri="{9D8B030D-6E8A-4147-A177-3AD203B41FA5}">
                      <a16:colId xmlns:a16="http://schemas.microsoft.com/office/drawing/2014/main" val="3867046019"/>
                    </a:ext>
                  </a:extLst>
                </a:gridCol>
                <a:gridCol w="1339445">
                  <a:extLst>
                    <a:ext uri="{9D8B030D-6E8A-4147-A177-3AD203B41FA5}">
                      <a16:colId xmlns:a16="http://schemas.microsoft.com/office/drawing/2014/main" val="170433909"/>
                    </a:ext>
                  </a:extLst>
                </a:gridCol>
                <a:gridCol w="1339445">
                  <a:extLst>
                    <a:ext uri="{9D8B030D-6E8A-4147-A177-3AD203B41FA5}">
                      <a16:colId xmlns:a16="http://schemas.microsoft.com/office/drawing/2014/main" val="2558075943"/>
                    </a:ext>
                  </a:extLst>
                </a:gridCol>
                <a:gridCol w="1339445">
                  <a:extLst>
                    <a:ext uri="{9D8B030D-6E8A-4147-A177-3AD203B41FA5}">
                      <a16:colId xmlns:a16="http://schemas.microsoft.com/office/drawing/2014/main" val="3859627368"/>
                    </a:ext>
                  </a:extLst>
                </a:gridCol>
              </a:tblGrid>
              <a:tr h="333196">
                <a:tc>
                  <a:txBody>
                    <a:bodyPr/>
                    <a:lstStyle/>
                    <a:p>
                      <a:endParaRPr lang="en-GB"/>
                    </a:p>
                  </a:txBody>
                  <a:tcPr/>
                </a:tc>
                <a:tc>
                  <a:txBody>
                    <a:bodyPr/>
                    <a:lstStyle/>
                    <a:p>
                      <a:pPr algn="ctr"/>
                      <a:r>
                        <a:rPr lang="en-GB" sz="1200"/>
                        <a:t>Autumn 1</a:t>
                      </a:r>
                    </a:p>
                  </a:txBody>
                  <a:tcPr/>
                </a:tc>
                <a:tc>
                  <a:txBody>
                    <a:bodyPr/>
                    <a:lstStyle/>
                    <a:p>
                      <a:pPr algn="ctr"/>
                      <a:r>
                        <a:rPr lang="en-GB" sz="1200"/>
                        <a:t>Autumn 2</a:t>
                      </a:r>
                    </a:p>
                  </a:txBody>
                  <a:tcPr/>
                </a:tc>
                <a:tc>
                  <a:txBody>
                    <a:bodyPr/>
                    <a:lstStyle/>
                    <a:p>
                      <a:pPr algn="ctr"/>
                      <a:r>
                        <a:rPr lang="en-GB" sz="1200"/>
                        <a:t>Spring 1</a:t>
                      </a:r>
                    </a:p>
                  </a:txBody>
                  <a:tcPr/>
                </a:tc>
                <a:tc>
                  <a:txBody>
                    <a:bodyPr/>
                    <a:lstStyle/>
                    <a:p>
                      <a:pPr algn="ctr"/>
                      <a:r>
                        <a:rPr lang="en-GB" sz="1200"/>
                        <a:t>Spring 2</a:t>
                      </a:r>
                    </a:p>
                  </a:txBody>
                  <a:tcPr/>
                </a:tc>
                <a:tc>
                  <a:txBody>
                    <a:bodyPr/>
                    <a:lstStyle/>
                    <a:p>
                      <a:pPr algn="ctr"/>
                      <a:r>
                        <a:rPr lang="en-GB" sz="1200"/>
                        <a:t>Summer 1</a:t>
                      </a:r>
                    </a:p>
                  </a:txBody>
                  <a:tcPr/>
                </a:tc>
                <a:tc>
                  <a:txBody>
                    <a:bodyPr/>
                    <a:lstStyle/>
                    <a:p>
                      <a:pPr algn="ctr"/>
                      <a:r>
                        <a:rPr lang="en-GB" sz="1200"/>
                        <a:t>Summer 2</a:t>
                      </a:r>
                    </a:p>
                  </a:txBody>
                  <a:tcPr/>
                </a:tc>
                <a:extLst>
                  <a:ext uri="{0D108BD9-81ED-4DB2-BD59-A6C34878D82A}">
                    <a16:rowId xmlns:a16="http://schemas.microsoft.com/office/drawing/2014/main" val="3267430717"/>
                  </a:ext>
                </a:extLst>
              </a:tr>
              <a:tr h="734505">
                <a:tc>
                  <a:txBody>
                    <a:bodyPr/>
                    <a:lstStyle/>
                    <a:p>
                      <a:pPr algn="ctr"/>
                      <a:r>
                        <a:rPr lang="en-GB" sz="1200"/>
                        <a:t>Year 1</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Moving Parts (sliders) </a:t>
                      </a:r>
                    </a:p>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Moving Pictures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Creating Paper Toys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Cooking and Nutrition </a:t>
                      </a:r>
                    </a:p>
                  </a:txBody>
                  <a:tcPr anchor="ctr"/>
                </a:tc>
                <a:extLst>
                  <a:ext uri="{0D108BD9-81ED-4DB2-BD59-A6C34878D82A}">
                    <a16:rowId xmlns:a16="http://schemas.microsoft.com/office/drawing/2014/main" val="3285787395"/>
                  </a:ext>
                </a:extLst>
              </a:tr>
              <a:tr h="794957">
                <a:tc>
                  <a:txBody>
                    <a:bodyPr/>
                    <a:lstStyle/>
                    <a:p>
                      <a:pPr algn="ctr"/>
                      <a:r>
                        <a:rPr lang="en-GB" sz="1200"/>
                        <a:t>Year 2</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Nutrition pizza topping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To make a light house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Sewing buttons onto fish </a:t>
                      </a:r>
                    </a:p>
                  </a:txBody>
                  <a:tcPr anchor="ctr"/>
                </a:tc>
                <a:extLst>
                  <a:ext uri="{0D108BD9-81ED-4DB2-BD59-A6C34878D82A}">
                    <a16:rowId xmlns:a16="http://schemas.microsoft.com/office/drawing/2014/main" val="3585745437"/>
                  </a:ext>
                </a:extLst>
              </a:tr>
              <a:tr h="794958">
                <a:tc>
                  <a:txBody>
                    <a:bodyPr/>
                    <a:lstStyle/>
                    <a:p>
                      <a:pPr algn="ctr"/>
                      <a:r>
                        <a:rPr lang="en-GB" sz="1200"/>
                        <a:t>Year 3</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Photograph frames </a:t>
                      </a:r>
                    </a:p>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Structures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Moving Easter Bunny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Make a Healthy Sandwich </a:t>
                      </a:r>
                    </a:p>
                  </a:txBody>
                  <a:tcPr anchor="ctr"/>
                </a:tc>
                <a:extLst>
                  <a:ext uri="{0D108BD9-81ED-4DB2-BD59-A6C34878D82A}">
                    <a16:rowId xmlns:a16="http://schemas.microsoft.com/office/drawing/2014/main" val="908821935"/>
                  </a:ext>
                </a:extLst>
              </a:tr>
              <a:tr h="794958">
                <a:tc>
                  <a:txBody>
                    <a:bodyPr/>
                    <a:lstStyle/>
                    <a:p>
                      <a:pPr algn="ctr"/>
                      <a:r>
                        <a:rPr lang="en-GB" sz="1200"/>
                        <a:t>Year 4</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Mechanical moving parts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Nutrition - scones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Castles – draw bridges </a:t>
                      </a:r>
                    </a:p>
                  </a:txBody>
                  <a:tcPr anchor="ctr"/>
                </a:tc>
                <a:extLst>
                  <a:ext uri="{0D108BD9-81ED-4DB2-BD59-A6C34878D82A}">
                    <a16:rowId xmlns:a16="http://schemas.microsoft.com/office/drawing/2014/main" val="4249647769"/>
                  </a:ext>
                </a:extLst>
              </a:tr>
              <a:tr h="711805">
                <a:tc>
                  <a:txBody>
                    <a:bodyPr/>
                    <a:lstStyle/>
                    <a:p>
                      <a:pPr algn="ctr"/>
                      <a:r>
                        <a:rPr lang="en-GB" sz="1200" dirty="0"/>
                        <a:t>Year 5</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Structures links to Victorians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Textiles with Tudor focus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Victorian sweets/cakes</a:t>
                      </a:r>
                    </a:p>
                  </a:txBody>
                  <a:tcPr anchor="ctr"/>
                </a:tc>
                <a:extLst>
                  <a:ext uri="{0D108BD9-81ED-4DB2-BD59-A6C34878D82A}">
                    <a16:rowId xmlns:a16="http://schemas.microsoft.com/office/drawing/2014/main" val="2620233237"/>
                  </a:ext>
                </a:extLst>
              </a:tr>
              <a:tr h="794958">
                <a:tc>
                  <a:txBody>
                    <a:bodyPr/>
                    <a:lstStyle/>
                    <a:p>
                      <a:pPr algn="ctr"/>
                      <a:r>
                        <a:rPr lang="en-GB" sz="1200" dirty="0"/>
                        <a:t>Year 6</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Bread rolls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Controllable vehicles</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Day of the Dead sewing/masks</a:t>
                      </a:r>
                    </a:p>
                  </a:txBody>
                  <a:tcPr anchor="ctr"/>
                </a:tc>
                <a:extLst>
                  <a:ext uri="{0D108BD9-81ED-4DB2-BD59-A6C34878D82A}">
                    <a16:rowId xmlns:a16="http://schemas.microsoft.com/office/drawing/2014/main" val="2512837229"/>
                  </a:ext>
                </a:extLst>
              </a:tr>
            </a:tbl>
          </a:graphicData>
        </a:graphic>
      </p:graphicFrame>
    </p:spTree>
    <p:extLst>
      <p:ext uri="{BB962C8B-B14F-4D97-AF65-F5344CB8AC3E}">
        <p14:creationId xmlns:p14="http://schemas.microsoft.com/office/powerpoint/2010/main" val="222300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E9872E554D0B419B68B57A1E16EA6C" ma:contentTypeVersion="13" ma:contentTypeDescription="Create a new document." ma:contentTypeScope="" ma:versionID="038b5094480eacfdcfea36ce3dd18609">
  <xsd:schema xmlns:xsd="http://www.w3.org/2001/XMLSchema" xmlns:xs="http://www.w3.org/2001/XMLSchema" xmlns:p="http://schemas.microsoft.com/office/2006/metadata/properties" xmlns:ns2="a4e6b380-67f9-441a-a42d-76306b06c3b8" xmlns:ns3="6cf9097e-99b8-4488-8fcd-f47c605e4125" targetNamespace="http://schemas.microsoft.com/office/2006/metadata/properties" ma:root="true" ma:fieldsID="99d6c80226b0efde8b23e223be321edf" ns2:_="" ns3:_="">
    <xsd:import namespace="a4e6b380-67f9-441a-a42d-76306b06c3b8"/>
    <xsd:import namespace="6cf9097e-99b8-4488-8fcd-f47c605e41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6b380-67f9-441a-a42d-76306b06c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d18db8-4d58-4e74-a072-a05e764666c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9097e-99b8-4488-8fcd-f47c605e41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f7858b-e494-4cf2-ac98-049d38d15663}" ma:internalName="TaxCatchAll" ma:showField="CatchAllData" ma:web="6cf9097e-99b8-4488-8fcd-f47c605e4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f9097e-99b8-4488-8fcd-f47c605e4125" xsi:nil="true"/>
    <lcf76f155ced4ddcb4097134ff3c332f xmlns="a4e6b380-67f9-441a-a42d-76306b06c3b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9F417E-00F5-4C49-BA3F-FD9486594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6b380-67f9-441a-a42d-76306b06c3b8"/>
    <ds:schemaRef ds:uri="6cf9097e-99b8-4488-8fcd-f47c605e4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2CC27C-FD1B-4691-A589-07D6C73891B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e40e71d-824d-40e2-93b0-8c2fa32b30a5"/>
    <ds:schemaRef ds:uri="http://schemas.openxmlformats.org/package/2006/metadata/core-properties"/>
    <ds:schemaRef ds:uri="http://purl.org/dc/terms/"/>
    <ds:schemaRef ds:uri="24cee74c-c4a4-42e2-bc01-57bf4b8358ce"/>
    <ds:schemaRef ds:uri="0b1dc04e-cb64-40a3-9687-16537513f61f"/>
    <ds:schemaRef ds:uri="http://www.w3.org/XML/1998/namespace"/>
    <ds:schemaRef ds:uri="http://purl.org/dc/dcmitype/"/>
    <ds:schemaRef ds:uri="6cf9097e-99b8-4488-8fcd-f47c605e4125"/>
    <ds:schemaRef ds:uri="a4e6b380-67f9-441a-a42d-76306b06c3b8"/>
  </ds:schemaRefs>
</ds:datastoreItem>
</file>

<file path=customXml/itemProps3.xml><?xml version="1.0" encoding="utf-8"?>
<ds:datastoreItem xmlns:ds="http://schemas.openxmlformats.org/officeDocument/2006/customXml" ds:itemID="{9F1FF77C-788E-445F-B039-BFA8005DD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48</TotalTime>
  <Words>1239</Words>
  <Application>Microsoft Office PowerPoint</Application>
  <PresentationFormat>A4 Paper (210x297 mm)</PresentationFormat>
  <Paragraphs>89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Lugwardine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Lewis</dc:creator>
  <cp:lastModifiedBy>Richard Foster</cp:lastModifiedBy>
  <cp:revision>13</cp:revision>
  <dcterms:created xsi:type="dcterms:W3CDTF">2022-10-08T14:53:24Z</dcterms:created>
  <dcterms:modified xsi:type="dcterms:W3CDTF">2023-11-13T14:13:59Z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0x0101008AE9872E554D0B419B68B57A1E16EA6C</vt:lpwstr>
  </property>
  <property fmtid="{D5CDD505-2E9C-101B-9397-08002B2CF9AE}" pid="3" name="Staff Category">
    <vt:lpwstr/>
  </property>
  <property fmtid="{D5CDD505-2E9C-101B-9397-08002B2CF9AE}" pid="4" name="MediaServiceImageTags">
    <vt:lpwstr/>
  </property>
</Properties>
</file>