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60" r:id="rId6"/>
    <p:sldId id="259" r:id="rId7"/>
    <p:sldId id="261" r:id="rId8"/>
    <p:sldId id="262" r:id="rId9"/>
    <p:sldId id="263" r:id="rId10"/>
    <p:sldId id="264" r:id="rId11"/>
    <p:sldId id="265" r:id="rId12"/>
    <p:sldId id="266"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A5EB5-E375-2E55-E8D7-C02BB275F98E}" v="1" dt="2023-11-13T13:23:42.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13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Foster" userId="be20d5a5-7f31-4c59-a636-bd4b1470ffb7" providerId="ADAL" clId="{BFA641A6-2FCF-470D-8784-B7C3193EA53A}"/>
    <pc:docChg chg="delSld">
      <pc:chgData name="Richard Foster" userId="be20d5a5-7f31-4c59-a636-bd4b1470ffb7" providerId="ADAL" clId="{BFA641A6-2FCF-470D-8784-B7C3193EA53A}" dt="2023-11-13T14:13:27.462" v="8" actId="47"/>
      <pc:docMkLst>
        <pc:docMk/>
      </pc:docMkLst>
      <pc:sldChg chg="del">
        <pc:chgData name="Richard Foster" userId="be20d5a5-7f31-4c59-a636-bd4b1470ffb7" providerId="ADAL" clId="{BFA641A6-2FCF-470D-8784-B7C3193EA53A}" dt="2023-11-13T14:13:22.254" v="0" actId="47"/>
        <pc:sldMkLst>
          <pc:docMk/>
          <pc:sldMk cId="366826237" sldId="267"/>
        </pc:sldMkLst>
      </pc:sldChg>
      <pc:sldChg chg="del">
        <pc:chgData name="Richard Foster" userId="be20d5a5-7f31-4c59-a636-bd4b1470ffb7" providerId="ADAL" clId="{BFA641A6-2FCF-470D-8784-B7C3193EA53A}" dt="2023-11-13T14:13:22.944" v="1" actId="47"/>
        <pc:sldMkLst>
          <pc:docMk/>
          <pc:sldMk cId="2929586486" sldId="268"/>
        </pc:sldMkLst>
      </pc:sldChg>
      <pc:sldChg chg="del">
        <pc:chgData name="Richard Foster" userId="be20d5a5-7f31-4c59-a636-bd4b1470ffb7" providerId="ADAL" clId="{BFA641A6-2FCF-470D-8784-B7C3193EA53A}" dt="2023-11-13T14:13:23.595" v="2" actId="47"/>
        <pc:sldMkLst>
          <pc:docMk/>
          <pc:sldMk cId="3373280789" sldId="269"/>
        </pc:sldMkLst>
      </pc:sldChg>
      <pc:sldChg chg="del">
        <pc:chgData name="Richard Foster" userId="be20d5a5-7f31-4c59-a636-bd4b1470ffb7" providerId="ADAL" clId="{BFA641A6-2FCF-470D-8784-B7C3193EA53A}" dt="2023-11-13T14:13:24.273" v="3" actId="47"/>
        <pc:sldMkLst>
          <pc:docMk/>
          <pc:sldMk cId="2261779445" sldId="270"/>
        </pc:sldMkLst>
      </pc:sldChg>
      <pc:sldChg chg="del">
        <pc:chgData name="Richard Foster" userId="be20d5a5-7f31-4c59-a636-bd4b1470ffb7" providerId="ADAL" clId="{BFA641A6-2FCF-470D-8784-B7C3193EA53A}" dt="2023-11-13T14:13:24.905" v="4" actId="47"/>
        <pc:sldMkLst>
          <pc:docMk/>
          <pc:sldMk cId="1982416502" sldId="271"/>
        </pc:sldMkLst>
      </pc:sldChg>
      <pc:sldChg chg="del">
        <pc:chgData name="Richard Foster" userId="be20d5a5-7f31-4c59-a636-bd4b1470ffb7" providerId="ADAL" clId="{BFA641A6-2FCF-470D-8784-B7C3193EA53A}" dt="2023-11-13T14:13:25.536" v="5" actId="47"/>
        <pc:sldMkLst>
          <pc:docMk/>
          <pc:sldMk cId="1532992430" sldId="272"/>
        </pc:sldMkLst>
      </pc:sldChg>
      <pc:sldChg chg="del">
        <pc:chgData name="Richard Foster" userId="be20d5a5-7f31-4c59-a636-bd4b1470ffb7" providerId="ADAL" clId="{BFA641A6-2FCF-470D-8784-B7C3193EA53A}" dt="2023-11-13T14:13:26.136" v="6" actId="47"/>
        <pc:sldMkLst>
          <pc:docMk/>
          <pc:sldMk cId="1400126719" sldId="273"/>
        </pc:sldMkLst>
      </pc:sldChg>
      <pc:sldChg chg="del">
        <pc:chgData name="Richard Foster" userId="be20d5a5-7f31-4c59-a636-bd4b1470ffb7" providerId="ADAL" clId="{BFA641A6-2FCF-470D-8784-B7C3193EA53A}" dt="2023-11-13T14:13:26.816" v="7" actId="47"/>
        <pc:sldMkLst>
          <pc:docMk/>
          <pc:sldMk cId="3935700754" sldId="274"/>
        </pc:sldMkLst>
      </pc:sldChg>
      <pc:sldChg chg="del">
        <pc:chgData name="Richard Foster" userId="be20d5a5-7f31-4c59-a636-bd4b1470ffb7" providerId="ADAL" clId="{BFA641A6-2FCF-470D-8784-B7C3193EA53A}" dt="2023-11-13T14:13:27.462" v="8" actId="47"/>
        <pc:sldMkLst>
          <pc:docMk/>
          <pc:sldMk cId="2292244365" sldId="275"/>
        </pc:sldMkLst>
      </pc:sldChg>
    </pc:docChg>
  </pc:docChgLst>
  <pc:docChgLst>
    <pc:chgData name="Holly Featherstone" userId="S::hfeatherstone@lugwardine.hereford.sch.uk::d2143f58-90af-4f2d-ab51-0b8119a81522" providerId="AD" clId="Web-{955A5EB5-E375-2E55-E8D7-C02BB275F98E}"/>
    <pc:docChg chg="modSld">
      <pc:chgData name="Holly Featherstone" userId="S::hfeatherstone@lugwardine.hereford.sch.uk::d2143f58-90af-4f2d-ab51-0b8119a81522" providerId="AD" clId="Web-{955A5EB5-E375-2E55-E8D7-C02BB275F98E}" dt="2023-11-13T13:23:42.862" v="0" actId="1076"/>
      <pc:docMkLst>
        <pc:docMk/>
      </pc:docMkLst>
      <pc:sldChg chg="modSp">
        <pc:chgData name="Holly Featherstone" userId="S::hfeatherstone@lugwardine.hereford.sch.uk::d2143f58-90af-4f2d-ab51-0b8119a81522" providerId="AD" clId="Web-{955A5EB5-E375-2E55-E8D7-C02BB275F98E}" dt="2023-11-13T13:23:42.862" v="0" actId="1076"/>
        <pc:sldMkLst>
          <pc:docMk/>
          <pc:sldMk cId="536041265" sldId="266"/>
        </pc:sldMkLst>
        <pc:picChg chg="mod">
          <ac:chgData name="Holly Featherstone" userId="S::hfeatherstone@lugwardine.hereford.sch.uk::d2143f58-90af-4f2d-ab51-0b8119a81522" providerId="AD" clId="Web-{955A5EB5-E375-2E55-E8D7-C02BB275F98E}" dt="2023-11-13T13:23:42.862" v="0" actId="1076"/>
          <ac:picMkLst>
            <pc:docMk/>
            <pc:sldMk cId="536041265" sldId="266"/>
            <ac:picMk id="8" creationId="{33F2D857-C2CF-EE76-1EC2-33C7250D615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480499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43815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341405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334942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C495ED-50FD-47C3-A7D4-5259EC49F4C9}" type="datetimeFigureOut">
              <a:rPr lang="en-GB" smtClean="0"/>
              <a:t>13/11/2023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00446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80324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C495ED-50FD-47C3-A7D4-5259EC49F4C9}" type="datetimeFigureOut">
              <a:rPr lang="en-GB" smtClean="0"/>
              <a:t>13/11/2023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777223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C495ED-50FD-47C3-A7D4-5259EC49F4C9}" type="datetimeFigureOut">
              <a:rPr lang="en-GB" smtClean="0"/>
              <a:t>13/11/2023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1882426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495ED-50FD-47C3-A7D4-5259EC49F4C9}" type="datetimeFigureOut">
              <a:rPr lang="en-GB" smtClean="0"/>
              <a:t>13/11/2023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935898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6041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C495ED-50FD-47C3-A7D4-5259EC49F4C9}" type="datetimeFigureOut">
              <a:rPr lang="en-GB" smtClean="0"/>
              <a:t>13/11/2023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581BFD-8446-44C9-9F9A-BFE3695EC4AC}" type="slidenum">
              <a:rPr lang="en-GB" smtClean="0"/>
              <a:t>‹#›</a:t>
            </a:fld>
            <a:endParaRPr lang="en-GB"/>
          </a:p>
        </p:txBody>
      </p:sp>
    </p:spTree>
    <p:extLst>
      <p:ext uri="{BB962C8B-B14F-4D97-AF65-F5344CB8AC3E}">
        <p14:creationId xmlns:p14="http://schemas.microsoft.com/office/powerpoint/2010/main" val="271742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C495ED-50FD-47C3-A7D4-5259EC49F4C9}" type="datetimeFigureOut">
              <a:rPr lang="en-GB" smtClean="0"/>
              <a:t>13/11/2023</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581BFD-8446-44C9-9F9A-BFE3695EC4AC}" type="slidenum">
              <a:rPr lang="en-GB" smtClean="0"/>
              <a:t>‹#›</a:t>
            </a:fld>
            <a:endParaRPr lang="en-GB"/>
          </a:p>
        </p:txBody>
      </p:sp>
    </p:spTree>
    <p:extLst>
      <p:ext uri="{BB962C8B-B14F-4D97-AF65-F5344CB8AC3E}">
        <p14:creationId xmlns:p14="http://schemas.microsoft.com/office/powerpoint/2010/main" val="3379557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background pattern&#10;&#10;Description automatically generated">
            <a:extLst>
              <a:ext uri="{FF2B5EF4-FFF2-40B4-BE49-F238E27FC236}">
                <a16:creationId xmlns:a16="http://schemas.microsoft.com/office/drawing/2014/main" id="{CE978DCD-CE94-43F2-A0B5-5062E9B411DE}"/>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3" name="Picture 2" descr="A picture containing background pattern&#10;&#10;Description automatically generated">
            <a:extLst>
              <a:ext uri="{FF2B5EF4-FFF2-40B4-BE49-F238E27FC236}">
                <a16:creationId xmlns:a16="http://schemas.microsoft.com/office/drawing/2014/main" id="{691EAA86-8152-4473-A7CF-1ED1A4DEB6CF}"/>
              </a:ext>
            </a:extLst>
          </p:cNvPr>
          <p:cNvPicPr>
            <a:picLocks noChangeAspect="1"/>
          </p:cNvPicPr>
          <p:nvPr/>
        </p:nvPicPr>
        <p:blipFill rotWithShape="1">
          <a:blip r:embed="rId2">
            <a:extLst>
              <a:ext uri="{28A0092B-C50C-407E-A947-70E740481C1C}">
                <a14:useLocalDpi xmlns:a14="http://schemas.microsoft.com/office/drawing/2010/main" val="0"/>
              </a:ext>
            </a:extLst>
          </a:blip>
          <a:srcRect b="87385"/>
          <a:stretch/>
        </p:blipFill>
        <p:spPr>
          <a:xfrm>
            <a:off x="-2" y="0"/>
            <a:ext cx="9906001" cy="1249680"/>
          </a:xfrm>
          <a:prstGeom prst="rect">
            <a:avLst/>
          </a:prstGeom>
        </p:spPr>
      </p:pic>
      <p:pic>
        <p:nvPicPr>
          <p:cNvPr id="4" name="Picture 3">
            <a:extLst>
              <a:ext uri="{FF2B5EF4-FFF2-40B4-BE49-F238E27FC236}">
                <a16:creationId xmlns:a16="http://schemas.microsoft.com/office/drawing/2014/main" id="{9C1D33CB-C614-4B3C-B0D4-A2E03CD4A095}"/>
              </a:ext>
            </a:extLst>
          </p:cNvPr>
          <p:cNvPicPr>
            <a:picLocks noChangeAspect="1"/>
          </p:cNvPicPr>
          <p:nvPr/>
        </p:nvPicPr>
        <p:blipFill rotWithShape="1">
          <a:blip r:embed="rId3"/>
          <a:srcRect l="-1" r="-6672"/>
          <a:stretch/>
        </p:blipFill>
        <p:spPr>
          <a:xfrm>
            <a:off x="3937905" y="1247928"/>
            <a:ext cx="2030186" cy="2181072"/>
          </a:xfrm>
          <a:prstGeom prst="rect">
            <a:avLst/>
          </a:prstGeom>
        </p:spPr>
      </p:pic>
      <p:sp>
        <p:nvSpPr>
          <p:cNvPr id="5" name="TextBox 4">
            <a:extLst>
              <a:ext uri="{FF2B5EF4-FFF2-40B4-BE49-F238E27FC236}">
                <a16:creationId xmlns:a16="http://schemas.microsoft.com/office/drawing/2014/main" id="{E1D2FDBD-D862-4A97-A955-0F871BA7FB9E}"/>
              </a:ext>
            </a:extLst>
          </p:cNvPr>
          <p:cNvSpPr txBox="1"/>
          <p:nvPr/>
        </p:nvSpPr>
        <p:spPr>
          <a:xfrm>
            <a:off x="2006598" y="3828157"/>
            <a:ext cx="5892800" cy="1569660"/>
          </a:xfrm>
          <a:prstGeom prst="rect">
            <a:avLst/>
          </a:prstGeom>
          <a:noFill/>
        </p:spPr>
        <p:txBody>
          <a:bodyPr wrap="square" rtlCol="0">
            <a:spAutoFit/>
          </a:bodyPr>
          <a:lstStyle/>
          <a:p>
            <a:pPr algn="ctr"/>
            <a:r>
              <a:rPr lang="en-GB" sz="3200" b="1">
                <a:solidFill>
                  <a:srgbClr val="2467A3"/>
                </a:solidFill>
              </a:rPr>
              <a:t>Geography</a:t>
            </a:r>
            <a:endParaRPr lang="en-GB" sz="3200" b="1" dirty="0">
              <a:solidFill>
                <a:srgbClr val="2467A3"/>
              </a:solidFill>
            </a:endParaRPr>
          </a:p>
          <a:p>
            <a:pPr algn="ctr"/>
            <a:r>
              <a:rPr lang="en-GB" sz="3200" b="1" dirty="0">
                <a:solidFill>
                  <a:srgbClr val="2467A3"/>
                </a:solidFill>
              </a:rPr>
              <a:t>Curriculum Folder</a:t>
            </a:r>
          </a:p>
          <a:p>
            <a:pPr algn="ctr"/>
            <a:r>
              <a:rPr lang="en-GB" sz="3200" dirty="0">
                <a:solidFill>
                  <a:srgbClr val="72CEF3"/>
                </a:solidFill>
              </a:rPr>
              <a:t>2023</a:t>
            </a:r>
          </a:p>
        </p:txBody>
      </p:sp>
    </p:spTree>
    <p:extLst>
      <p:ext uri="{BB962C8B-B14F-4D97-AF65-F5344CB8AC3E}">
        <p14:creationId xmlns:p14="http://schemas.microsoft.com/office/powerpoint/2010/main" val="195211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AE177B-3194-534E-67F3-5890F28D7D72}"/>
              </a:ext>
            </a:extLst>
          </p:cNvPr>
          <p:cNvPicPr>
            <a:picLocks noChangeAspect="1"/>
          </p:cNvPicPr>
          <p:nvPr/>
        </p:nvPicPr>
        <p:blipFill>
          <a:blip r:embed="rId2"/>
          <a:stretch>
            <a:fillRect/>
          </a:stretch>
        </p:blipFill>
        <p:spPr>
          <a:xfrm>
            <a:off x="0" y="0"/>
            <a:ext cx="9906000" cy="3342292"/>
          </a:xfrm>
          <a:prstGeom prst="rect">
            <a:avLst/>
          </a:prstGeom>
        </p:spPr>
      </p:pic>
      <p:pic>
        <p:nvPicPr>
          <p:cNvPr id="6" name="Picture 5">
            <a:extLst>
              <a:ext uri="{FF2B5EF4-FFF2-40B4-BE49-F238E27FC236}">
                <a16:creationId xmlns:a16="http://schemas.microsoft.com/office/drawing/2014/main" id="{BA0F244A-A9DE-0709-0DBE-9B8814F450A7}"/>
              </a:ext>
            </a:extLst>
          </p:cNvPr>
          <p:cNvPicPr>
            <a:picLocks noChangeAspect="1"/>
          </p:cNvPicPr>
          <p:nvPr/>
        </p:nvPicPr>
        <p:blipFill>
          <a:blip r:embed="rId3"/>
          <a:stretch>
            <a:fillRect/>
          </a:stretch>
        </p:blipFill>
        <p:spPr>
          <a:xfrm>
            <a:off x="0" y="3342292"/>
            <a:ext cx="9906000" cy="2896526"/>
          </a:xfrm>
          <a:prstGeom prst="rect">
            <a:avLst/>
          </a:prstGeom>
        </p:spPr>
      </p:pic>
    </p:spTree>
    <p:extLst>
      <p:ext uri="{BB962C8B-B14F-4D97-AF65-F5344CB8AC3E}">
        <p14:creationId xmlns:p14="http://schemas.microsoft.com/office/powerpoint/2010/main" val="4225399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05E0EA-79AD-D55F-CAF6-BD131F22992E}"/>
              </a:ext>
            </a:extLst>
          </p:cNvPr>
          <p:cNvPicPr>
            <a:picLocks noChangeAspect="1"/>
          </p:cNvPicPr>
          <p:nvPr/>
        </p:nvPicPr>
        <p:blipFill>
          <a:blip r:embed="rId2"/>
          <a:stretch>
            <a:fillRect/>
          </a:stretch>
        </p:blipFill>
        <p:spPr>
          <a:xfrm>
            <a:off x="0" y="0"/>
            <a:ext cx="9906000" cy="3720761"/>
          </a:xfrm>
          <a:prstGeom prst="rect">
            <a:avLst/>
          </a:prstGeom>
        </p:spPr>
      </p:pic>
      <p:pic>
        <p:nvPicPr>
          <p:cNvPr id="5" name="Picture 4">
            <a:extLst>
              <a:ext uri="{FF2B5EF4-FFF2-40B4-BE49-F238E27FC236}">
                <a16:creationId xmlns:a16="http://schemas.microsoft.com/office/drawing/2014/main" id="{0CA98E5B-775C-FE3F-E303-74AD59D0BB11}"/>
              </a:ext>
            </a:extLst>
          </p:cNvPr>
          <p:cNvPicPr>
            <a:picLocks noChangeAspect="1"/>
          </p:cNvPicPr>
          <p:nvPr/>
        </p:nvPicPr>
        <p:blipFill>
          <a:blip r:embed="rId3"/>
          <a:stretch>
            <a:fillRect/>
          </a:stretch>
        </p:blipFill>
        <p:spPr>
          <a:xfrm>
            <a:off x="0" y="3523565"/>
            <a:ext cx="9906000" cy="3334435"/>
          </a:xfrm>
          <a:prstGeom prst="rect">
            <a:avLst/>
          </a:prstGeom>
        </p:spPr>
      </p:pic>
    </p:spTree>
    <p:extLst>
      <p:ext uri="{BB962C8B-B14F-4D97-AF65-F5344CB8AC3E}">
        <p14:creationId xmlns:p14="http://schemas.microsoft.com/office/powerpoint/2010/main" val="184755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C3EAF0-AF0D-0B07-089C-8A4AEE38B74B}"/>
              </a:ext>
            </a:extLst>
          </p:cNvPr>
          <p:cNvPicPr>
            <a:picLocks noChangeAspect="1"/>
          </p:cNvPicPr>
          <p:nvPr/>
        </p:nvPicPr>
        <p:blipFill>
          <a:blip r:embed="rId2"/>
          <a:stretch>
            <a:fillRect/>
          </a:stretch>
        </p:blipFill>
        <p:spPr>
          <a:xfrm>
            <a:off x="0" y="0"/>
            <a:ext cx="9906000" cy="2269374"/>
          </a:xfrm>
          <a:prstGeom prst="rect">
            <a:avLst/>
          </a:prstGeom>
        </p:spPr>
      </p:pic>
      <p:pic>
        <p:nvPicPr>
          <p:cNvPr id="5" name="Picture 4">
            <a:extLst>
              <a:ext uri="{FF2B5EF4-FFF2-40B4-BE49-F238E27FC236}">
                <a16:creationId xmlns:a16="http://schemas.microsoft.com/office/drawing/2014/main" id="{F2504672-7652-8B05-553B-8B76AE585061}"/>
              </a:ext>
            </a:extLst>
          </p:cNvPr>
          <p:cNvPicPr>
            <a:picLocks noChangeAspect="1"/>
          </p:cNvPicPr>
          <p:nvPr/>
        </p:nvPicPr>
        <p:blipFill>
          <a:blip r:embed="rId3"/>
          <a:stretch>
            <a:fillRect/>
          </a:stretch>
        </p:blipFill>
        <p:spPr>
          <a:xfrm>
            <a:off x="0" y="2269374"/>
            <a:ext cx="9906000" cy="2401455"/>
          </a:xfrm>
          <a:prstGeom prst="rect">
            <a:avLst/>
          </a:prstGeom>
        </p:spPr>
      </p:pic>
    </p:spTree>
    <p:extLst>
      <p:ext uri="{BB962C8B-B14F-4D97-AF65-F5344CB8AC3E}">
        <p14:creationId xmlns:p14="http://schemas.microsoft.com/office/powerpoint/2010/main" val="2137488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F62D44-59EE-7C9D-61C2-98E40B896FE9}"/>
              </a:ext>
            </a:extLst>
          </p:cNvPr>
          <p:cNvPicPr>
            <a:picLocks noChangeAspect="1"/>
          </p:cNvPicPr>
          <p:nvPr/>
        </p:nvPicPr>
        <p:blipFill>
          <a:blip r:embed="rId2"/>
          <a:stretch>
            <a:fillRect/>
          </a:stretch>
        </p:blipFill>
        <p:spPr>
          <a:xfrm>
            <a:off x="0" y="0"/>
            <a:ext cx="9906000" cy="3304031"/>
          </a:xfrm>
          <a:prstGeom prst="rect">
            <a:avLst/>
          </a:prstGeom>
        </p:spPr>
      </p:pic>
      <p:pic>
        <p:nvPicPr>
          <p:cNvPr id="4" name="Picture 3">
            <a:extLst>
              <a:ext uri="{FF2B5EF4-FFF2-40B4-BE49-F238E27FC236}">
                <a16:creationId xmlns:a16="http://schemas.microsoft.com/office/drawing/2014/main" id="{46E7C38E-88F1-F65A-A3F7-512FF915E950}"/>
              </a:ext>
            </a:extLst>
          </p:cNvPr>
          <p:cNvPicPr>
            <a:picLocks noChangeAspect="1"/>
          </p:cNvPicPr>
          <p:nvPr/>
        </p:nvPicPr>
        <p:blipFill>
          <a:blip r:embed="rId3"/>
          <a:stretch>
            <a:fillRect/>
          </a:stretch>
        </p:blipFill>
        <p:spPr>
          <a:xfrm>
            <a:off x="0" y="3304031"/>
            <a:ext cx="9906000" cy="3624000"/>
          </a:xfrm>
          <a:prstGeom prst="rect">
            <a:avLst/>
          </a:prstGeom>
        </p:spPr>
      </p:pic>
    </p:spTree>
    <p:extLst>
      <p:ext uri="{BB962C8B-B14F-4D97-AF65-F5344CB8AC3E}">
        <p14:creationId xmlns:p14="http://schemas.microsoft.com/office/powerpoint/2010/main" val="1445875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088F26-534D-170B-5ED3-7F6A82E7CD87}"/>
              </a:ext>
            </a:extLst>
          </p:cNvPr>
          <p:cNvPicPr>
            <a:picLocks noChangeAspect="1"/>
          </p:cNvPicPr>
          <p:nvPr/>
        </p:nvPicPr>
        <p:blipFill>
          <a:blip r:embed="rId2"/>
          <a:stretch>
            <a:fillRect/>
          </a:stretch>
        </p:blipFill>
        <p:spPr>
          <a:xfrm>
            <a:off x="0" y="0"/>
            <a:ext cx="9906000" cy="2600476"/>
          </a:xfrm>
          <a:prstGeom prst="rect">
            <a:avLst/>
          </a:prstGeom>
        </p:spPr>
      </p:pic>
      <p:pic>
        <p:nvPicPr>
          <p:cNvPr id="5" name="Picture 4">
            <a:extLst>
              <a:ext uri="{FF2B5EF4-FFF2-40B4-BE49-F238E27FC236}">
                <a16:creationId xmlns:a16="http://schemas.microsoft.com/office/drawing/2014/main" id="{7DE8564B-B40E-9A3B-EB25-6C90ACAEDCEE}"/>
              </a:ext>
            </a:extLst>
          </p:cNvPr>
          <p:cNvPicPr>
            <a:picLocks noChangeAspect="1"/>
          </p:cNvPicPr>
          <p:nvPr/>
        </p:nvPicPr>
        <p:blipFill>
          <a:blip r:embed="rId3"/>
          <a:stretch>
            <a:fillRect/>
          </a:stretch>
        </p:blipFill>
        <p:spPr>
          <a:xfrm>
            <a:off x="0" y="2600476"/>
            <a:ext cx="9906000" cy="2382000"/>
          </a:xfrm>
          <a:prstGeom prst="rect">
            <a:avLst/>
          </a:prstGeom>
        </p:spPr>
      </p:pic>
      <p:pic>
        <p:nvPicPr>
          <p:cNvPr id="7" name="Picture 6">
            <a:extLst>
              <a:ext uri="{FF2B5EF4-FFF2-40B4-BE49-F238E27FC236}">
                <a16:creationId xmlns:a16="http://schemas.microsoft.com/office/drawing/2014/main" id="{622EFB98-4406-6D90-62E6-106388A189BF}"/>
              </a:ext>
            </a:extLst>
          </p:cNvPr>
          <p:cNvPicPr>
            <a:picLocks noChangeAspect="1"/>
          </p:cNvPicPr>
          <p:nvPr/>
        </p:nvPicPr>
        <p:blipFill>
          <a:blip r:embed="rId4"/>
          <a:stretch>
            <a:fillRect/>
          </a:stretch>
        </p:blipFill>
        <p:spPr>
          <a:xfrm>
            <a:off x="0" y="4982476"/>
            <a:ext cx="9906000" cy="1869735"/>
          </a:xfrm>
          <a:prstGeom prst="rect">
            <a:avLst/>
          </a:prstGeom>
        </p:spPr>
      </p:pic>
    </p:spTree>
    <p:extLst>
      <p:ext uri="{BB962C8B-B14F-4D97-AF65-F5344CB8AC3E}">
        <p14:creationId xmlns:p14="http://schemas.microsoft.com/office/powerpoint/2010/main" val="298626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DE9A8-02B6-A319-9F2A-AB2DB65BE09A}"/>
              </a:ext>
            </a:extLst>
          </p:cNvPr>
          <p:cNvPicPr>
            <a:picLocks noChangeAspect="1"/>
          </p:cNvPicPr>
          <p:nvPr/>
        </p:nvPicPr>
        <p:blipFill>
          <a:blip r:embed="rId2"/>
          <a:stretch>
            <a:fillRect/>
          </a:stretch>
        </p:blipFill>
        <p:spPr>
          <a:xfrm>
            <a:off x="0" y="0"/>
            <a:ext cx="9906000" cy="1456063"/>
          </a:xfrm>
          <a:prstGeom prst="rect">
            <a:avLst/>
          </a:prstGeom>
        </p:spPr>
      </p:pic>
      <p:pic>
        <p:nvPicPr>
          <p:cNvPr id="5" name="Picture 4">
            <a:extLst>
              <a:ext uri="{FF2B5EF4-FFF2-40B4-BE49-F238E27FC236}">
                <a16:creationId xmlns:a16="http://schemas.microsoft.com/office/drawing/2014/main" id="{17AF6888-E5A5-16AD-853F-B428C470804E}"/>
              </a:ext>
            </a:extLst>
          </p:cNvPr>
          <p:cNvPicPr>
            <a:picLocks noChangeAspect="1"/>
          </p:cNvPicPr>
          <p:nvPr/>
        </p:nvPicPr>
        <p:blipFill>
          <a:blip r:embed="rId3"/>
          <a:stretch>
            <a:fillRect/>
          </a:stretch>
        </p:blipFill>
        <p:spPr>
          <a:xfrm>
            <a:off x="0" y="1456063"/>
            <a:ext cx="9906000" cy="4302545"/>
          </a:xfrm>
          <a:prstGeom prst="rect">
            <a:avLst/>
          </a:prstGeom>
        </p:spPr>
      </p:pic>
    </p:spTree>
    <p:extLst>
      <p:ext uri="{BB962C8B-B14F-4D97-AF65-F5344CB8AC3E}">
        <p14:creationId xmlns:p14="http://schemas.microsoft.com/office/powerpoint/2010/main" val="94532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F7CED2-F22D-7A59-3870-1A4C8E9D8ED4}"/>
              </a:ext>
            </a:extLst>
          </p:cNvPr>
          <p:cNvPicPr>
            <a:picLocks noChangeAspect="1"/>
          </p:cNvPicPr>
          <p:nvPr/>
        </p:nvPicPr>
        <p:blipFill>
          <a:blip r:embed="rId2"/>
          <a:stretch>
            <a:fillRect/>
          </a:stretch>
        </p:blipFill>
        <p:spPr>
          <a:xfrm>
            <a:off x="0" y="0"/>
            <a:ext cx="9906000" cy="4359844"/>
          </a:xfrm>
          <a:prstGeom prst="rect">
            <a:avLst/>
          </a:prstGeom>
        </p:spPr>
      </p:pic>
      <p:pic>
        <p:nvPicPr>
          <p:cNvPr id="5" name="Picture 4">
            <a:extLst>
              <a:ext uri="{FF2B5EF4-FFF2-40B4-BE49-F238E27FC236}">
                <a16:creationId xmlns:a16="http://schemas.microsoft.com/office/drawing/2014/main" id="{10E518C3-3CE5-79BA-3B44-063A1B8BE9EE}"/>
              </a:ext>
            </a:extLst>
          </p:cNvPr>
          <p:cNvPicPr>
            <a:picLocks noChangeAspect="1"/>
          </p:cNvPicPr>
          <p:nvPr/>
        </p:nvPicPr>
        <p:blipFill>
          <a:blip r:embed="rId3"/>
          <a:stretch>
            <a:fillRect/>
          </a:stretch>
        </p:blipFill>
        <p:spPr>
          <a:xfrm>
            <a:off x="0" y="4359844"/>
            <a:ext cx="9906000" cy="1758390"/>
          </a:xfrm>
          <a:prstGeom prst="rect">
            <a:avLst/>
          </a:prstGeom>
        </p:spPr>
      </p:pic>
    </p:spTree>
    <p:extLst>
      <p:ext uri="{BB962C8B-B14F-4D97-AF65-F5344CB8AC3E}">
        <p14:creationId xmlns:p14="http://schemas.microsoft.com/office/powerpoint/2010/main" val="1296711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83A307-CA1C-68AE-929A-382C15C3E997}"/>
              </a:ext>
            </a:extLst>
          </p:cNvPr>
          <p:cNvPicPr>
            <a:picLocks noChangeAspect="1"/>
          </p:cNvPicPr>
          <p:nvPr/>
        </p:nvPicPr>
        <p:blipFill>
          <a:blip r:embed="rId2"/>
          <a:stretch>
            <a:fillRect/>
          </a:stretch>
        </p:blipFill>
        <p:spPr>
          <a:xfrm>
            <a:off x="0" y="0"/>
            <a:ext cx="9906000" cy="3444000"/>
          </a:xfrm>
          <a:prstGeom prst="rect">
            <a:avLst/>
          </a:prstGeom>
        </p:spPr>
      </p:pic>
    </p:spTree>
    <p:extLst>
      <p:ext uri="{BB962C8B-B14F-4D97-AF65-F5344CB8AC3E}">
        <p14:creationId xmlns:p14="http://schemas.microsoft.com/office/powerpoint/2010/main" val="1741149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5CF7A8-B6FF-5F94-75B3-0398B88AA6AD}"/>
              </a:ext>
            </a:extLst>
          </p:cNvPr>
          <p:cNvPicPr>
            <a:picLocks noChangeAspect="1"/>
          </p:cNvPicPr>
          <p:nvPr/>
        </p:nvPicPr>
        <p:blipFill>
          <a:blip r:embed="rId2"/>
          <a:stretch>
            <a:fillRect/>
          </a:stretch>
        </p:blipFill>
        <p:spPr>
          <a:xfrm>
            <a:off x="0" y="0"/>
            <a:ext cx="9906000" cy="4826923"/>
          </a:xfrm>
          <a:prstGeom prst="rect">
            <a:avLst/>
          </a:prstGeom>
        </p:spPr>
      </p:pic>
    </p:spTree>
    <p:extLst>
      <p:ext uri="{BB962C8B-B14F-4D97-AF65-F5344CB8AC3E}">
        <p14:creationId xmlns:p14="http://schemas.microsoft.com/office/powerpoint/2010/main" val="3155422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6E4EC-3FFA-BDB4-7C67-2D5D7E9D60B6}"/>
              </a:ext>
            </a:extLst>
          </p:cNvPr>
          <p:cNvPicPr>
            <a:picLocks noChangeAspect="1"/>
          </p:cNvPicPr>
          <p:nvPr/>
        </p:nvPicPr>
        <p:blipFill>
          <a:blip r:embed="rId2"/>
          <a:stretch>
            <a:fillRect/>
          </a:stretch>
        </p:blipFill>
        <p:spPr>
          <a:xfrm>
            <a:off x="0" y="0"/>
            <a:ext cx="9906000" cy="3295975"/>
          </a:xfrm>
          <a:prstGeom prst="rect">
            <a:avLst/>
          </a:prstGeom>
        </p:spPr>
      </p:pic>
    </p:spTree>
    <p:extLst>
      <p:ext uri="{BB962C8B-B14F-4D97-AF65-F5344CB8AC3E}">
        <p14:creationId xmlns:p14="http://schemas.microsoft.com/office/powerpoint/2010/main" val="3205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994324"/>
            <a:ext cx="8625016" cy="4801314"/>
          </a:xfrm>
          <a:prstGeom prst="rect">
            <a:avLst/>
          </a:prstGeom>
          <a:noFill/>
        </p:spPr>
        <p:txBody>
          <a:bodyPr wrap="square">
            <a:spAutoFit/>
          </a:bodyPr>
          <a:lstStyle/>
          <a:p>
            <a:pPr marL="0" indent="0">
              <a:buNone/>
            </a:pPr>
            <a:r>
              <a:rPr lang="en-GB" sz="1800" b="1" dirty="0">
                <a:solidFill>
                  <a:srgbClr val="0070C0"/>
                </a:solidFill>
                <a:latin typeface="+mj-lt"/>
              </a:rPr>
              <a:t>Contents</a:t>
            </a:r>
          </a:p>
          <a:p>
            <a:pPr marL="285750" indent="-285750">
              <a:buFont typeface="Arial" panose="020B0604020202020204" pitchFamily="34" charset="0"/>
              <a:buChar char="•"/>
            </a:pPr>
            <a:r>
              <a:rPr lang="en-GB" dirty="0"/>
              <a:t>Core Curriculum intent</a:t>
            </a:r>
          </a:p>
          <a:p>
            <a:pPr marL="285750" indent="-285750">
              <a:buFont typeface="Arial" panose="020B0604020202020204" pitchFamily="34" charset="0"/>
              <a:buChar char="•"/>
            </a:pPr>
            <a:r>
              <a:rPr lang="en-GB" dirty="0"/>
              <a:t>Subject specific intent, implementation, impact</a:t>
            </a:r>
          </a:p>
          <a:p>
            <a:pPr marL="285750" indent="-285750">
              <a:buFont typeface="Arial" panose="020B0604020202020204" pitchFamily="34" charset="0"/>
              <a:buChar char="•"/>
            </a:pPr>
            <a:r>
              <a:rPr lang="en-GB" dirty="0"/>
              <a:t>The golden strands</a:t>
            </a:r>
          </a:p>
          <a:p>
            <a:pPr marL="285750" indent="-285750">
              <a:buFont typeface="Arial" panose="020B0604020202020204" pitchFamily="34" charset="0"/>
              <a:buChar char="•"/>
            </a:pPr>
            <a:r>
              <a:rPr lang="en-GB" dirty="0"/>
              <a:t>The subject progression (long term plan)</a:t>
            </a:r>
          </a:p>
          <a:p>
            <a:pPr marL="285750" indent="-285750">
              <a:buFont typeface="Arial" panose="020B0604020202020204" pitchFamily="34" charset="0"/>
              <a:buChar char="•"/>
            </a:pPr>
            <a:r>
              <a:rPr lang="en-GB" dirty="0"/>
              <a:t>Curriculum offer</a:t>
            </a:r>
          </a:p>
          <a:p>
            <a:pPr marL="285750" indent="-285750">
              <a:buFont typeface="Arial" panose="020B0604020202020204" pitchFamily="34" charset="0"/>
              <a:buChar char="•"/>
            </a:pPr>
            <a:r>
              <a:rPr lang="en-GB" dirty="0"/>
              <a:t>Information on how the subject is monitored and evaluated</a:t>
            </a:r>
          </a:p>
          <a:p>
            <a:pPr marL="285750" indent="-285750">
              <a:buFont typeface="Arial" panose="020B0604020202020204" pitchFamily="34" charset="0"/>
              <a:buChar char="•"/>
            </a:pPr>
            <a:r>
              <a:rPr lang="en-GB" dirty="0"/>
              <a:t>Assessment data</a:t>
            </a:r>
          </a:p>
          <a:p>
            <a:pPr marL="285750" indent="-285750">
              <a:buFont typeface="Arial" panose="020B0604020202020204" pitchFamily="34" charset="0"/>
              <a:buChar char="•"/>
            </a:pPr>
            <a:r>
              <a:rPr lang="en-GB" dirty="0"/>
              <a:t>Action plan</a:t>
            </a:r>
          </a:p>
          <a:p>
            <a:pPr marL="285750" indent="-285750">
              <a:buFont typeface="Arial" panose="020B0604020202020204" pitchFamily="34" charset="0"/>
              <a:buChar char="•"/>
            </a:pPr>
            <a:r>
              <a:rPr lang="en-GB" dirty="0"/>
              <a:t>Information on CPD (what courses are available for people to access. Any training you have completed or a plan for training.)</a:t>
            </a:r>
          </a:p>
          <a:p>
            <a:pPr marL="285750" indent="-285750">
              <a:buFont typeface="Arial" panose="020B0604020202020204" pitchFamily="34" charset="0"/>
              <a:buChar char="•"/>
            </a:pPr>
            <a:r>
              <a:rPr lang="en-GB" dirty="0"/>
              <a:t>A budget – if appropriate</a:t>
            </a:r>
          </a:p>
          <a:p>
            <a:pPr marL="285750" indent="-285750">
              <a:buFont typeface="Arial" panose="020B0604020202020204" pitchFamily="34" charset="0"/>
              <a:buChar char="•"/>
            </a:pPr>
            <a:r>
              <a:rPr lang="en-GB" dirty="0"/>
              <a:t>Link governor information – name and a note of any meetings held</a:t>
            </a:r>
          </a:p>
          <a:p>
            <a:pPr marL="285750" indent="-285750">
              <a:buFont typeface="Arial" panose="020B0604020202020204" pitchFamily="34" charset="0"/>
              <a:buChar char="•"/>
            </a:pPr>
            <a:r>
              <a:rPr lang="en-GB" dirty="0"/>
              <a:t>Any subject specific risk assessments</a:t>
            </a:r>
          </a:p>
          <a:p>
            <a:pPr marL="285750" indent="-285750">
              <a:buFont typeface="Arial" panose="020B0604020202020204" pitchFamily="34" charset="0"/>
              <a:buChar char="•"/>
            </a:pPr>
            <a:r>
              <a:rPr lang="en-GB" dirty="0"/>
              <a:t>Examples of pupils work which is considered to be of a high standard with annotated notes explaining why it is of a high standard</a:t>
            </a:r>
          </a:p>
          <a:p>
            <a:pPr marL="285750" indent="-285750">
              <a:buFont typeface="Arial" panose="020B0604020202020204" pitchFamily="34" charset="0"/>
              <a:buChar char="•"/>
            </a:pPr>
            <a:r>
              <a:rPr lang="en-GB" dirty="0"/>
              <a:t>Details of extra-curricular activities (trips/clubs)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295871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F072B1-6C81-1B03-01B9-FAC8927AE9F9}"/>
              </a:ext>
            </a:extLst>
          </p:cNvPr>
          <p:cNvPicPr>
            <a:picLocks noChangeAspect="1"/>
          </p:cNvPicPr>
          <p:nvPr/>
        </p:nvPicPr>
        <p:blipFill>
          <a:blip r:embed="rId2"/>
          <a:stretch>
            <a:fillRect/>
          </a:stretch>
        </p:blipFill>
        <p:spPr>
          <a:xfrm>
            <a:off x="0" y="0"/>
            <a:ext cx="9906000" cy="4651248"/>
          </a:xfrm>
          <a:prstGeom prst="rect">
            <a:avLst/>
          </a:prstGeom>
        </p:spPr>
      </p:pic>
    </p:spTree>
    <p:extLst>
      <p:ext uri="{BB962C8B-B14F-4D97-AF65-F5344CB8AC3E}">
        <p14:creationId xmlns:p14="http://schemas.microsoft.com/office/powerpoint/2010/main" val="375437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595CB8-E220-A448-C84F-80EEFD53327A}"/>
              </a:ext>
            </a:extLst>
          </p:cNvPr>
          <p:cNvPicPr>
            <a:picLocks noChangeAspect="1"/>
          </p:cNvPicPr>
          <p:nvPr/>
        </p:nvPicPr>
        <p:blipFill>
          <a:blip r:embed="rId2"/>
          <a:stretch>
            <a:fillRect/>
          </a:stretch>
        </p:blipFill>
        <p:spPr>
          <a:xfrm>
            <a:off x="0" y="0"/>
            <a:ext cx="9906000" cy="4986120"/>
          </a:xfrm>
          <a:prstGeom prst="rect">
            <a:avLst/>
          </a:prstGeom>
        </p:spPr>
      </p:pic>
    </p:spTree>
    <p:extLst>
      <p:ext uri="{BB962C8B-B14F-4D97-AF65-F5344CB8AC3E}">
        <p14:creationId xmlns:p14="http://schemas.microsoft.com/office/powerpoint/2010/main" val="2519174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6AE228-180E-B3B3-F221-AEC6116ADAC5}"/>
              </a:ext>
            </a:extLst>
          </p:cNvPr>
          <p:cNvPicPr>
            <a:picLocks noChangeAspect="1"/>
          </p:cNvPicPr>
          <p:nvPr/>
        </p:nvPicPr>
        <p:blipFill>
          <a:blip r:embed="rId2"/>
          <a:stretch>
            <a:fillRect/>
          </a:stretch>
        </p:blipFill>
        <p:spPr>
          <a:xfrm>
            <a:off x="0" y="0"/>
            <a:ext cx="9906000" cy="4338744"/>
          </a:xfrm>
          <a:prstGeom prst="rect">
            <a:avLst/>
          </a:prstGeom>
        </p:spPr>
      </p:pic>
    </p:spTree>
    <p:extLst>
      <p:ext uri="{BB962C8B-B14F-4D97-AF65-F5344CB8AC3E}">
        <p14:creationId xmlns:p14="http://schemas.microsoft.com/office/powerpoint/2010/main" val="337559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EBF9D9-48E2-CF8C-A8C1-CD6C993011FA}"/>
              </a:ext>
            </a:extLst>
          </p:cNvPr>
          <p:cNvPicPr>
            <a:picLocks noChangeAspect="1"/>
          </p:cNvPicPr>
          <p:nvPr/>
        </p:nvPicPr>
        <p:blipFill>
          <a:blip r:embed="rId2"/>
          <a:stretch>
            <a:fillRect/>
          </a:stretch>
        </p:blipFill>
        <p:spPr>
          <a:xfrm>
            <a:off x="0" y="0"/>
            <a:ext cx="9906000" cy="3804914"/>
          </a:xfrm>
          <a:prstGeom prst="rect">
            <a:avLst/>
          </a:prstGeom>
        </p:spPr>
      </p:pic>
    </p:spTree>
    <p:extLst>
      <p:ext uri="{BB962C8B-B14F-4D97-AF65-F5344CB8AC3E}">
        <p14:creationId xmlns:p14="http://schemas.microsoft.com/office/powerpoint/2010/main" val="166795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4308872"/>
          </a:xfrm>
          <a:prstGeom prst="rect">
            <a:avLst/>
          </a:prstGeom>
          <a:noFill/>
        </p:spPr>
        <p:txBody>
          <a:bodyPr wrap="square">
            <a:spAutoFit/>
          </a:bodyPr>
          <a:lstStyle/>
          <a:p>
            <a:r>
              <a:rPr lang="en-GB" b="1" dirty="0">
                <a:solidFill>
                  <a:srgbClr val="0070C0"/>
                </a:solidFill>
                <a:latin typeface="+mj-lt"/>
              </a:rPr>
              <a:t>Core Curriculum intent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we develop children as resilient learners who have the knowledge, understanding and skills to be responsible and effective members of their community.</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curriculum we teach will enable our learners to be confident members of both their local community and the wider world. The children will leave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passionate about their beliefs and equipped with the knowledge and skills they need to achieve their full potential.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Our curriculum is designed to inspire, support and include. We believe that by developing the whole child, pupils will learn to transfer the skills and knowledge across different settings and circumstances. We believe all children benefit from a range of learning opportunities and seek to develop their experiences both inside and outside the classroom.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ea typeface="+mn-ea"/>
                <a:cs typeface="+mn-cs"/>
              </a:rPr>
              <a:t>Our pupils will develop a curiosity and respect for the natural world and a strong sense of life-long global citizenship. Our pupils will develop a strong understanding of location, place, culture and sustainability which we will secure through the teaching of high-level geographic skills and field skills, developed as a continuum of learning, as pupils move through school, from reception to the time they leave</a:t>
            </a:r>
            <a:r>
              <a:rPr lang="en-GB" altLang="en-US" sz="1600" dirty="0">
                <a:solidFill>
                  <a:prstClr val="black"/>
                </a:solidFill>
              </a:rPr>
              <a:t> Year 6</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29260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6390467"/>
          </a:xfrm>
          <a:prstGeom prst="rect">
            <a:avLst/>
          </a:prstGeom>
          <a:noFill/>
        </p:spPr>
        <p:txBody>
          <a:bodyPr wrap="square">
            <a:spAutoFit/>
          </a:bodyPr>
          <a:lstStyle/>
          <a:p>
            <a:r>
              <a:rPr lang="en-GB" b="1" dirty="0">
                <a:solidFill>
                  <a:srgbClr val="0070C0"/>
                </a:solidFill>
                <a:latin typeface="+mj-lt"/>
              </a:rPr>
              <a:t>Subject Intent</a:t>
            </a:r>
          </a:p>
          <a:p>
            <a:pPr>
              <a:lnSpc>
                <a:spcPct val="107000"/>
              </a:lnSpc>
              <a:spcAft>
                <a:spcPts val="750"/>
              </a:spcAft>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Geography is taught using a curriculum progression which we have developed and can be found on the school’s website At </a:t>
            </a:r>
            <a:r>
              <a:rPr lang="en-GB" sz="1600" kern="100" dirty="0" err="1">
                <a:effectLst/>
                <a:latin typeface="Calibri" panose="020F0502020204030204" pitchFamily="34" charset="0"/>
                <a:ea typeface="Times New Roman" panose="02020603050405020304" pitchFamily="18" charset="0"/>
                <a:cs typeface="Arial" panose="020B0604020202020204" pitchFamily="34" charset="0"/>
              </a:rPr>
              <a:t>Lugwardine</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Primary Academy, children are encouraged to be geographers using an enquiry-led, local learning approach.  This approach supports learners to be curious about the world and people within it whilst also developing the knowledge and skills needed to understand global citizenship.  Through independent investigation, children develop a respect for diverse places, people, resources and natural and human environments.  Furthermore, the geography curriculum at </a:t>
            </a:r>
            <a:r>
              <a:rPr lang="en-GB" sz="1600" kern="100" dirty="0" err="1">
                <a:effectLst/>
                <a:latin typeface="Calibri" panose="020F0502020204030204" pitchFamily="34" charset="0"/>
                <a:ea typeface="Times New Roman" panose="02020603050405020304" pitchFamily="18" charset="0"/>
                <a:cs typeface="Arial" panose="020B0604020202020204" pitchFamily="34" charset="0"/>
              </a:rPr>
              <a:t>Lugwardine</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Primary Academy supports an understanding of the Earth’s physical and human processes and helps children understand their place in the world.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When studying Geography, </a:t>
            </a:r>
            <a:r>
              <a:rPr lang="en-GB" sz="1600" kern="100" dirty="0" err="1">
                <a:effectLst/>
                <a:latin typeface="Calibri" panose="020F0502020204030204" pitchFamily="34" charset="0"/>
                <a:ea typeface="Times New Roman" panose="02020603050405020304" pitchFamily="18" charset="0"/>
                <a:cs typeface="Arial" panose="020B0604020202020204" pitchFamily="34" charset="0"/>
              </a:rPr>
              <a:t>Lugwardine</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 Primary Academy pupils: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Celebrate the achievement of making good progress in our geographical understanding</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Learn to show respect for other cultures and the world around us through the study of location, place, environmental, human and physical geography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Explore equality issues through the study of cultural awareness and diversity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Show curiosity about the world around us and the impact of physical and human processes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Are creative in exploring and presenting their learning</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Show resilience in disciplinary skills using field work to explore geographical concepts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lang="en-GB" altLang="en-US" sz="1600" dirty="0">
              <a:solidFill>
                <a:prstClr val="black"/>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11529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4861395"/>
          </a:xfrm>
          <a:prstGeom prst="rect">
            <a:avLst/>
          </a:prstGeom>
          <a:noFill/>
        </p:spPr>
        <p:txBody>
          <a:bodyPr wrap="square">
            <a:spAutoFit/>
          </a:bodyPr>
          <a:lstStyle/>
          <a:p>
            <a:r>
              <a:rPr lang="en-GB" b="1" dirty="0">
                <a:solidFill>
                  <a:srgbClr val="0070C0"/>
                </a:solidFill>
                <a:latin typeface="+mj-lt"/>
              </a:rPr>
              <a:t>Subject Implementation</a:t>
            </a:r>
          </a:p>
          <a:p>
            <a:pPr>
              <a:lnSpc>
                <a:spcPct val="107000"/>
              </a:lnSpc>
              <a:spcAft>
                <a:spcPts val="750"/>
              </a:spcAft>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Geographical substantive and disciplinary knowledge is taught through an enquiry approach.  Each enquiry will have a main subject focus as well as complimentary, subsidiary foci.  These are mapped out through the long term curriculum plans ensuring coverage of the National Curriculum.</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Key concepts have been identified within Geography and these are built on year by year as the pupils progress through the curriculum.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Locational Knowledge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Place Knowledge</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Human geography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Physical geography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Fieldwork skills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en-GB" sz="1600" kern="100" dirty="0">
                <a:effectLst/>
                <a:latin typeface="Calibri" panose="020F0502020204030204" pitchFamily="34" charset="0"/>
                <a:ea typeface="Times New Roman" panose="02020603050405020304" pitchFamily="18" charset="0"/>
                <a:cs typeface="Arial" panose="020B0604020202020204" pitchFamily="34" charset="0"/>
              </a:rPr>
              <a:t>In every geographical enquiry, children develop their geographical skills and field work.  Children take on the role of geographer as the state of being which is central to our enquiry curriculum approach.</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2445203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1354217"/>
          </a:xfrm>
          <a:prstGeom prst="rect">
            <a:avLst/>
          </a:prstGeom>
          <a:noFill/>
        </p:spPr>
        <p:txBody>
          <a:bodyPr wrap="square">
            <a:spAutoFit/>
          </a:bodyPr>
          <a:lstStyle/>
          <a:p>
            <a:r>
              <a:rPr lang="en-GB" b="1" dirty="0">
                <a:solidFill>
                  <a:srgbClr val="0070C0"/>
                </a:solidFill>
                <a:latin typeface="+mj-lt"/>
              </a:rPr>
              <a:t>Subject Impact</a:t>
            </a:r>
          </a:p>
          <a:p>
            <a:pPr defTabSz="914400" eaLnBrk="0" fontAlgn="base" hangingPunct="0">
              <a:spcBef>
                <a:spcPct val="0"/>
              </a:spcBef>
              <a:spcAft>
                <a:spcPct val="0"/>
              </a:spcAf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At </a:t>
            </a:r>
            <a:r>
              <a:rPr kumimoji="0" lang="en-GB" altLang="en-US" sz="16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mn-cs"/>
              </a:rPr>
              <a:t>Lugwardine</a:t>
            </a: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Primary Academy </a:t>
            </a:r>
            <a:r>
              <a:rPr lang="en-GB" sz="1600" kern="100" dirty="0">
                <a:effectLst/>
                <a:latin typeface="Calibri" panose="020F0502020204030204" pitchFamily="34" charset="0"/>
                <a:ea typeface="Times New Roman" panose="02020603050405020304" pitchFamily="18" charset="0"/>
                <a:cs typeface="Arial" panose="020B0604020202020204" pitchFamily="34" charset="0"/>
              </a:rPr>
              <a:t>Teachers assess consistently to inform their teaching and planning. Each enquiry builds towards a project which is shared with others.  This demonstrates what pupils have learnt through the enquiry.</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endParaRPr kumimoji="0" lang="en-US" alt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Tree>
    <p:extLst>
      <p:ext uri="{BB962C8B-B14F-4D97-AF65-F5344CB8AC3E}">
        <p14:creationId xmlns:p14="http://schemas.microsoft.com/office/powerpoint/2010/main" val="1596000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Golden threads</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sp>
        <p:nvSpPr>
          <p:cNvPr id="5" name="TextBox 4">
            <a:extLst>
              <a:ext uri="{FF2B5EF4-FFF2-40B4-BE49-F238E27FC236}">
                <a16:creationId xmlns:a16="http://schemas.microsoft.com/office/drawing/2014/main" id="{B04776B4-2F1F-1F63-10CE-63B86247CB91}"/>
              </a:ext>
            </a:extLst>
          </p:cNvPr>
          <p:cNvSpPr txBox="1"/>
          <p:nvPr/>
        </p:nvSpPr>
        <p:spPr>
          <a:xfrm>
            <a:off x="786551" y="1637790"/>
            <a:ext cx="6186948" cy="1785104"/>
          </a:xfrm>
          <a:prstGeom prst="rect">
            <a:avLst/>
          </a:prstGeom>
          <a:noFill/>
        </p:spPr>
        <p:txBody>
          <a:bodyPr wrap="square">
            <a:spAutoFit/>
          </a:bodyPr>
          <a:lstStyle/>
          <a:p>
            <a:pPr marL="342900" lvl="0" indent="-342900">
              <a:spcAft>
                <a:spcPts val="600"/>
              </a:spcAft>
              <a:buFont typeface="Symbol" panose="05050102010706020507" pitchFamily="18" charset="2"/>
              <a:buBlip>
                <a:blip r:embed="rId4"/>
              </a:buBlip>
            </a:pPr>
            <a:r>
              <a:rPr lang="en-GB" sz="1800" dirty="0">
                <a:effectLst/>
                <a:latin typeface="Arial" panose="020B0604020202020204" pitchFamily="34" charset="0"/>
                <a:ea typeface="MS Mincho" panose="02020609040205080304" pitchFamily="49" charset="-128"/>
              </a:rPr>
              <a:t>Where in the world</a:t>
            </a:r>
          </a:p>
          <a:p>
            <a:pPr marL="342900" lvl="0" indent="-342900">
              <a:spcAft>
                <a:spcPts val="600"/>
              </a:spcAft>
              <a:buFont typeface="Symbol" panose="05050102010706020507" pitchFamily="18" charset="2"/>
              <a:buBlip>
                <a:blip r:embed="rId4"/>
              </a:buBlip>
            </a:pPr>
            <a:r>
              <a:rPr lang="en-GB" sz="1800" dirty="0">
                <a:effectLst/>
                <a:latin typeface="Arial" panose="020B0604020202020204" pitchFamily="34" charset="0"/>
                <a:ea typeface="MS Mincho" panose="02020609040205080304" pitchFamily="49" charset="-128"/>
              </a:rPr>
              <a:t>The natural environment</a:t>
            </a:r>
          </a:p>
          <a:p>
            <a:pPr marL="342900" lvl="0" indent="-342900">
              <a:spcAft>
                <a:spcPts val="600"/>
              </a:spcAft>
              <a:buFont typeface="Symbol" panose="05050102010706020507" pitchFamily="18" charset="2"/>
              <a:buBlip>
                <a:blip r:embed="rId4"/>
              </a:buBlip>
            </a:pPr>
            <a:r>
              <a:rPr lang="en-GB" sz="1800" dirty="0">
                <a:effectLst/>
                <a:latin typeface="Arial" panose="020B0604020202020204" pitchFamily="34" charset="0"/>
                <a:ea typeface="MS Mincho" panose="02020609040205080304" pitchFamily="49" charset="-128"/>
              </a:rPr>
              <a:t>Settlements</a:t>
            </a:r>
          </a:p>
          <a:p>
            <a:pPr marL="342900" lvl="0" indent="-342900">
              <a:spcAft>
                <a:spcPts val="600"/>
              </a:spcAft>
              <a:buFont typeface="Symbol" panose="05050102010706020507" pitchFamily="18" charset="2"/>
              <a:buBlip>
                <a:blip r:embed="rId4"/>
              </a:buBlip>
            </a:pPr>
            <a:r>
              <a:rPr lang="en-GB" sz="1800" dirty="0">
                <a:effectLst/>
                <a:latin typeface="Arial" panose="020B0604020202020204" pitchFamily="34" charset="0"/>
                <a:ea typeface="MS Mincho" panose="02020609040205080304" pitchFamily="49" charset="-128"/>
              </a:rPr>
              <a:t>Weather / Climate</a:t>
            </a:r>
          </a:p>
          <a:p>
            <a:pPr marL="342900" lvl="0" indent="-342900">
              <a:spcAft>
                <a:spcPts val="600"/>
              </a:spcAft>
              <a:buFont typeface="Symbol" panose="05050102010706020507" pitchFamily="18" charset="2"/>
              <a:buBlip>
                <a:blip r:embed="rId4"/>
              </a:buBlip>
            </a:pPr>
            <a:r>
              <a:rPr lang="en-GB" sz="1800" dirty="0">
                <a:effectLst/>
                <a:latin typeface="Arial" panose="020B0604020202020204" pitchFamily="34" charset="0"/>
                <a:ea typeface="MS Mincho" panose="02020609040205080304" pitchFamily="49" charset="-128"/>
              </a:rPr>
              <a:t>Mapping</a:t>
            </a:r>
          </a:p>
        </p:txBody>
      </p:sp>
      <p:cxnSp>
        <p:nvCxnSpPr>
          <p:cNvPr id="6" name="Straight Connector 5">
            <a:extLst>
              <a:ext uri="{FF2B5EF4-FFF2-40B4-BE49-F238E27FC236}">
                <a16:creationId xmlns:a16="http://schemas.microsoft.com/office/drawing/2014/main" id="{92495C76-8EE9-0545-172F-3F63AA23E71E}"/>
              </a:ext>
            </a:extLst>
          </p:cNvPr>
          <p:cNvCxnSpPr>
            <a:cxnSpLocks/>
          </p:cNvCxnSpPr>
          <p:nvPr/>
        </p:nvCxnSpPr>
        <p:spPr>
          <a:xfrm>
            <a:off x="6836504" y="1681401"/>
            <a:ext cx="0" cy="3544719"/>
          </a:xfrm>
          <a:prstGeom prst="line">
            <a:avLst/>
          </a:prstGeom>
          <a:ln w="7620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9738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background pattern&#10;&#10;Description automatically generated">
            <a:extLst>
              <a:ext uri="{FF2B5EF4-FFF2-40B4-BE49-F238E27FC236}">
                <a16:creationId xmlns:a16="http://schemas.microsoft.com/office/drawing/2014/main" id="{469A07DA-CF30-41D1-A777-8572F88DEFD7}"/>
              </a:ext>
            </a:extLst>
          </p:cNvPr>
          <p:cNvPicPr>
            <a:picLocks noChangeAspect="1"/>
          </p:cNvPicPr>
          <p:nvPr/>
        </p:nvPicPr>
        <p:blipFill rotWithShape="1">
          <a:blip r:embed="rId2">
            <a:extLst>
              <a:ext uri="{28A0092B-C50C-407E-A947-70E740481C1C}">
                <a14:useLocalDpi xmlns:a14="http://schemas.microsoft.com/office/drawing/2010/main" val="0"/>
              </a:ext>
            </a:extLst>
          </a:blip>
          <a:srcRect t="78462"/>
          <a:stretch/>
        </p:blipFill>
        <p:spPr>
          <a:xfrm>
            <a:off x="3684814" y="4922520"/>
            <a:ext cx="6221186" cy="1935480"/>
          </a:xfrm>
          <a:prstGeom prst="rect">
            <a:avLst/>
          </a:prstGeom>
        </p:spPr>
      </p:pic>
      <p:pic>
        <p:nvPicPr>
          <p:cNvPr id="10" name="Picture 9" descr="A picture containing background pattern&#10;&#10;Description automatically generated">
            <a:extLst>
              <a:ext uri="{FF2B5EF4-FFF2-40B4-BE49-F238E27FC236}">
                <a16:creationId xmlns:a16="http://schemas.microsoft.com/office/drawing/2014/main" id="{45A31B67-D993-49FE-B191-513D59F2E630}"/>
              </a:ext>
            </a:extLst>
          </p:cNvPr>
          <p:cNvPicPr>
            <a:picLocks noChangeAspect="1"/>
          </p:cNvPicPr>
          <p:nvPr/>
        </p:nvPicPr>
        <p:blipFill rotWithShape="1">
          <a:blip r:embed="rId2">
            <a:extLst>
              <a:ext uri="{28A0092B-C50C-407E-A947-70E740481C1C}">
                <a14:useLocalDpi xmlns:a14="http://schemas.microsoft.com/office/drawing/2010/main" val="0"/>
              </a:ext>
            </a:extLst>
          </a:blip>
          <a:srcRect t="2925" b="87385"/>
          <a:stretch/>
        </p:blipFill>
        <p:spPr>
          <a:xfrm>
            <a:off x="-3917" y="-1"/>
            <a:ext cx="9906001" cy="959927"/>
          </a:xfrm>
          <a:prstGeom prst="rect">
            <a:avLst/>
          </a:prstGeom>
        </p:spPr>
      </p:pic>
      <p:sp>
        <p:nvSpPr>
          <p:cNvPr id="3" name="TextBox 2">
            <a:extLst>
              <a:ext uri="{FF2B5EF4-FFF2-40B4-BE49-F238E27FC236}">
                <a16:creationId xmlns:a16="http://schemas.microsoft.com/office/drawing/2014/main" id="{9E57E3D2-C7EF-460B-BD2A-96345DF27C16}"/>
              </a:ext>
            </a:extLst>
          </p:cNvPr>
          <p:cNvSpPr txBox="1"/>
          <p:nvPr/>
        </p:nvSpPr>
        <p:spPr>
          <a:xfrm>
            <a:off x="786551" y="1041825"/>
            <a:ext cx="8625016" cy="369332"/>
          </a:xfrm>
          <a:prstGeom prst="rect">
            <a:avLst/>
          </a:prstGeom>
          <a:noFill/>
        </p:spPr>
        <p:txBody>
          <a:bodyPr wrap="square">
            <a:spAutoFit/>
          </a:bodyPr>
          <a:lstStyle/>
          <a:p>
            <a:r>
              <a:rPr lang="en-GB" b="1" dirty="0">
                <a:solidFill>
                  <a:srgbClr val="0070C0"/>
                </a:solidFill>
                <a:latin typeface="+mj-lt"/>
              </a:rPr>
              <a:t>Long term plan</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graphicFrame>
        <p:nvGraphicFramePr>
          <p:cNvPr id="8" name="Table 5">
            <a:extLst>
              <a:ext uri="{FF2B5EF4-FFF2-40B4-BE49-F238E27FC236}">
                <a16:creationId xmlns:a16="http://schemas.microsoft.com/office/drawing/2014/main" id="{2A0E4F06-6402-414E-9323-F7A34AE3F0C2}"/>
              </a:ext>
            </a:extLst>
          </p:cNvPr>
          <p:cNvGraphicFramePr>
            <a:graphicFrameLocks noGrp="1"/>
          </p:cNvGraphicFramePr>
          <p:nvPr>
            <p:extLst>
              <p:ext uri="{D42A27DB-BD31-4B8C-83A1-F6EECF244321}">
                <p14:modId xmlns:p14="http://schemas.microsoft.com/office/powerpoint/2010/main" val="1187179485"/>
              </p:ext>
            </p:extLst>
          </p:nvPr>
        </p:nvGraphicFramePr>
        <p:xfrm>
          <a:off x="911690" y="1411156"/>
          <a:ext cx="8676170" cy="5380487"/>
        </p:xfrm>
        <a:graphic>
          <a:graphicData uri="http://schemas.openxmlformats.org/drawingml/2006/table">
            <a:tbl>
              <a:tblPr firstRow="1" bandRow="1">
                <a:tableStyleId>{5940675A-B579-460E-94D1-54222C63F5DA}</a:tableStyleId>
              </a:tblPr>
              <a:tblGrid>
                <a:gridCol w="639500">
                  <a:extLst>
                    <a:ext uri="{9D8B030D-6E8A-4147-A177-3AD203B41FA5}">
                      <a16:colId xmlns:a16="http://schemas.microsoft.com/office/drawing/2014/main" val="2359847445"/>
                    </a:ext>
                  </a:extLst>
                </a:gridCol>
                <a:gridCol w="1339445">
                  <a:extLst>
                    <a:ext uri="{9D8B030D-6E8A-4147-A177-3AD203B41FA5}">
                      <a16:colId xmlns:a16="http://schemas.microsoft.com/office/drawing/2014/main" val="1594443440"/>
                    </a:ext>
                  </a:extLst>
                </a:gridCol>
                <a:gridCol w="1339445">
                  <a:extLst>
                    <a:ext uri="{9D8B030D-6E8A-4147-A177-3AD203B41FA5}">
                      <a16:colId xmlns:a16="http://schemas.microsoft.com/office/drawing/2014/main" val="3793453715"/>
                    </a:ext>
                  </a:extLst>
                </a:gridCol>
                <a:gridCol w="1339445">
                  <a:extLst>
                    <a:ext uri="{9D8B030D-6E8A-4147-A177-3AD203B41FA5}">
                      <a16:colId xmlns:a16="http://schemas.microsoft.com/office/drawing/2014/main" val="3867046019"/>
                    </a:ext>
                  </a:extLst>
                </a:gridCol>
                <a:gridCol w="1339445">
                  <a:extLst>
                    <a:ext uri="{9D8B030D-6E8A-4147-A177-3AD203B41FA5}">
                      <a16:colId xmlns:a16="http://schemas.microsoft.com/office/drawing/2014/main" val="170433909"/>
                    </a:ext>
                  </a:extLst>
                </a:gridCol>
                <a:gridCol w="1339445">
                  <a:extLst>
                    <a:ext uri="{9D8B030D-6E8A-4147-A177-3AD203B41FA5}">
                      <a16:colId xmlns:a16="http://schemas.microsoft.com/office/drawing/2014/main" val="2558075943"/>
                    </a:ext>
                  </a:extLst>
                </a:gridCol>
                <a:gridCol w="1339445">
                  <a:extLst>
                    <a:ext uri="{9D8B030D-6E8A-4147-A177-3AD203B41FA5}">
                      <a16:colId xmlns:a16="http://schemas.microsoft.com/office/drawing/2014/main" val="3859627368"/>
                    </a:ext>
                  </a:extLst>
                </a:gridCol>
              </a:tblGrid>
              <a:tr h="333196">
                <a:tc>
                  <a:txBody>
                    <a:bodyPr/>
                    <a:lstStyle/>
                    <a:p>
                      <a:endParaRPr lang="en-GB"/>
                    </a:p>
                  </a:txBody>
                  <a:tcPr/>
                </a:tc>
                <a:tc>
                  <a:txBody>
                    <a:bodyPr/>
                    <a:lstStyle/>
                    <a:p>
                      <a:pPr algn="ctr"/>
                      <a:r>
                        <a:rPr lang="en-GB" sz="1200"/>
                        <a:t>Autumn 1</a:t>
                      </a:r>
                    </a:p>
                  </a:txBody>
                  <a:tcPr/>
                </a:tc>
                <a:tc>
                  <a:txBody>
                    <a:bodyPr/>
                    <a:lstStyle/>
                    <a:p>
                      <a:pPr algn="ctr"/>
                      <a:r>
                        <a:rPr lang="en-GB" sz="1200"/>
                        <a:t>Autumn 2</a:t>
                      </a:r>
                    </a:p>
                  </a:txBody>
                  <a:tcPr/>
                </a:tc>
                <a:tc>
                  <a:txBody>
                    <a:bodyPr/>
                    <a:lstStyle/>
                    <a:p>
                      <a:pPr algn="ctr"/>
                      <a:r>
                        <a:rPr lang="en-GB" sz="1200"/>
                        <a:t>Spring 1</a:t>
                      </a:r>
                    </a:p>
                  </a:txBody>
                  <a:tcPr/>
                </a:tc>
                <a:tc>
                  <a:txBody>
                    <a:bodyPr/>
                    <a:lstStyle/>
                    <a:p>
                      <a:pPr algn="ctr"/>
                      <a:r>
                        <a:rPr lang="en-GB" sz="1200"/>
                        <a:t>Spring 2</a:t>
                      </a:r>
                    </a:p>
                  </a:txBody>
                  <a:tcPr/>
                </a:tc>
                <a:tc>
                  <a:txBody>
                    <a:bodyPr/>
                    <a:lstStyle/>
                    <a:p>
                      <a:pPr algn="ctr"/>
                      <a:r>
                        <a:rPr lang="en-GB" sz="1200"/>
                        <a:t>Summer 1</a:t>
                      </a:r>
                    </a:p>
                  </a:txBody>
                  <a:tcPr/>
                </a:tc>
                <a:tc>
                  <a:txBody>
                    <a:bodyPr/>
                    <a:lstStyle/>
                    <a:p>
                      <a:pPr algn="ctr"/>
                      <a:r>
                        <a:rPr lang="en-GB" sz="1200"/>
                        <a:t>Summer 2</a:t>
                      </a:r>
                    </a:p>
                  </a:txBody>
                  <a:tcPr/>
                </a:tc>
                <a:extLst>
                  <a:ext uri="{0D108BD9-81ED-4DB2-BD59-A6C34878D82A}">
                    <a16:rowId xmlns:a16="http://schemas.microsoft.com/office/drawing/2014/main" val="3267430717"/>
                  </a:ext>
                </a:extLst>
              </a:tr>
              <a:tr h="734505">
                <a:tc>
                  <a:txBody>
                    <a:bodyPr/>
                    <a:lstStyle/>
                    <a:p>
                      <a:pPr algn="ctr"/>
                      <a:r>
                        <a:rPr lang="en-GB" sz="1200"/>
                        <a:t>Year 1</a:t>
                      </a: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Our local area</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Wonderful weather</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Where is Africa?</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85787395"/>
                  </a:ext>
                </a:extLst>
              </a:tr>
              <a:tr h="794957">
                <a:tc>
                  <a:txBody>
                    <a:bodyPr/>
                    <a:lstStyle/>
                    <a:p>
                      <a:pPr algn="ctr"/>
                      <a:r>
                        <a:rPr lang="en-GB" sz="1200"/>
                        <a:t>Year 2</a:t>
                      </a: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Locational and Place:  Where in the world would you go? Brazil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Skills and fieldwork: Where is the Capital?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Human and Physical: Would you like to be beside the seaside?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585745437"/>
                  </a:ext>
                </a:extLst>
              </a:tr>
              <a:tr h="794958">
                <a:tc>
                  <a:txBody>
                    <a:bodyPr/>
                    <a:lstStyle/>
                    <a:p>
                      <a:pPr algn="ctr"/>
                      <a:r>
                        <a:rPr lang="en-GB" sz="1200"/>
                        <a:t>Year 3</a:t>
                      </a: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How can I save the rainforests?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How is Earth so extreme?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What is the UK?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908821935"/>
                  </a:ext>
                </a:extLst>
              </a:tr>
              <a:tr h="794958">
                <a:tc>
                  <a:txBody>
                    <a:bodyPr/>
                    <a:lstStyle/>
                    <a:p>
                      <a:pPr algn="ctr"/>
                      <a:r>
                        <a:rPr lang="en-GB" sz="1200"/>
                        <a:t>Year 4</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All around the world</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Water</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Contrasting locations</a:t>
                      </a:r>
                    </a:p>
                  </a:txBody>
                  <a:tcPr anchor="ctr"/>
                </a:tc>
                <a:extLst>
                  <a:ext uri="{0D108BD9-81ED-4DB2-BD59-A6C34878D82A}">
                    <a16:rowId xmlns:a16="http://schemas.microsoft.com/office/drawing/2014/main" val="4249647769"/>
                  </a:ext>
                </a:extLst>
              </a:tr>
              <a:tr h="711805">
                <a:tc>
                  <a:txBody>
                    <a:bodyPr/>
                    <a:lstStyle/>
                    <a:p>
                      <a:pPr algn="ctr"/>
                      <a:r>
                        <a:rPr lang="en-GB" sz="1200" dirty="0"/>
                        <a:t>Year 5</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Marvellous Maps</a:t>
                      </a:r>
                    </a:p>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Local walk and map reading tasks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Magnificent Mountains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Enough for everyone Link with Di Hemming Sustainability workshops </a:t>
                      </a:r>
                    </a:p>
                  </a:txBody>
                  <a:tcPr anchor="ctr"/>
                </a:tc>
                <a:extLst>
                  <a:ext uri="{0D108BD9-81ED-4DB2-BD59-A6C34878D82A}">
                    <a16:rowId xmlns:a16="http://schemas.microsoft.com/office/drawing/2014/main" val="2620233237"/>
                  </a:ext>
                </a:extLst>
              </a:tr>
              <a:tr h="794958">
                <a:tc>
                  <a:txBody>
                    <a:bodyPr/>
                    <a:lstStyle/>
                    <a:p>
                      <a:pPr algn="ctr"/>
                      <a:r>
                        <a:rPr lang="en-GB" sz="1200" dirty="0"/>
                        <a:t>Year 6</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Raging rivers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Changing world </a:t>
                      </a:r>
                    </a:p>
                  </a:txBody>
                  <a:tcPr anchor="ctr"/>
                </a:tc>
                <a:tc>
                  <a:txBody>
                    <a:bodyPr/>
                    <a:lstStyle/>
                    <a:p>
                      <a:pPr algn="ctr">
                        <a:lnSpc>
                          <a:spcPct val="115000"/>
                        </a:lnSpc>
                        <a:spcAft>
                          <a:spcPts val="100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tc>
                <a:tc>
                  <a:txBody>
                    <a:bodyPr/>
                    <a:lstStyle/>
                    <a:p>
                      <a:pPr algn="ctr">
                        <a:lnSpc>
                          <a:spcPct val="115000"/>
                        </a:lnSpc>
                        <a:spcAft>
                          <a:spcPts val="100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Trade and economics </a:t>
                      </a:r>
                    </a:p>
                  </a:txBody>
                  <a:tcPr anchor="ctr"/>
                </a:tc>
                <a:extLst>
                  <a:ext uri="{0D108BD9-81ED-4DB2-BD59-A6C34878D82A}">
                    <a16:rowId xmlns:a16="http://schemas.microsoft.com/office/drawing/2014/main" val="2512837229"/>
                  </a:ext>
                </a:extLst>
              </a:tr>
            </a:tbl>
          </a:graphicData>
        </a:graphic>
      </p:graphicFrame>
    </p:spTree>
    <p:extLst>
      <p:ext uri="{BB962C8B-B14F-4D97-AF65-F5344CB8AC3E}">
        <p14:creationId xmlns:p14="http://schemas.microsoft.com/office/powerpoint/2010/main" val="22230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57E3D2-C7EF-460B-BD2A-96345DF27C16}"/>
              </a:ext>
            </a:extLst>
          </p:cNvPr>
          <p:cNvSpPr txBox="1"/>
          <p:nvPr/>
        </p:nvSpPr>
        <p:spPr>
          <a:xfrm>
            <a:off x="911688" y="445860"/>
            <a:ext cx="8625016" cy="369332"/>
          </a:xfrm>
          <a:prstGeom prst="rect">
            <a:avLst/>
          </a:prstGeom>
          <a:noFill/>
        </p:spPr>
        <p:txBody>
          <a:bodyPr wrap="square">
            <a:spAutoFit/>
          </a:bodyPr>
          <a:lstStyle/>
          <a:p>
            <a:r>
              <a:rPr lang="en-GB" b="1" dirty="0">
                <a:solidFill>
                  <a:srgbClr val="0070C0"/>
                </a:solidFill>
                <a:latin typeface="+mj-lt"/>
              </a:rPr>
              <a:t>Curriculum offer</a:t>
            </a:r>
          </a:p>
        </p:txBody>
      </p:sp>
      <p:pic>
        <p:nvPicPr>
          <p:cNvPr id="4" name="Picture 3">
            <a:extLst>
              <a:ext uri="{FF2B5EF4-FFF2-40B4-BE49-F238E27FC236}">
                <a16:creationId xmlns:a16="http://schemas.microsoft.com/office/drawing/2014/main" id="{195B10F3-372C-4BAE-8CF7-C5BD49ACDF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6632" b="96161" l="6200" r="96600">
                        <a14:foregroundMark x1="16600" y1="9773" x2="25200" y2="31414"/>
                        <a14:foregroundMark x1="25200" y1="31414" x2="24400" y2="52531"/>
                        <a14:foregroundMark x1="24400" y1="52531" x2="30000" y2="68237"/>
                        <a14:foregroundMark x1="30000" y1="68237" x2="47600" y2="79581"/>
                        <a14:foregroundMark x1="62800" y1="76265" x2="64400" y2="75916"/>
                        <a14:foregroundMark x1="47600" y1="79581" x2="62800" y2="76265"/>
                        <a14:foregroundMark x1="64829" y1="75567" x2="79000" y2="64049"/>
                        <a14:foregroundMark x1="64614" y1="75742" x2="64829" y2="75567"/>
                        <a14:foregroundMark x1="64400" y1="75916" x2="64614" y2="75742"/>
                        <a14:foregroundMark x1="79000" y1="64049" x2="85800" y2="46248"/>
                        <a14:foregroundMark x1="84810" y1="12042" x2="84800" y2="11693"/>
                        <a14:foregroundMark x1="84820" y1="12391" x2="84810" y2="12042"/>
                        <a14:foregroundMark x1="84830" y1="12740" x2="84820" y2="12391"/>
                        <a14:foregroundMark x1="85800" y1="46248" x2="84830" y2="12740"/>
                        <a14:foregroundMark x1="84800" y1="11693" x2="15200" y2="6632"/>
                        <a14:foregroundMark x1="59600" y1="6806" x2="78400" y2="7155"/>
                        <a14:foregroundMark x1="87173" y1="12042" x2="87800" y2="12391"/>
                        <a14:foregroundMark x1="78400" y1="7155" x2="87173" y2="12042"/>
                        <a14:foregroundMark x1="12950" y1="8202" x2="13400" y2="8726"/>
                        <a14:foregroundMark x1="12800" y1="8028" x2="12950" y2="8202"/>
                        <a14:foregroundMark x1="14402" y1="8726" x2="14600" y2="53752"/>
                        <a14:foregroundMark x1="14400" y1="8377" x2="14402" y2="8726"/>
                        <a14:foregroundMark x1="14600" y1="53752" x2="25400" y2="68063"/>
                        <a14:foregroundMark x1="25400" y1="68063" x2="30200" y2="71204"/>
                        <a14:foregroundMark x1="14220" y1="8726" x2="15600" y2="56021"/>
                        <a14:foregroundMark x1="14205" y1="8202" x2="14220" y2="8726"/>
                        <a14:foregroundMark x1="14200" y1="8028" x2="14205" y2="8202"/>
                        <a14:foregroundMark x1="30047" y1="72426" x2="30200" y2="72600"/>
                        <a14:foregroundMark x1="29893" y1="72251" x2="30047" y2="72426"/>
                        <a14:foregroundMark x1="15600" y1="56021" x2="29893" y2="72251"/>
                        <a14:foregroundMark x1="30800" y1="67714" x2="20200" y2="56545"/>
                        <a14:foregroundMark x1="20200" y1="56545" x2="17800" y2="13962"/>
                        <a14:foregroundMark x1="13800" y1="8726" x2="15000" y2="52007"/>
                        <a14:foregroundMark x1="13400" y1="19197" x2="14200" y2="50436"/>
                        <a14:foregroundMark x1="14200" y1="50436" x2="15000" y2="52356"/>
                        <a14:foregroundMark x1="14800" y1="82199" x2="14800" y2="82199"/>
                        <a14:foregroundMark x1="10600" y1="80977" x2="10600" y2="80977"/>
                        <a14:foregroundMark x1="6200" y1="78883" x2="15600" y2="79581"/>
                        <a14:foregroundMark x1="6400" y1="83944" x2="18400" y2="80628"/>
                        <a14:foregroundMark x1="13600" y1="85166" x2="25200" y2="90227"/>
                        <a14:foregroundMark x1="14600" y1="93368" x2="23600" y2="89005"/>
                        <a14:foregroundMark x1="14600" y1="92321" x2="40600" y2="93543"/>
                        <a14:foregroundMark x1="40600" y1="93543" x2="81800" y2="87435"/>
                        <a14:foregroundMark x1="81800" y1="87435" x2="64200" y2="91972"/>
                        <a14:foregroundMark x1="64200" y1="91972" x2="25000" y2="88133"/>
                        <a14:foregroundMark x1="25000" y1="88133" x2="22400" y2="88656"/>
                        <a14:foregroundMark x1="20800" y1="88656" x2="18200" y2="81675"/>
                        <a14:foregroundMark x1="29000" y1="89005" x2="26200" y2="85340"/>
                        <a14:foregroundMark x1="21400" y1="85340" x2="40600" y2="87086"/>
                        <a14:foregroundMark x1="69268" y1="85689" x2="80000" y2="85166"/>
                        <a14:foregroundMark x1="65677" y1="85864" x2="69268" y2="85689"/>
                        <a14:foregroundMark x1="62106" y1="86038" x2="65677" y2="85864"/>
                        <a14:foregroundMark x1="58515" y1="86213" x2="62106" y2="86038"/>
                        <a14:foregroundMark x1="54944" y1="86387" x2="58515" y2="86213"/>
                        <a14:foregroundMark x1="51353" y1="86562" x2="54944" y2="86387"/>
                        <a14:foregroundMark x1="40600" y1="87086" x2="51353" y2="86562"/>
                        <a14:foregroundMark x1="80000" y1="85166" x2="94600" y2="77312"/>
                        <a14:foregroundMark x1="94600" y1="77312" x2="90656" y2="86239"/>
                        <a14:foregroundMark x1="88200" y1="91798" x2="34000" y2="95812"/>
                        <a14:foregroundMark x1="34000" y1="95812" x2="11200" y2="92670"/>
                        <a14:foregroundMark x1="92000" y1="83246" x2="96600" y2="83421"/>
                        <a14:foregroundMark x1="46600" y1="87784" x2="46600" y2="87784"/>
                        <a14:foregroundMark x1="49200" y1="87784" x2="49200" y2="87784"/>
                        <a14:foregroundMark x1="51400" y1="87958" x2="51400" y2="87958"/>
                        <a14:foregroundMark x1="62200" y1="87260" x2="62200" y2="87260"/>
                        <a14:foregroundMark x1="40200" y1="96161" x2="40200" y2="96161"/>
                        <a14:backgroundMark x1="90000" y1="88482" x2="90000" y2="88482"/>
                        <a14:backgroundMark x1="91000" y1="89005" x2="89400" y2="88831"/>
                        <a14:backgroundMark x1="90600" y1="88307" x2="89000" y2="88133"/>
                        <a14:backgroundMark x1="91200" y1="87958" x2="90200" y2="87958"/>
                        <a14:backgroundMark x1="90000" y1="90925" x2="89200" y2="89005"/>
                        <a14:backgroundMark x1="91000" y1="87609" x2="90200" y2="90401"/>
                        <a14:backgroundMark x1="89600" y1="89878" x2="89400" y2="90052"/>
                        <a14:backgroundMark x1="91400" y1="87260" x2="90000" y2="87260"/>
                        <a14:backgroundMark x1="89000" y1="89703" x2="90400" y2="90925"/>
                        <a14:backgroundMark x1="87600" y1="12740" x2="87600" y2="12740"/>
                        <a14:backgroundMark x1="87800" y1="12391" x2="87800" y2="12391"/>
                        <a14:backgroundMark x1="87600" y1="12042" x2="87600" y2="12042"/>
                        <a14:backgroundMark x1="87400" y1="12391" x2="87400" y2="12391"/>
                        <a14:backgroundMark x1="87200" y1="12042" x2="87200" y2="12042"/>
                        <a14:backgroundMark x1="13000" y1="8202" x2="13000" y2="8202"/>
                        <a14:backgroundMark x1="12600" y1="8202" x2="12600" y2="8202"/>
                        <a14:backgroundMark x1="12800" y1="8726" x2="12800" y2="8726"/>
                        <a14:backgroundMark x1="64400" y1="76265" x2="64400" y2="76265"/>
                        <a14:backgroundMark x1="65200" y1="75742" x2="65200" y2="75742"/>
                        <a14:backgroundMark x1="64800" y1="75916" x2="64800" y2="75916"/>
                        <a14:backgroundMark x1="65600" y1="75567" x2="65600" y2="75567"/>
                        <a14:backgroundMark x1="64200" y1="76265" x2="64200" y2="76265"/>
                        <a14:backgroundMark x1="63800" y1="76265" x2="63800" y2="76265"/>
                        <a14:backgroundMark x1="30200" y1="72600" x2="30200" y2="72600"/>
                        <a14:backgroundMark x1="30000" y1="72251" x2="30000" y2="72251"/>
                        <a14:backgroundMark x1="29400" y1="72426" x2="29400" y2="72426"/>
                        <a14:backgroundMark x1="30000" y1="72949" x2="30000" y2="72949"/>
                        <a14:backgroundMark x1="29800" y1="72426" x2="29800" y2="72426"/>
                        <a14:backgroundMark x1="29400" y1="72251" x2="29400" y2="72251"/>
                        <a14:backgroundMark x1="54000" y1="86213" x2="54000" y2="86213"/>
                        <a14:backgroundMark x1="53400" y1="86387" x2="53400" y2="86387"/>
                        <a14:backgroundMark x1="52800" y1="86387" x2="52800" y2="86387"/>
                        <a14:backgroundMark x1="51800" y1="86213" x2="51800" y2="86213"/>
                        <a14:backgroundMark x1="52000" y1="86387" x2="52000" y2="86387"/>
                        <a14:backgroundMark x1="52600" y1="86387" x2="52600" y2="86387"/>
                        <a14:backgroundMark x1="51000" y1="86387" x2="51000" y2="86387"/>
                        <a14:backgroundMark x1="51600" y1="86562" x2="51600" y2="86562"/>
                        <a14:backgroundMark x1="50200" y1="86562" x2="50200" y2="86562"/>
                        <a14:backgroundMark x1="55000" y1="86213" x2="55000" y2="86213"/>
                        <a14:backgroundMark x1="56000" y1="86213" x2="56000" y2="86213"/>
                        <a14:backgroundMark x1="56800" y1="86387" x2="56800" y2="86387"/>
                        <a14:backgroundMark x1="56800" y1="86387" x2="56800" y2="86387"/>
                        <a14:backgroundMark x1="58000" y1="86038" x2="58000" y2="86038"/>
                        <a14:backgroundMark x1="57000" y1="86038" x2="57000" y2="86038"/>
                        <a14:backgroundMark x1="56400" y1="86213" x2="56400" y2="86213"/>
                        <a14:backgroundMark x1="55400" y1="86213" x2="55400" y2="86213"/>
                        <a14:backgroundMark x1="54600" y1="86213" x2="54600" y2="86213"/>
                        <a14:backgroundMark x1="60400" y1="86038" x2="60400" y2="86038"/>
                        <a14:backgroundMark x1="59400" y1="86213" x2="59400" y2="86213"/>
                        <a14:backgroundMark x1="59800" y1="86038" x2="59800" y2="86038"/>
                        <a14:backgroundMark x1="59000" y1="86038" x2="59000" y2="86038"/>
                        <a14:backgroundMark x1="58400" y1="86038" x2="58400" y2="86038"/>
                        <a14:backgroundMark x1="57600" y1="86038" x2="57600" y2="86038"/>
                        <a14:backgroundMark x1="61600" y1="85864" x2="61600" y2="85864"/>
                        <a14:backgroundMark x1="62400" y1="85864" x2="62400" y2="85864"/>
                        <a14:backgroundMark x1="63200" y1="85864" x2="63200" y2="85864"/>
                        <a14:backgroundMark x1="64000" y1="85689" x2="64000" y2="85689"/>
                        <a14:backgroundMark x1="61200" y1="85864" x2="61200" y2="85864"/>
                        <a14:backgroundMark x1="61000" y1="85864" x2="61000" y2="85864"/>
                        <a14:backgroundMark x1="58600" y1="86213" x2="58600" y2="86213"/>
                        <a14:backgroundMark x1="57600" y1="86213" x2="57600" y2="86213"/>
                        <a14:backgroundMark x1="58000" y1="86213" x2="58000" y2="86213"/>
                        <a14:backgroundMark x1="57200" y1="86213" x2="57200" y2="86213"/>
                        <a14:backgroundMark x1="55600" y1="86213" x2="55600" y2="86213"/>
                        <a14:backgroundMark x1="63800" y1="86038" x2="63800" y2="86038"/>
                        <a14:backgroundMark x1="63000" y1="86038" x2="63000" y2="86038"/>
                        <a14:backgroundMark x1="62400" y1="86038" x2="62400" y2="86038"/>
                      </a14:backgroundRemoval>
                    </a14:imgEffect>
                  </a14:imgLayer>
                </a14:imgProps>
              </a:ext>
            </a:extLst>
          </a:blip>
          <a:srcRect l="-1" r="-6672"/>
          <a:stretch/>
        </p:blipFill>
        <p:spPr>
          <a:xfrm>
            <a:off x="243403" y="97239"/>
            <a:ext cx="668285" cy="717953"/>
          </a:xfrm>
          <a:prstGeom prst="rect">
            <a:avLst/>
          </a:prstGeom>
        </p:spPr>
      </p:pic>
      <p:pic>
        <p:nvPicPr>
          <p:cNvPr id="6" name="Picture 5">
            <a:extLst>
              <a:ext uri="{FF2B5EF4-FFF2-40B4-BE49-F238E27FC236}">
                <a16:creationId xmlns:a16="http://schemas.microsoft.com/office/drawing/2014/main" id="{A50C0F68-EA9F-121B-6AD6-A55CAB29DF3E}"/>
              </a:ext>
            </a:extLst>
          </p:cNvPr>
          <p:cNvPicPr>
            <a:picLocks noChangeAspect="1"/>
          </p:cNvPicPr>
          <p:nvPr/>
        </p:nvPicPr>
        <p:blipFill>
          <a:blip r:embed="rId4"/>
          <a:stretch>
            <a:fillRect/>
          </a:stretch>
        </p:blipFill>
        <p:spPr>
          <a:xfrm>
            <a:off x="0" y="824508"/>
            <a:ext cx="9906000" cy="2057680"/>
          </a:xfrm>
          <a:prstGeom prst="rect">
            <a:avLst/>
          </a:prstGeom>
        </p:spPr>
      </p:pic>
      <p:pic>
        <p:nvPicPr>
          <p:cNvPr id="8" name="Picture 7">
            <a:extLst>
              <a:ext uri="{FF2B5EF4-FFF2-40B4-BE49-F238E27FC236}">
                <a16:creationId xmlns:a16="http://schemas.microsoft.com/office/drawing/2014/main" id="{33F2D857-C2CF-EE76-1EC2-33C7250D615F}"/>
              </a:ext>
            </a:extLst>
          </p:cNvPr>
          <p:cNvPicPr>
            <a:picLocks noChangeAspect="1"/>
          </p:cNvPicPr>
          <p:nvPr/>
        </p:nvPicPr>
        <p:blipFill>
          <a:blip r:embed="rId5"/>
          <a:stretch>
            <a:fillRect/>
          </a:stretch>
        </p:blipFill>
        <p:spPr>
          <a:xfrm>
            <a:off x="0" y="2870272"/>
            <a:ext cx="9906000" cy="4621845"/>
          </a:xfrm>
          <a:prstGeom prst="rect">
            <a:avLst/>
          </a:prstGeom>
        </p:spPr>
      </p:pic>
    </p:spTree>
    <p:extLst>
      <p:ext uri="{BB962C8B-B14F-4D97-AF65-F5344CB8AC3E}">
        <p14:creationId xmlns:p14="http://schemas.microsoft.com/office/powerpoint/2010/main" val="536041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E9872E554D0B419B68B57A1E16EA6C" ma:contentTypeVersion="13" ma:contentTypeDescription="Create a new document." ma:contentTypeScope="" ma:versionID="038b5094480eacfdcfea36ce3dd18609">
  <xsd:schema xmlns:xsd="http://www.w3.org/2001/XMLSchema" xmlns:xs="http://www.w3.org/2001/XMLSchema" xmlns:p="http://schemas.microsoft.com/office/2006/metadata/properties" xmlns:ns2="a4e6b380-67f9-441a-a42d-76306b06c3b8" xmlns:ns3="6cf9097e-99b8-4488-8fcd-f47c605e4125" targetNamespace="http://schemas.microsoft.com/office/2006/metadata/properties" ma:root="true" ma:fieldsID="99d6c80226b0efde8b23e223be321edf" ns2:_="" ns3:_="">
    <xsd:import namespace="a4e6b380-67f9-441a-a42d-76306b06c3b8"/>
    <xsd:import namespace="6cf9097e-99b8-4488-8fcd-f47c605e41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e6b380-67f9-441a-a42d-76306b06c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fad18db8-4d58-4e74-a072-a05e764666c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f9097e-99b8-4488-8fcd-f47c605e412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7f7858b-e494-4cf2-ac98-049d38d15663}" ma:internalName="TaxCatchAll" ma:showField="CatchAllData" ma:web="6cf9097e-99b8-4488-8fcd-f47c605e41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cf9097e-99b8-4488-8fcd-f47c605e4125" xsi:nil="true"/>
    <lcf76f155ced4ddcb4097134ff3c332f xmlns="a4e6b380-67f9-441a-a42d-76306b06c3b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F1FF77C-788E-445F-B039-BFA8005DDB59}">
  <ds:schemaRefs>
    <ds:schemaRef ds:uri="http://schemas.microsoft.com/sharepoint/v3/contenttype/forms"/>
  </ds:schemaRefs>
</ds:datastoreItem>
</file>

<file path=customXml/itemProps2.xml><?xml version="1.0" encoding="utf-8"?>
<ds:datastoreItem xmlns:ds="http://schemas.openxmlformats.org/officeDocument/2006/customXml" ds:itemID="{536F86AC-CDE8-4402-A19E-F3CF7EFB95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e6b380-67f9-441a-a42d-76306b06c3b8"/>
    <ds:schemaRef ds:uri="6cf9097e-99b8-4488-8fcd-f47c605e41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2CC27C-FD1B-4691-A589-07D6C73891BD}">
  <ds:schemaRefs>
    <ds:schemaRef ds:uri="http://schemas.microsoft.com/office/2006/metadata/properties"/>
    <ds:schemaRef ds:uri="http://purl.org/dc/elements/1.1/"/>
    <ds:schemaRef ds:uri="8e40e71d-824d-40e2-93b0-8c2fa32b30a5"/>
    <ds:schemaRef ds:uri="24cee74c-c4a4-42e2-bc01-57bf4b8358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0b1dc04e-cb64-40a3-9687-16537513f61f"/>
    <ds:schemaRef ds:uri="http://www.w3.org/XML/1998/namespace"/>
    <ds:schemaRef ds:uri="6cf9097e-99b8-4488-8fcd-f47c605e4125"/>
    <ds:schemaRef ds:uri="a4e6b380-67f9-441a-a42d-76306b06c3b8"/>
  </ds:schemaRefs>
</ds:datastoreItem>
</file>

<file path=docProps/app.xml><?xml version="1.0" encoding="utf-8"?>
<Properties xmlns="http://schemas.openxmlformats.org/officeDocument/2006/extended-properties" xmlns:vt="http://schemas.openxmlformats.org/officeDocument/2006/docPropsVTypes">
  <Template>Office Theme</Template>
  <TotalTime>51</TotalTime>
  <Words>841</Words>
  <Application>Microsoft Office PowerPoint</Application>
  <PresentationFormat>A4 Paper (210x297 mm)</PresentationFormat>
  <Paragraphs>90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Lugwardine Primary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 Lewis</dc:creator>
  <cp:lastModifiedBy>Richard Foster</cp:lastModifiedBy>
  <cp:revision>11</cp:revision>
  <dcterms:created xsi:type="dcterms:W3CDTF">2022-10-08T14:53:24Z</dcterms:created>
  <dcterms:modified xsi:type="dcterms:W3CDTF">2023-11-13T14:13:29Z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0x0101008AE9872E554D0B419B68B57A1E16EA6C</vt:lpwstr>
  </property>
  <property fmtid="{D5CDD505-2E9C-101B-9397-08002B2CF9AE}" pid="3" name="Staff Category">
    <vt:lpwstr/>
  </property>
  <property fmtid="{D5CDD505-2E9C-101B-9397-08002B2CF9AE}" pid="4" name="MediaServiceImageTags">
    <vt:lpwstr/>
  </property>
</Properties>
</file>