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0" r:id="rId6"/>
    <p:sldId id="259" r:id="rId7"/>
    <p:sldId id="261" r:id="rId8"/>
    <p:sldId id="276" r:id="rId9"/>
    <p:sldId id="262" r:id="rId10"/>
    <p:sldId id="263" r:id="rId11"/>
    <p:sldId id="264" r:id="rId12"/>
    <p:sldId id="265" r:id="rId13"/>
    <p:sldId id="26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Foster" userId="be20d5a5-7f31-4c59-a636-bd4b1470ffb7" providerId="ADAL" clId="{478037E5-1BCC-4AF1-9A41-BFFC847D512D}"/>
    <pc:docChg chg="delSld">
      <pc:chgData name="Richard Foster" userId="be20d5a5-7f31-4c59-a636-bd4b1470ffb7" providerId="ADAL" clId="{478037E5-1BCC-4AF1-9A41-BFFC847D512D}" dt="2023-11-13T14:13:05.292" v="8" actId="47"/>
      <pc:docMkLst>
        <pc:docMk/>
      </pc:docMkLst>
      <pc:sldChg chg="del">
        <pc:chgData name="Richard Foster" userId="be20d5a5-7f31-4c59-a636-bd4b1470ffb7" providerId="ADAL" clId="{478037E5-1BCC-4AF1-9A41-BFFC847D512D}" dt="2023-11-13T14:12:59.172" v="0" actId="47"/>
        <pc:sldMkLst>
          <pc:docMk/>
          <pc:sldMk cId="366826237" sldId="267"/>
        </pc:sldMkLst>
      </pc:sldChg>
      <pc:sldChg chg="del">
        <pc:chgData name="Richard Foster" userId="be20d5a5-7f31-4c59-a636-bd4b1470ffb7" providerId="ADAL" clId="{478037E5-1BCC-4AF1-9A41-BFFC847D512D}" dt="2023-11-13T14:13:00.375" v="1" actId="47"/>
        <pc:sldMkLst>
          <pc:docMk/>
          <pc:sldMk cId="2929586486" sldId="268"/>
        </pc:sldMkLst>
      </pc:sldChg>
      <pc:sldChg chg="del">
        <pc:chgData name="Richard Foster" userId="be20d5a5-7f31-4c59-a636-bd4b1470ffb7" providerId="ADAL" clId="{478037E5-1BCC-4AF1-9A41-BFFC847D512D}" dt="2023-11-13T14:13:01.173" v="2" actId="47"/>
        <pc:sldMkLst>
          <pc:docMk/>
          <pc:sldMk cId="3373280789" sldId="269"/>
        </pc:sldMkLst>
      </pc:sldChg>
      <pc:sldChg chg="del">
        <pc:chgData name="Richard Foster" userId="be20d5a5-7f31-4c59-a636-bd4b1470ffb7" providerId="ADAL" clId="{478037E5-1BCC-4AF1-9A41-BFFC847D512D}" dt="2023-11-13T14:13:01.803" v="3" actId="47"/>
        <pc:sldMkLst>
          <pc:docMk/>
          <pc:sldMk cId="2261779445" sldId="270"/>
        </pc:sldMkLst>
      </pc:sldChg>
      <pc:sldChg chg="del">
        <pc:chgData name="Richard Foster" userId="be20d5a5-7f31-4c59-a636-bd4b1470ffb7" providerId="ADAL" clId="{478037E5-1BCC-4AF1-9A41-BFFC847D512D}" dt="2023-11-13T14:13:02.771" v="4" actId="47"/>
        <pc:sldMkLst>
          <pc:docMk/>
          <pc:sldMk cId="1982416502" sldId="271"/>
        </pc:sldMkLst>
      </pc:sldChg>
      <pc:sldChg chg="del">
        <pc:chgData name="Richard Foster" userId="be20d5a5-7f31-4c59-a636-bd4b1470ffb7" providerId="ADAL" clId="{478037E5-1BCC-4AF1-9A41-BFFC847D512D}" dt="2023-11-13T14:13:03.425" v="5" actId="47"/>
        <pc:sldMkLst>
          <pc:docMk/>
          <pc:sldMk cId="1532992430" sldId="272"/>
        </pc:sldMkLst>
      </pc:sldChg>
      <pc:sldChg chg="del">
        <pc:chgData name="Richard Foster" userId="be20d5a5-7f31-4c59-a636-bd4b1470ffb7" providerId="ADAL" clId="{478037E5-1BCC-4AF1-9A41-BFFC847D512D}" dt="2023-11-13T14:13:04.153" v="6" actId="47"/>
        <pc:sldMkLst>
          <pc:docMk/>
          <pc:sldMk cId="1400126719" sldId="273"/>
        </pc:sldMkLst>
      </pc:sldChg>
      <pc:sldChg chg="del">
        <pc:chgData name="Richard Foster" userId="be20d5a5-7f31-4c59-a636-bd4b1470ffb7" providerId="ADAL" clId="{478037E5-1BCC-4AF1-9A41-BFFC847D512D}" dt="2023-11-13T14:13:04.708" v="7" actId="47"/>
        <pc:sldMkLst>
          <pc:docMk/>
          <pc:sldMk cId="3935700754" sldId="274"/>
        </pc:sldMkLst>
      </pc:sldChg>
      <pc:sldChg chg="del">
        <pc:chgData name="Richard Foster" userId="be20d5a5-7f31-4c59-a636-bd4b1470ffb7" providerId="ADAL" clId="{478037E5-1BCC-4AF1-9A41-BFFC847D512D}" dt="2023-11-13T14:13:05.292" v="8" actId="47"/>
        <pc:sldMkLst>
          <pc:docMk/>
          <pc:sldMk cId="2292244365"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4804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43815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34140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3494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0044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8032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495ED-50FD-47C3-A7D4-5259EC49F4C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7772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495ED-50FD-47C3-A7D4-5259EC49F4C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88242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95ED-50FD-47C3-A7D4-5259EC49F4C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9358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60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174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95ED-50FD-47C3-A7D4-5259EC49F4C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BFD-8446-44C9-9F9A-BFE3695EC4AC}" type="slidenum">
              <a:rPr lang="en-GB" smtClean="0"/>
              <a:t>‹#›</a:t>
            </a:fld>
            <a:endParaRPr lang="en-GB"/>
          </a:p>
        </p:txBody>
      </p:sp>
    </p:spTree>
    <p:extLst>
      <p:ext uri="{BB962C8B-B14F-4D97-AF65-F5344CB8AC3E}">
        <p14:creationId xmlns:p14="http://schemas.microsoft.com/office/powerpoint/2010/main" val="337955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569660"/>
          </a:xfrm>
          <a:prstGeom prst="rect">
            <a:avLst/>
          </a:prstGeom>
          <a:noFill/>
        </p:spPr>
        <p:txBody>
          <a:bodyPr wrap="square" rtlCol="0">
            <a:spAutoFit/>
          </a:bodyPr>
          <a:lstStyle/>
          <a:p>
            <a:pPr algn="ctr"/>
            <a:r>
              <a:rPr lang="en-GB" sz="3200" b="1" dirty="0">
                <a:solidFill>
                  <a:srgbClr val="2467A3"/>
                </a:solidFill>
              </a:rPr>
              <a:t>History</a:t>
            </a:r>
          </a:p>
          <a:p>
            <a:pPr algn="ctr"/>
            <a:r>
              <a:rPr lang="en-GB" sz="3200" b="1" dirty="0">
                <a:solidFill>
                  <a:srgbClr val="2467A3"/>
                </a:solidFill>
              </a:rPr>
              <a:t>Curriculum Folder</a:t>
            </a:r>
          </a:p>
          <a:p>
            <a:pPr algn="ctr"/>
            <a:r>
              <a:rPr lang="en-GB" sz="3200">
                <a:solidFill>
                  <a:srgbClr val="72CEF3"/>
                </a:solidFill>
              </a:rPr>
              <a:t>2023</a:t>
            </a:r>
            <a:endParaRPr lang="en-GB" sz="3200" dirty="0">
              <a:solidFill>
                <a:srgbClr val="72CEF3"/>
              </a:solidFill>
            </a:endParaRPr>
          </a:p>
        </p:txBody>
      </p:sp>
    </p:spTree>
    <p:extLst>
      <p:ext uri="{BB962C8B-B14F-4D97-AF65-F5344CB8AC3E}">
        <p14:creationId xmlns:p14="http://schemas.microsoft.com/office/powerpoint/2010/main" val="195211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14563200-B113-A388-502D-1CC3A6253926}"/>
              </a:ext>
            </a:extLst>
          </p:cNvPr>
          <p:cNvPicPr>
            <a:picLocks noChangeAspect="1"/>
          </p:cNvPicPr>
          <p:nvPr/>
        </p:nvPicPr>
        <p:blipFill>
          <a:blip r:embed="rId4"/>
          <a:stretch>
            <a:fillRect/>
          </a:stretch>
        </p:blipFill>
        <p:spPr>
          <a:xfrm>
            <a:off x="0" y="1637790"/>
            <a:ext cx="9906000" cy="2404891"/>
          </a:xfrm>
          <a:prstGeom prst="rect">
            <a:avLst/>
          </a:prstGeom>
        </p:spPr>
      </p:pic>
    </p:spTree>
    <p:extLst>
      <p:ext uri="{BB962C8B-B14F-4D97-AF65-F5344CB8AC3E}">
        <p14:creationId xmlns:p14="http://schemas.microsoft.com/office/powerpoint/2010/main" val="53604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51BDF8-6386-E90E-B2C7-CF09F1C73C85}"/>
              </a:ext>
            </a:extLst>
          </p:cNvPr>
          <p:cNvPicPr>
            <a:picLocks noChangeAspect="1"/>
          </p:cNvPicPr>
          <p:nvPr/>
        </p:nvPicPr>
        <p:blipFill>
          <a:blip r:embed="rId2"/>
          <a:stretch>
            <a:fillRect/>
          </a:stretch>
        </p:blipFill>
        <p:spPr>
          <a:xfrm>
            <a:off x="123542" y="101379"/>
            <a:ext cx="9455716" cy="5090601"/>
          </a:xfrm>
          <a:prstGeom prst="rect">
            <a:avLst/>
          </a:prstGeom>
        </p:spPr>
      </p:pic>
    </p:spTree>
    <p:extLst>
      <p:ext uri="{BB962C8B-B14F-4D97-AF65-F5344CB8AC3E}">
        <p14:creationId xmlns:p14="http://schemas.microsoft.com/office/powerpoint/2010/main" val="30644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EF24C-2C54-3FFB-3CB9-17369D99A830}"/>
              </a:ext>
            </a:extLst>
          </p:cNvPr>
          <p:cNvPicPr>
            <a:picLocks noChangeAspect="1"/>
          </p:cNvPicPr>
          <p:nvPr/>
        </p:nvPicPr>
        <p:blipFill>
          <a:blip r:embed="rId2"/>
          <a:stretch>
            <a:fillRect/>
          </a:stretch>
        </p:blipFill>
        <p:spPr>
          <a:xfrm>
            <a:off x="0" y="83709"/>
            <a:ext cx="9493738" cy="4292821"/>
          </a:xfrm>
          <a:prstGeom prst="rect">
            <a:avLst/>
          </a:prstGeom>
        </p:spPr>
      </p:pic>
    </p:spTree>
    <p:extLst>
      <p:ext uri="{BB962C8B-B14F-4D97-AF65-F5344CB8AC3E}">
        <p14:creationId xmlns:p14="http://schemas.microsoft.com/office/powerpoint/2010/main" val="427717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ABB6A-BF0A-9371-FC45-C9D8116F6317}"/>
              </a:ext>
            </a:extLst>
          </p:cNvPr>
          <p:cNvPicPr>
            <a:picLocks noChangeAspect="1"/>
          </p:cNvPicPr>
          <p:nvPr/>
        </p:nvPicPr>
        <p:blipFill>
          <a:blip r:embed="rId2"/>
          <a:stretch>
            <a:fillRect/>
          </a:stretch>
        </p:blipFill>
        <p:spPr>
          <a:xfrm>
            <a:off x="72782" y="0"/>
            <a:ext cx="9455636" cy="4578585"/>
          </a:xfrm>
          <a:prstGeom prst="rect">
            <a:avLst/>
          </a:prstGeom>
        </p:spPr>
      </p:pic>
    </p:spTree>
    <p:extLst>
      <p:ext uri="{BB962C8B-B14F-4D97-AF65-F5344CB8AC3E}">
        <p14:creationId xmlns:p14="http://schemas.microsoft.com/office/powerpoint/2010/main" val="334916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73C6-CE2F-AA63-C77B-843AB3C938A4}"/>
              </a:ext>
            </a:extLst>
          </p:cNvPr>
          <p:cNvPicPr>
            <a:picLocks noChangeAspect="1"/>
          </p:cNvPicPr>
          <p:nvPr/>
        </p:nvPicPr>
        <p:blipFill>
          <a:blip r:embed="rId2"/>
          <a:stretch>
            <a:fillRect/>
          </a:stretch>
        </p:blipFill>
        <p:spPr>
          <a:xfrm>
            <a:off x="0" y="378992"/>
            <a:ext cx="9493738" cy="4007056"/>
          </a:xfrm>
          <a:prstGeom prst="rect">
            <a:avLst/>
          </a:prstGeom>
        </p:spPr>
      </p:pic>
    </p:spTree>
    <p:extLst>
      <p:ext uri="{BB962C8B-B14F-4D97-AF65-F5344CB8AC3E}">
        <p14:creationId xmlns:p14="http://schemas.microsoft.com/office/powerpoint/2010/main" val="2992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530C7-FD78-3CAA-1EB6-CEBFB01396A3}"/>
              </a:ext>
            </a:extLst>
          </p:cNvPr>
          <p:cNvPicPr>
            <a:picLocks noChangeAspect="1"/>
          </p:cNvPicPr>
          <p:nvPr/>
        </p:nvPicPr>
        <p:blipFill>
          <a:blip r:embed="rId2"/>
          <a:stretch>
            <a:fillRect/>
          </a:stretch>
        </p:blipFill>
        <p:spPr>
          <a:xfrm>
            <a:off x="0" y="130044"/>
            <a:ext cx="9531840" cy="5073911"/>
          </a:xfrm>
          <a:prstGeom prst="rect">
            <a:avLst/>
          </a:prstGeom>
        </p:spPr>
      </p:pic>
    </p:spTree>
    <p:extLst>
      <p:ext uri="{BB962C8B-B14F-4D97-AF65-F5344CB8AC3E}">
        <p14:creationId xmlns:p14="http://schemas.microsoft.com/office/powerpoint/2010/main" val="188536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E7D17D-DDAE-E3CF-54A8-ADC9BA21B1D0}"/>
              </a:ext>
            </a:extLst>
          </p:cNvPr>
          <p:cNvPicPr>
            <a:picLocks noChangeAspect="1"/>
          </p:cNvPicPr>
          <p:nvPr/>
        </p:nvPicPr>
        <p:blipFill>
          <a:blip r:embed="rId2"/>
          <a:stretch>
            <a:fillRect/>
          </a:stretch>
        </p:blipFill>
        <p:spPr>
          <a:xfrm>
            <a:off x="0" y="138943"/>
            <a:ext cx="9525490" cy="4730993"/>
          </a:xfrm>
          <a:prstGeom prst="rect">
            <a:avLst/>
          </a:prstGeom>
        </p:spPr>
      </p:pic>
    </p:spTree>
    <p:extLst>
      <p:ext uri="{BB962C8B-B14F-4D97-AF65-F5344CB8AC3E}">
        <p14:creationId xmlns:p14="http://schemas.microsoft.com/office/powerpoint/2010/main" val="69184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FDF1E-0046-20D4-2540-AC015396A822}"/>
              </a:ext>
            </a:extLst>
          </p:cNvPr>
          <p:cNvPicPr>
            <a:picLocks noChangeAspect="1"/>
          </p:cNvPicPr>
          <p:nvPr/>
        </p:nvPicPr>
        <p:blipFill>
          <a:blip r:embed="rId2"/>
          <a:stretch>
            <a:fillRect/>
          </a:stretch>
        </p:blipFill>
        <p:spPr>
          <a:xfrm>
            <a:off x="153440" y="179575"/>
            <a:ext cx="9599119" cy="5723385"/>
          </a:xfrm>
          <a:prstGeom prst="rect">
            <a:avLst/>
          </a:prstGeom>
        </p:spPr>
      </p:pic>
    </p:spTree>
    <p:extLst>
      <p:ext uri="{BB962C8B-B14F-4D97-AF65-F5344CB8AC3E}">
        <p14:creationId xmlns:p14="http://schemas.microsoft.com/office/powerpoint/2010/main" val="156353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7B28E-DCF8-1768-57F5-FECABF60182C}"/>
              </a:ext>
            </a:extLst>
          </p:cNvPr>
          <p:cNvPicPr>
            <a:picLocks noChangeAspect="1"/>
          </p:cNvPicPr>
          <p:nvPr/>
        </p:nvPicPr>
        <p:blipFill>
          <a:blip r:embed="rId2"/>
          <a:stretch>
            <a:fillRect/>
          </a:stretch>
        </p:blipFill>
        <p:spPr>
          <a:xfrm>
            <a:off x="57504" y="81280"/>
            <a:ext cx="9790992" cy="5425440"/>
          </a:xfrm>
          <a:prstGeom prst="rect">
            <a:avLst/>
          </a:prstGeom>
        </p:spPr>
      </p:pic>
    </p:spTree>
    <p:extLst>
      <p:ext uri="{BB962C8B-B14F-4D97-AF65-F5344CB8AC3E}">
        <p14:creationId xmlns:p14="http://schemas.microsoft.com/office/powerpoint/2010/main" val="105705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DEE3C-449C-6978-5418-9D2E336AF80A}"/>
              </a:ext>
            </a:extLst>
          </p:cNvPr>
          <p:cNvPicPr>
            <a:picLocks noChangeAspect="1"/>
          </p:cNvPicPr>
          <p:nvPr/>
        </p:nvPicPr>
        <p:blipFill>
          <a:blip r:embed="rId2"/>
          <a:stretch>
            <a:fillRect/>
          </a:stretch>
        </p:blipFill>
        <p:spPr>
          <a:xfrm>
            <a:off x="72526" y="0"/>
            <a:ext cx="9760948" cy="4976605"/>
          </a:xfrm>
          <a:prstGeom prst="rect">
            <a:avLst/>
          </a:prstGeom>
        </p:spPr>
      </p:pic>
    </p:spTree>
    <p:extLst>
      <p:ext uri="{BB962C8B-B14F-4D97-AF65-F5344CB8AC3E}">
        <p14:creationId xmlns:p14="http://schemas.microsoft.com/office/powerpoint/2010/main" val="344616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4801314"/>
          </a:xfrm>
          <a:prstGeom prst="rect">
            <a:avLst/>
          </a:prstGeom>
          <a:noFill/>
        </p:spPr>
        <p:txBody>
          <a:bodyPr wrap="square">
            <a:spAutoFit/>
          </a:bodyPr>
          <a:lstStyle/>
          <a:p>
            <a:pPr marL="0" indent="0">
              <a:buNone/>
            </a:pPr>
            <a:r>
              <a:rPr lang="en-GB" sz="1800" b="1" dirty="0">
                <a:solidFill>
                  <a:srgbClr val="0070C0"/>
                </a:solidFill>
                <a:latin typeface="+mj-lt"/>
              </a:rPr>
              <a:t>Contents</a:t>
            </a:r>
          </a:p>
          <a:p>
            <a:pPr marL="285750" indent="-285750">
              <a:buFont typeface="Arial" panose="020B0604020202020204" pitchFamily="34" charset="0"/>
              <a:buChar char="•"/>
            </a:pPr>
            <a:r>
              <a:rPr lang="en-GB" dirty="0"/>
              <a:t>Core Curriculum intent</a:t>
            </a:r>
          </a:p>
          <a:p>
            <a:pPr marL="285750" indent="-285750">
              <a:buFont typeface="Arial" panose="020B0604020202020204" pitchFamily="34" charset="0"/>
              <a:buChar char="•"/>
            </a:pPr>
            <a:r>
              <a:rPr lang="en-GB" dirty="0"/>
              <a:t>Subject specific intent, implementation, impact</a:t>
            </a:r>
          </a:p>
          <a:p>
            <a:pPr marL="285750" indent="-285750">
              <a:buFont typeface="Arial" panose="020B0604020202020204" pitchFamily="34" charset="0"/>
              <a:buChar char="•"/>
            </a:pPr>
            <a:r>
              <a:rPr lang="en-GB" dirty="0"/>
              <a:t>The golden strands</a:t>
            </a:r>
          </a:p>
          <a:p>
            <a:pPr marL="285750" indent="-285750">
              <a:buFont typeface="Arial" panose="020B0604020202020204" pitchFamily="34" charset="0"/>
              <a:buChar char="•"/>
            </a:pPr>
            <a:r>
              <a:rPr lang="en-GB" dirty="0"/>
              <a:t>The subject progression (long term plan)</a:t>
            </a:r>
          </a:p>
          <a:p>
            <a:pPr marL="285750" indent="-285750">
              <a:buFont typeface="Arial" panose="020B0604020202020204" pitchFamily="34" charset="0"/>
              <a:buChar char="•"/>
            </a:pPr>
            <a:r>
              <a:rPr lang="en-GB" dirty="0"/>
              <a:t>Curriculum offer</a:t>
            </a:r>
          </a:p>
          <a:p>
            <a:pPr marL="285750" indent="-285750">
              <a:buFont typeface="Arial" panose="020B0604020202020204" pitchFamily="34" charset="0"/>
              <a:buChar char="•"/>
            </a:pPr>
            <a:r>
              <a:rPr lang="en-GB" dirty="0"/>
              <a:t>Information on how the subject is monitored and evaluated</a:t>
            </a:r>
          </a:p>
          <a:p>
            <a:pPr marL="285750" indent="-285750">
              <a:buFont typeface="Arial" panose="020B0604020202020204" pitchFamily="34" charset="0"/>
              <a:buChar char="•"/>
            </a:pPr>
            <a:r>
              <a:rPr lang="en-GB" dirty="0"/>
              <a:t>Assessment data</a:t>
            </a:r>
          </a:p>
          <a:p>
            <a:pPr marL="285750" indent="-285750">
              <a:buFont typeface="Arial" panose="020B0604020202020204" pitchFamily="34" charset="0"/>
              <a:buChar char="•"/>
            </a:pPr>
            <a:r>
              <a:rPr lang="en-GB" dirty="0"/>
              <a:t>Action plan</a:t>
            </a:r>
          </a:p>
          <a:p>
            <a:pPr marL="285750" indent="-285750">
              <a:buFont typeface="Arial" panose="020B0604020202020204" pitchFamily="34" charset="0"/>
              <a:buChar char="•"/>
            </a:pPr>
            <a:r>
              <a:rPr lang="en-GB" dirty="0"/>
              <a:t>Information on CPD (what courses are available for people to access. Any training you have completed or a plan for training.)</a:t>
            </a:r>
          </a:p>
          <a:p>
            <a:pPr marL="285750" indent="-285750">
              <a:buFont typeface="Arial" panose="020B0604020202020204" pitchFamily="34" charset="0"/>
              <a:buChar char="•"/>
            </a:pPr>
            <a:r>
              <a:rPr lang="en-GB" dirty="0"/>
              <a:t>A budget – if appropriate</a:t>
            </a:r>
          </a:p>
          <a:p>
            <a:pPr marL="285750" indent="-285750">
              <a:buFont typeface="Arial" panose="020B0604020202020204" pitchFamily="34" charset="0"/>
              <a:buChar char="•"/>
            </a:pPr>
            <a:r>
              <a:rPr lang="en-GB" dirty="0"/>
              <a:t>Link governor information – name and a note of any meetings held</a:t>
            </a:r>
          </a:p>
          <a:p>
            <a:pPr marL="285750" indent="-285750">
              <a:buFont typeface="Arial" panose="020B0604020202020204" pitchFamily="34" charset="0"/>
              <a:buChar char="•"/>
            </a:pPr>
            <a:r>
              <a:rPr lang="en-GB" dirty="0"/>
              <a:t>Any subject specific risk assessments</a:t>
            </a:r>
          </a:p>
          <a:p>
            <a:pPr marL="285750" indent="-285750">
              <a:buFont typeface="Arial" panose="020B0604020202020204" pitchFamily="34" charset="0"/>
              <a:buChar char="•"/>
            </a:pPr>
            <a:r>
              <a:rPr lang="en-GB" dirty="0"/>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dirty="0"/>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A7AC0-0729-C71E-AF30-55C5CD60BD5E}"/>
              </a:ext>
            </a:extLst>
          </p:cNvPr>
          <p:cNvPicPr>
            <a:picLocks noChangeAspect="1"/>
          </p:cNvPicPr>
          <p:nvPr/>
        </p:nvPicPr>
        <p:blipFill>
          <a:blip r:embed="rId2"/>
          <a:stretch>
            <a:fillRect/>
          </a:stretch>
        </p:blipFill>
        <p:spPr>
          <a:xfrm>
            <a:off x="134376" y="290066"/>
            <a:ext cx="9474687" cy="4997707"/>
          </a:xfrm>
          <a:prstGeom prst="rect">
            <a:avLst/>
          </a:prstGeom>
        </p:spPr>
      </p:pic>
    </p:spTree>
    <p:extLst>
      <p:ext uri="{BB962C8B-B14F-4D97-AF65-F5344CB8AC3E}">
        <p14:creationId xmlns:p14="http://schemas.microsoft.com/office/powerpoint/2010/main" val="85818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1F27C-AE1E-CEB0-3038-9AB63E2DADCA}"/>
              </a:ext>
            </a:extLst>
          </p:cNvPr>
          <p:cNvPicPr>
            <a:picLocks noChangeAspect="1"/>
          </p:cNvPicPr>
          <p:nvPr/>
        </p:nvPicPr>
        <p:blipFill>
          <a:blip r:embed="rId2"/>
          <a:stretch>
            <a:fillRect/>
          </a:stretch>
        </p:blipFill>
        <p:spPr>
          <a:xfrm>
            <a:off x="226505" y="100238"/>
            <a:ext cx="8865819" cy="4299042"/>
          </a:xfrm>
          <a:prstGeom prst="rect">
            <a:avLst/>
          </a:prstGeom>
        </p:spPr>
      </p:pic>
      <p:pic>
        <p:nvPicPr>
          <p:cNvPr id="5" name="Picture 4">
            <a:extLst>
              <a:ext uri="{FF2B5EF4-FFF2-40B4-BE49-F238E27FC236}">
                <a16:creationId xmlns:a16="http://schemas.microsoft.com/office/drawing/2014/main" id="{1F5EABEB-823D-CD35-865B-EB03481ECEA8}"/>
              </a:ext>
            </a:extLst>
          </p:cNvPr>
          <p:cNvPicPr>
            <a:picLocks noChangeAspect="1"/>
          </p:cNvPicPr>
          <p:nvPr/>
        </p:nvPicPr>
        <p:blipFill>
          <a:blip r:embed="rId3"/>
          <a:stretch>
            <a:fillRect/>
          </a:stretch>
        </p:blipFill>
        <p:spPr>
          <a:xfrm>
            <a:off x="226505" y="4399280"/>
            <a:ext cx="9058193" cy="1808480"/>
          </a:xfrm>
          <a:prstGeom prst="rect">
            <a:avLst/>
          </a:prstGeom>
        </p:spPr>
      </p:pic>
    </p:spTree>
    <p:extLst>
      <p:ext uri="{BB962C8B-B14F-4D97-AF65-F5344CB8AC3E}">
        <p14:creationId xmlns:p14="http://schemas.microsoft.com/office/powerpoint/2010/main" val="242437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0F3D1-3B8C-4CB3-2A2B-C7ADD03689DD}"/>
              </a:ext>
            </a:extLst>
          </p:cNvPr>
          <p:cNvPicPr>
            <a:picLocks noChangeAspect="1"/>
          </p:cNvPicPr>
          <p:nvPr/>
        </p:nvPicPr>
        <p:blipFill>
          <a:blip r:embed="rId2"/>
          <a:stretch>
            <a:fillRect/>
          </a:stretch>
        </p:blipFill>
        <p:spPr>
          <a:xfrm>
            <a:off x="87913" y="156106"/>
            <a:ext cx="9730173" cy="4669894"/>
          </a:xfrm>
          <a:prstGeom prst="rect">
            <a:avLst/>
          </a:prstGeom>
        </p:spPr>
      </p:pic>
    </p:spTree>
    <p:extLst>
      <p:ext uri="{BB962C8B-B14F-4D97-AF65-F5344CB8AC3E}">
        <p14:creationId xmlns:p14="http://schemas.microsoft.com/office/powerpoint/2010/main" val="110625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861EA-9D86-3748-264F-DAC3670A55B5}"/>
              </a:ext>
            </a:extLst>
          </p:cNvPr>
          <p:cNvPicPr>
            <a:picLocks noChangeAspect="1"/>
          </p:cNvPicPr>
          <p:nvPr/>
        </p:nvPicPr>
        <p:blipFill>
          <a:blip r:embed="rId2"/>
          <a:stretch>
            <a:fillRect/>
          </a:stretch>
        </p:blipFill>
        <p:spPr>
          <a:xfrm>
            <a:off x="109664" y="108549"/>
            <a:ext cx="9579138" cy="1781211"/>
          </a:xfrm>
          <a:prstGeom prst="rect">
            <a:avLst/>
          </a:prstGeom>
        </p:spPr>
      </p:pic>
      <p:pic>
        <p:nvPicPr>
          <p:cNvPr id="5" name="Picture 4">
            <a:extLst>
              <a:ext uri="{FF2B5EF4-FFF2-40B4-BE49-F238E27FC236}">
                <a16:creationId xmlns:a16="http://schemas.microsoft.com/office/drawing/2014/main" id="{2CFF7C0D-CB32-3F37-C132-9EA7B158BC9B}"/>
              </a:ext>
            </a:extLst>
          </p:cNvPr>
          <p:cNvPicPr>
            <a:picLocks noChangeAspect="1"/>
          </p:cNvPicPr>
          <p:nvPr/>
        </p:nvPicPr>
        <p:blipFill>
          <a:blip r:embed="rId3"/>
          <a:stretch>
            <a:fillRect/>
          </a:stretch>
        </p:blipFill>
        <p:spPr>
          <a:xfrm>
            <a:off x="109664" y="1880875"/>
            <a:ext cx="9688802" cy="4977125"/>
          </a:xfrm>
          <a:prstGeom prst="rect">
            <a:avLst/>
          </a:prstGeom>
        </p:spPr>
      </p:pic>
    </p:spTree>
    <p:extLst>
      <p:ext uri="{BB962C8B-B14F-4D97-AF65-F5344CB8AC3E}">
        <p14:creationId xmlns:p14="http://schemas.microsoft.com/office/powerpoint/2010/main" val="394432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93CFD-89CC-4E37-ACF3-91342A82EE93}"/>
              </a:ext>
            </a:extLst>
          </p:cNvPr>
          <p:cNvPicPr>
            <a:picLocks noChangeAspect="1"/>
          </p:cNvPicPr>
          <p:nvPr/>
        </p:nvPicPr>
        <p:blipFill>
          <a:blip r:embed="rId2"/>
          <a:stretch>
            <a:fillRect/>
          </a:stretch>
        </p:blipFill>
        <p:spPr>
          <a:xfrm>
            <a:off x="416560" y="22107"/>
            <a:ext cx="9318815" cy="5757382"/>
          </a:xfrm>
          <a:prstGeom prst="rect">
            <a:avLst/>
          </a:prstGeom>
        </p:spPr>
      </p:pic>
      <p:pic>
        <p:nvPicPr>
          <p:cNvPr id="5" name="Picture 4">
            <a:extLst>
              <a:ext uri="{FF2B5EF4-FFF2-40B4-BE49-F238E27FC236}">
                <a16:creationId xmlns:a16="http://schemas.microsoft.com/office/drawing/2014/main" id="{26709F94-245E-5A4A-C4BA-28D97A1FD4C2}"/>
              </a:ext>
            </a:extLst>
          </p:cNvPr>
          <p:cNvPicPr>
            <a:picLocks noChangeAspect="1"/>
          </p:cNvPicPr>
          <p:nvPr/>
        </p:nvPicPr>
        <p:blipFill>
          <a:blip r:embed="rId3"/>
          <a:stretch>
            <a:fillRect/>
          </a:stretch>
        </p:blipFill>
        <p:spPr>
          <a:xfrm>
            <a:off x="416559" y="5676042"/>
            <a:ext cx="9318815" cy="1159851"/>
          </a:xfrm>
          <a:prstGeom prst="rect">
            <a:avLst/>
          </a:prstGeom>
        </p:spPr>
      </p:pic>
    </p:spTree>
    <p:extLst>
      <p:ext uri="{BB962C8B-B14F-4D97-AF65-F5344CB8AC3E}">
        <p14:creationId xmlns:p14="http://schemas.microsoft.com/office/powerpoint/2010/main" val="218939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CFED8C-5EBE-5069-E150-FF500764676E}"/>
              </a:ext>
            </a:extLst>
          </p:cNvPr>
          <p:cNvPicPr>
            <a:picLocks noChangeAspect="1"/>
          </p:cNvPicPr>
          <p:nvPr/>
        </p:nvPicPr>
        <p:blipFill>
          <a:blip r:embed="rId2"/>
          <a:stretch>
            <a:fillRect/>
          </a:stretch>
        </p:blipFill>
        <p:spPr>
          <a:xfrm>
            <a:off x="74770" y="200456"/>
            <a:ext cx="9756459" cy="1780743"/>
          </a:xfrm>
          <a:prstGeom prst="rect">
            <a:avLst/>
          </a:prstGeom>
        </p:spPr>
      </p:pic>
      <p:pic>
        <p:nvPicPr>
          <p:cNvPr id="5" name="Picture 4">
            <a:extLst>
              <a:ext uri="{FF2B5EF4-FFF2-40B4-BE49-F238E27FC236}">
                <a16:creationId xmlns:a16="http://schemas.microsoft.com/office/drawing/2014/main" id="{FFC43D8E-5896-AA24-F557-0361118460B0}"/>
              </a:ext>
            </a:extLst>
          </p:cNvPr>
          <p:cNvPicPr>
            <a:picLocks noChangeAspect="1"/>
          </p:cNvPicPr>
          <p:nvPr/>
        </p:nvPicPr>
        <p:blipFill>
          <a:blip r:embed="rId3"/>
          <a:stretch>
            <a:fillRect/>
          </a:stretch>
        </p:blipFill>
        <p:spPr>
          <a:xfrm>
            <a:off x="190340" y="1889042"/>
            <a:ext cx="9640889" cy="4145997"/>
          </a:xfrm>
          <a:prstGeom prst="rect">
            <a:avLst/>
          </a:prstGeom>
        </p:spPr>
      </p:pic>
    </p:spTree>
    <p:extLst>
      <p:ext uri="{BB962C8B-B14F-4D97-AF65-F5344CB8AC3E}">
        <p14:creationId xmlns:p14="http://schemas.microsoft.com/office/powerpoint/2010/main" val="30545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4AAE4-E86F-4D2E-BE29-3E0473B7F2C7}"/>
              </a:ext>
            </a:extLst>
          </p:cNvPr>
          <p:cNvPicPr>
            <a:picLocks noChangeAspect="1"/>
          </p:cNvPicPr>
          <p:nvPr/>
        </p:nvPicPr>
        <p:blipFill>
          <a:blip r:embed="rId2"/>
          <a:stretch>
            <a:fillRect/>
          </a:stretch>
        </p:blipFill>
        <p:spPr>
          <a:xfrm>
            <a:off x="145226" y="97050"/>
            <a:ext cx="9622674" cy="5338550"/>
          </a:xfrm>
          <a:prstGeom prst="rect">
            <a:avLst/>
          </a:prstGeom>
        </p:spPr>
      </p:pic>
    </p:spTree>
    <p:extLst>
      <p:ext uri="{BB962C8B-B14F-4D97-AF65-F5344CB8AC3E}">
        <p14:creationId xmlns:p14="http://schemas.microsoft.com/office/powerpoint/2010/main" val="359485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C49D7-5C49-76DD-7A78-5A159764D583}"/>
              </a:ext>
            </a:extLst>
          </p:cNvPr>
          <p:cNvPicPr>
            <a:picLocks noChangeAspect="1"/>
          </p:cNvPicPr>
          <p:nvPr/>
        </p:nvPicPr>
        <p:blipFill>
          <a:blip r:embed="rId2"/>
          <a:stretch>
            <a:fillRect/>
          </a:stretch>
        </p:blipFill>
        <p:spPr>
          <a:xfrm>
            <a:off x="207685" y="176398"/>
            <a:ext cx="9560735" cy="5889122"/>
          </a:xfrm>
          <a:prstGeom prst="rect">
            <a:avLst/>
          </a:prstGeom>
        </p:spPr>
      </p:pic>
    </p:spTree>
    <p:extLst>
      <p:ext uri="{BB962C8B-B14F-4D97-AF65-F5344CB8AC3E}">
        <p14:creationId xmlns:p14="http://schemas.microsoft.com/office/powerpoint/2010/main" val="33250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CD5F06-E739-7BCB-67A5-310549C630CD}"/>
              </a:ext>
            </a:extLst>
          </p:cNvPr>
          <p:cNvPicPr>
            <a:picLocks noChangeAspect="1"/>
          </p:cNvPicPr>
          <p:nvPr/>
        </p:nvPicPr>
        <p:blipFill>
          <a:blip r:embed="rId2"/>
          <a:stretch>
            <a:fillRect/>
          </a:stretch>
        </p:blipFill>
        <p:spPr>
          <a:xfrm>
            <a:off x="61644" y="159287"/>
            <a:ext cx="9782712" cy="4433944"/>
          </a:xfrm>
          <a:prstGeom prst="rect">
            <a:avLst/>
          </a:prstGeom>
        </p:spPr>
      </p:pic>
    </p:spTree>
    <p:extLst>
      <p:ext uri="{BB962C8B-B14F-4D97-AF65-F5344CB8AC3E}">
        <p14:creationId xmlns:p14="http://schemas.microsoft.com/office/powerpoint/2010/main" val="56770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dirty="0">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710089"/>
          </a:xfrm>
          <a:prstGeom prst="rect">
            <a:avLst/>
          </a:prstGeom>
          <a:noFill/>
        </p:spPr>
        <p:txBody>
          <a:bodyPr wrap="square">
            <a:spAutoFit/>
          </a:bodyPr>
          <a:lstStyle/>
          <a:p>
            <a:r>
              <a:rPr lang="en-GB" b="1" dirty="0">
                <a:solidFill>
                  <a:srgbClr val="0070C0"/>
                </a:solidFill>
                <a:latin typeface="+mj-lt"/>
              </a:rPr>
              <a:t>Subject Intent</a:t>
            </a:r>
          </a:p>
          <a:p>
            <a:pPr>
              <a:lnSpc>
                <a:spcPct val="107000"/>
              </a:lnSpc>
              <a:spcAft>
                <a:spcPts val="800"/>
              </a:spcAft>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kumimoji="0" lang="en-GB" altLang="en-US" sz="1600" b="0" i="0" u="none" strike="noStrike" kern="100" cap="none" spc="0" normalizeH="0" baseline="0" noProof="0" dirty="0">
                <a:ln>
                  <a:noFill/>
                </a:ln>
                <a:solidFill>
                  <a:prstClr val="black"/>
                </a:solidFill>
                <a:uLnTx/>
                <a:uFillTx/>
                <a:latin typeface="Calibri" panose="020F0502020204030204" pitchFamily="34" charset="0"/>
                <a:ea typeface="Calibri" panose="020F0502020204030204" pitchFamily="34" charset="0"/>
                <a:cs typeface="Arial" panose="020B0604020202020204" pitchFamily="34" charset="0"/>
              </a:rPr>
              <a:t>o</a:t>
            </a:r>
            <a:r>
              <a:rPr lang="en-GB" sz="1600" kern="100" dirty="0" err="1">
                <a:effectLst/>
                <a:latin typeface="Calibri" panose="020F0502020204030204" pitchFamily="34" charset="0"/>
                <a:ea typeface="Calibri" panose="020F0502020204030204" pitchFamily="34" charset="0"/>
                <a:cs typeface="Arial" panose="020B0604020202020204" pitchFamily="34" charset="0"/>
              </a:rPr>
              <a:t>ur</a:t>
            </a:r>
            <a:r>
              <a:rPr lang="en-GB" sz="1600" kern="100" dirty="0">
                <a:effectLst/>
                <a:latin typeface="Calibri" panose="020F0502020204030204" pitchFamily="34" charset="0"/>
                <a:ea typeface="Calibri" panose="020F0502020204030204" pitchFamily="34" charset="0"/>
                <a:cs typeface="Arial" panose="020B0604020202020204" pitchFamily="34" charset="0"/>
              </a:rPr>
              <a:t> pupils will develop a curiosity and a love of History. Through our teaching, they will develop a strong understanding of chronology, and periods of history, including the links and concepts between and within them. Throughout our enquiries, our pupils will secure strong historical skills including their ability to: investigate and interpret the past; evaluate evidence; communicate effectively. As our pupils move through school, from EYFS to the time they leave year 6, we will teach them to think like an historian, to have secure knowledge, an appreciation of a range of past, diverse peoples and become resilient learners who are able to apply their knowledge and skills.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History Intent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The study of history ignites children’s curiosity about the past in Britain and the wider world. As such,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aims to provide a high-quality history education that develops both our children’s knowledge and understanding of our world, past and present, and their disciplinary skills. Using historical enquiries, children will grow chronological narratives of local and wider world events.  Through finding out about how and why the local community, culture, our country and our world have developed over time, children understand how the past influences the present. Furthermore, the history curriculum at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supports children to develop a context for their growing sense of identity.  Together these knowledge and skills will develop our children’s critical thinking and help them to question the influences of the past on decisions today.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97577F-6C04-AC9F-1503-DA85947658E4}"/>
              </a:ext>
            </a:extLst>
          </p:cNvPr>
          <p:cNvSpPr txBox="1"/>
          <p:nvPr/>
        </p:nvSpPr>
        <p:spPr>
          <a:xfrm>
            <a:off x="294640" y="477520"/>
            <a:ext cx="8757920" cy="3195234"/>
          </a:xfrm>
          <a:prstGeom prst="rect">
            <a:avLst/>
          </a:prstGeom>
          <a:noFill/>
        </p:spPr>
        <p:txBody>
          <a:bodyPr wrap="square" rtlCol="0">
            <a:spAutoFit/>
          </a:bodyPr>
          <a:lstStyle/>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When studying History,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pupils: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Celebrate the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achievement</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of making good progress in our historical understanding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Learn to show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respect</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for other cultures and the world around us both past and present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Explore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equality</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issues through the study of cultural awareness and diversity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Show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curiosity</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about the past, the impact the past has had on lives today and how this can inform future decisions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Are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creative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in exploring and presenting their learning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Show </a:t>
            </a:r>
            <a:r>
              <a:rPr lang="en-GB" sz="1600" b="1" kern="100" dirty="0">
                <a:effectLst/>
                <a:latin typeface="Calibri" panose="020F0502020204030204" pitchFamily="34" charset="0"/>
                <a:ea typeface="Times New Roman" panose="02020603050405020304" pitchFamily="18" charset="0"/>
                <a:cs typeface="Arial" panose="020B0604020202020204" pitchFamily="34" charset="0"/>
              </a:rPr>
              <a:t>resilience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in disciplinary skills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8674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491911" y="815192"/>
            <a:ext cx="8625016" cy="6596614"/>
          </a:xfrm>
          <a:prstGeom prst="rect">
            <a:avLst/>
          </a:prstGeom>
          <a:noFill/>
        </p:spPr>
        <p:txBody>
          <a:bodyPr wrap="square">
            <a:spAutoFit/>
          </a:bodyPr>
          <a:lstStyle/>
          <a:p>
            <a:r>
              <a:rPr lang="en-GB" b="1" dirty="0">
                <a:solidFill>
                  <a:srgbClr val="0070C0"/>
                </a:solidFill>
                <a:latin typeface="+mj-lt"/>
              </a:rPr>
              <a:t>Subject Implementation</a:t>
            </a:r>
          </a:p>
          <a:p>
            <a:pPr>
              <a:lnSpc>
                <a:spcPct val="107000"/>
              </a:lnSpc>
              <a:spcAft>
                <a:spcPts val="750"/>
              </a:spcAft>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History is taught using a curriculum progression which can be found on the school’s website. Historical substantive and disciplinary knowledge are taught through an enquiry approach.  Each enquiry will have a main subject focus as well as complimentary, subsidiary foci.  These are mapped out through the long-term curriculum plans ensuring coverage of the National Curriculum.</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Key concepts have been identified within History and these are built on year by year as the pupils progress through the curriculum.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Chronology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Historical terms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Interpretation of history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Historical enquiry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Continuity and change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Cause and consequence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Similarity and difference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Significance of events and people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 In every historical enquiry, children develop their historical skills.  Children take on the role of historian as the state of being which is central to our enquiry curriculum approach.</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35751" y="1051985"/>
            <a:ext cx="8625016" cy="1354217"/>
          </a:xfrm>
          <a:prstGeom prst="rect">
            <a:avLst/>
          </a:prstGeom>
          <a:noFill/>
        </p:spPr>
        <p:txBody>
          <a:bodyPr wrap="square">
            <a:spAutoFit/>
          </a:bodyPr>
          <a:lstStyle/>
          <a:p>
            <a:r>
              <a:rPr lang="en-GB" b="1" dirty="0">
                <a:solidFill>
                  <a:srgbClr val="0070C0"/>
                </a:solidFill>
                <a:latin typeface="+mj-lt"/>
              </a:rPr>
              <a:t>Subject Impact</a:t>
            </a:r>
          </a:p>
          <a:p>
            <a:pPr defTabSz="914400" eaLnBrk="0" fontAlgn="base" hangingPunct="0">
              <a:spcBef>
                <a:spcPct val="0"/>
              </a:spcBef>
              <a:spcAft>
                <a:spcPct val="0"/>
              </a:spcAf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kumimoji="0" lang="en-GB" altLang="en-US" sz="1600" b="0" i="0" u="none" strike="noStrike" kern="100" cap="none" spc="0" normalizeH="0" baseline="0" noProof="0" dirty="0">
                <a:ln>
                  <a:noFill/>
                </a:ln>
                <a:solidFill>
                  <a:prstClr val="black"/>
                </a:solidFill>
                <a:uLnTx/>
                <a:uFillTx/>
                <a:latin typeface="Calibri" panose="020F0502020204030204" pitchFamily="34" charset="0"/>
                <a:cs typeface="Arial" panose="020B0604020202020204" pitchFamily="34" charset="0"/>
              </a:rPr>
              <a:t>t</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eachers</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assess consistently to inform their teaching and planning. Each enquiry builds towards a project which is shared with others.  This demonstrates what pupils have learnt through the enquiry.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B04776B4-2F1F-1F63-10CE-63B86247CB91}"/>
              </a:ext>
            </a:extLst>
          </p:cNvPr>
          <p:cNvSpPr txBox="1"/>
          <p:nvPr/>
        </p:nvSpPr>
        <p:spPr>
          <a:xfrm>
            <a:off x="786551" y="1637790"/>
            <a:ext cx="6186948" cy="4290213"/>
          </a:xfrm>
          <a:prstGeom prst="rect">
            <a:avLst/>
          </a:prstGeom>
          <a:noFill/>
        </p:spPr>
        <p:txBody>
          <a:bodyPr wrap="square">
            <a:spAutoFit/>
          </a:bodyPr>
          <a:lstStyle/>
          <a:p>
            <a:pPr>
              <a:lnSpc>
                <a:spcPct val="107000"/>
              </a:lnSpc>
              <a:spcAft>
                <a:spcPts val="800"/>
              </a:spcAft>
            </a:pPr>
            <a:r>
              <a:rPr lang="en-GB" sz="1600" b="1" kern="100" dirty="0">
                <a:effectLst/>
                <a:latin typeface="Calibri" panose="020F0502020204030204" pitchFamily="34" charset="0"/>
                <a:ea typeface="Calibri" panose="020F0502020204030204" pitchFamily="34" charset="0"/>
                <a:cs typeface="Arial" panose="020B0604020202020204" pitchFamily="34" charset="0"/>
              </a:rPr>
              <a:t>History Golden Threads: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Legacy</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Exploration</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Invasion and settlement</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Empire</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Advances in technology</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Monarchy</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Societal / cultural change</a:t>
            </a:r>
            <a:endParaRPr lang="en-GB" sz="1600" dirty="0">
              <a:effectLst/>
              <a:latin typeface="Arial" panose="020B0604020202020204" pitchFamily="34" charset="0"/>
              <a:ea typeface="MS Mincho" panose="02020609040205080304" pitchFamily="49" charset="-128"/>
            </a:endParaRPr>
          </a:p>
          <a:p>
            <a:pPr marL="215900" indent="-107950">
              <a:spcAft>
                <a:spcPts val="600"/>
              </a:spcAft>
            </a:pPr>
            <a:r>
              <a:rPr lang="en-US" sz="1600" b="1" dirty="0">
                <a:effectLst/>
                <a:latin typeface="Arial" panose="020B0604020202020204" pitchFamily="34" charset="0"/>
                <a:ea typeface="MS Mincho" panose="02020609040205080304" pitchFamily="49" charset="-128"/>
              </a:rPr>
              <a:t>Historical Key Concepts</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Cause and consequence</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Historical significance</a:t>
            </a:r>
            <a:endParaRPr lang="en-GB" sz="1600" dirty="0">
              <a:effectLst/>
              <a:latin typeface="Arial" panose="020B0604020202020204" pitchFamily="34" charset="0"/>
              <a:ea typeface="MS Mincho" panose="02020609040205080304" pitchFamily="49" charset="-128"/>
            </a:endParaRPr>
          </a:p>
          <a:p>
            <a:pPr marL="342900" lvl="0" indent="-342900">
              <a:spcAft>
                <a:spcPts val="600"/>
              </a:spcAft>
              <a:buFont typeface="Symbol" panose="05050102010706020507" pitchFamily="18" charset="2"/>
              <a:buBlip>
                <a:blip r:embed="rId4"/>
              </a:buBlip>
            </a:pPr>
            <a:r>
              <a:rPr lang="en-US" sz="1600" dirty="0">
                <a:effectLst/>
                <a:latin typeface="Arial" panose="020B0604020202020204" pitchFamily="34" charset="0"/>
                <a:ea typeface="MS Mincho" panose="02020609040205080304" pitchFamily="49" charset="-128"/>
              </a:rPr>
              <a:t>Continuity and change</a:t>
            </a:r>
            <a:endParaRPr lang="en-GB" sz="1600" dirty="0">
              <a:effectLst/>
              <a:latin typeface="Arial" panose="020B0604020202020204" pitchFamily="34" charset="0"/>
              <a:ea typeface="MS Mincho" panose="02020609040205080304" pitchFamily="49" charset="-128"/>
            </a:endParaRPr>
          </a:p>
          <a:p>
            <a:endParaRPr lang="en-GB" dirty="0"/>
          </a:p>
        </p:txBody>
      </p:sp>
      <p:cxnSp>
        <p:nvCxnSpPr>
          <p:cNvPr id="6" name="Straight Connector 5">
            <a:extLst>
              <a:ext uri="{FF2B5EF4-FFF2-40B4-BE49-F238E27FC236}">
                <a16:creationId xmlns:a16="http://schemas.microsoft.com/office/drawing/2014/main" id="{92495C76-8EE9-0545-172F-3F63AA23E71E}"/>
              </a:ext>
            </a:extLst>
          </p:cNvPr>
          <p:cNvCxnSpPr>
            <a:cxnSpLocks/>
          </p:cNvCxnSpPr>
          <p:nvPr/>
        </p:nvCxnSpPr>
        <p:spPr>
          <a:xfrm>
            <a:off x="6836504" y="1681401"/>
            <a:ext cx="0" cy="3544719"/>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73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8" name="Table 5">
            <a:extLst>
              <a:ext uri="{FF2B5EF4-FFF2-40B4-BE49-F238E27FC236}">
                <a16:creationId xmlns:a16="http://schemas.microsoft.com/office/drawing/2014/main" id="{2A0E4F06-6402-414E-9323-F7A34AE3F0C2}"/>
              </a:ext>
            </a:extLst>
          </p:cNvPr>
          <p:cNvGraphicFramePr>
            <a:graphicFrameLocks noGrp="1"/>
          </p:cNvGraphicFramePr>
          <p:nvPr>
            <p:extLst>
              <p:ext uri="{D42A27DB-BD31-4B8C-83A1-F6EECF244321}">
                <p14:modId xmlns:p14="http://schemas.microsoft.com/office/powerpoint/2010/main" val="646785409"/>
              </p:ext>
            </p:extLst>
          </p:nvPr>
        </p:nvGraphicFramePr>
        <p:xfrm>
          <a:off x="911690" y="1411156"/>
          <a:ext cx="8676170" cy="4991901"/>
        </p:xfrm>
        <a:graphic>
          <a:graphicData uri="http://schemas.openxmlformats.org/drawingml/2006/table">
            <a:tbl>
              <a:tblPr firstRow="1" bandRow="1">
                <a:tableStyleId>{5940675A-B579-460E-94D1-54222C63F5DA}</a:tableStyleId>
              </a:tblPr>
              <a:tblGrid>
                <a:gridCol w="639500">
                  <a:extLst>
                    <a:ext uri="{9D8B030D-6E8A-4147-A177-3AD203B41FA5}">
                      <a16:colId xmlns:a16="http://schemas.microsoft.com/office/drawing/2014/main" val="2359847445"/>
                    </a:ext>
                  </a:extLst>
                </a:gridCol>
                <a:gridCol w="1339445">
                  <a:extLst>
                    <a:ext uri="{9D8B030D-6E8A-4147-A177-3AD203B41FA5}">
                      <a16:colId xmlns:a16="http://schemas.microsoft.com/office/drawing/2014/main" val="1594443440"/>
                    </a:ext>
                  </a:extLst>
                </a:gridCol>
                <a:gridCol w="1339445">
                  <a:extLst>
                    <a:ext uri="{9D8B030D-6E8A-4147-A177-3AD203B41FA5}">
                      <a16:colId xmlns:a16="http://schemas.microsoft.com/office/drawing/2014/main" val="3793453715"/>
                    </a:ext>
                  </a:extLst>
                </a:gridCol>
                <a:gridCol w="1339445">
                  <a:extLst>
                    <a:ext uri="{9D8B030D-6E8A-4147-A177-3AD203B41FA5}">
                      <a16:colId xmlns:a16="http://schemas.microsoft.com/office/drawing/2014/main" val="3867046019"/>
                    </a:ext>
                  </a:extLst>
                </a:gridCol>
                <a:gridCol w="1339445">
                  <a:extLst>
                    <a:ext uri="{9D8B030D-6E8A-4147-A177-3AD203B41FA5}">
                      <a16:colId xmlns:a16="http://schemas.microsoft.com/office/drawing/2014/main" val="170433909"/>
                    </a:ext>
                  </a:extLst>
                </a:gridCol>
                <a:gridCol w="1339445">
                  <a:extLst>
                    <a:ext uri="{9D8B030D-6E8A-4147-A177-3AD203B41FA5}">
                      <a16:colId xmlns:a16="http://schemas.microsoft.com/office/drawing/2014/main" val="2558075943"/>
                    </a:ext>
                  </a:extLst>
                </a:gridCol>
                <a:gridCol w="1339445">
                  <a:extLst>
                    <a:ext uri="{9D8B030D-6E8A-4147-A177-3AD203B41FA5}">
                      <a16:colId xmlns:a16="http://schemas.microsoft.com/office/drawing/2014/main" val="3859627368"/>
                    </a:ext>
                  </a:extLst>
                </a:gridCol>
              </a:tblGrid>
              <a:tr h="333196">
                <a:tc>
                  <a:txBody>
                    <a:bodyPr/>
                    <a:lstStyle/>
                    <a:p>
                      <a:endParaRPr lang="en-GB"/>
                    </a:p>
                  </a:txBody>
                  <a:tcPr/>
                </a:tc>
                <a:tc>
                  <a:txBody>
                    <a:bodyPr/>
                    <a:lstStyle/>
                    <a:p>
                      <a:pPr algn="ctr"/>
                      <a:r>
                        <a:rPr lang="en-GB" sz="1200"/>
                        <a:t>Autumn 1</a:t>
                      </a:r>
                    </a:p>
                  </a:txBody>
                  <a:tcPr/>
                </a:tc>
                <a:tc>
                  <a:txBody>
                    <a:bodyPr/>
                    <a:lstStyle/>
                    <a:p>
                      <a:pPr algn="ctr"/>
                      <a:r>
                        <a:rPr lang="en-GB" sz="1200"/>
                        <a:t>Autumn 2</a:t>
                      </a:r>
                    </a:p>
                  </a:txBody>
                  <a:tcPr/>
                </a:tc>
                <a:tc>
                  <a:txBody>
                    <a:bodyPr/>
                    <a:lstStyle/>
                    <a:p>
                      <a:pPr algn="ctr"/>
                      <a:r>
                        <a:rPr lang="en-GB" sz="1200"/>
                        <a:t>Spring 1</a:t>
                      </a:r>
                    </a:p>
                  </a:txBody>
                  <a:tcPr/>
                </a:tc>
                <a:tc>
                  <a:txBody>
                    <a:bodyPr/>
                    <a:lstStyle/>
                    <a:p>
                      <a:pPr algn="ctr"/>
                      <a:r>
                        <a:rPr lang="en-GB" sz="1200"/>
                        <a:t>Spring 2</a:t>
                      </a:r>
                    </a:p>
                  </a:txBody>
                  <a:tcPr/>
                </a:tc>
                <a:tc>
                  <a:txBody>
                    <a:bodyPr/>
                    <a:lstStyle/>
                    <a:p>
                      <a:pPr algn="ctr"/>
                      <a:r>
                        <a:rPr lang="en-GB" sz="1200"/>
                        <a:t>Summer 1</a:t>
                      </a:r>
                    </a:p>
                  </a:txBody>
                  <a:tcPr/>
                </a:tc>
                <a:tc>
                  <a:txBody>
                    <a:bodyPr/>
                    <a:lstStyle/>
                    <a:p>
                      <a:pPr algn="ctr"/>
                      <a:r>
                        <a:rPr lang="en-GB" sz="1200"/>
                        <a:t>Summer 2</a:t>
                      </a:r>
                    </a:p>
                  </a:txBody>
                  <a:tcPr/>
                </a:tc>
                <a:extLst>
                  <a:ext uri="{0D108BD9-81ED-4DB2-BD59-A6C34878D82A}">
                    <a16:rowId xmlns:a16="http://schemas.microsoft.com/office/drawing/2014/main" val="3267430717"/>
                  </a:ext>
                </a:extLst>
              </a:tr>
              <a:tr h="734505">
                <a:tc>
                  <a:txBody>
                    <a:bodyPr/>
                    <a:lstStyle/>
                    <a:p>
                      <a:pPr algn="ctr"/>
                      <a:r>
                        <a:rPr lang="en-GB" sz="1200"/>
                        <a:t>Year 1</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Gun powder plot</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Toys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Travel and transport</a:t>
                      </a:r>
                    </a:p>
                  </a:txBody>
                  <a:tcPr anchor="ctr"/>
                </a:tc>
                <a:extLst>
                  <a:ext uri="{0D108BD9-81ED-4DB2-BD59-A6C34878D82A}">
                    <a16:rowId xmlns:a16="http://schemas.microsoft.com/office/drawing/2014/main" val="3285787395"/>
                  </a:ext>
                </a:extLst>
              </a:tr>
              <a:tr h="794957">
                <a:tc>
                  <a:txBody>
                    <a:bodyPr/>
                    <a:lstStyle/>
                    <a:p>
                      <a:pPr algn="ctr"/>
                      <a:r>
                        <a:rPr lang="en-GB" sz="1200"/>
                        <a:t>Year 2</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Who was Florence Nightingale?</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Great fire of London</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What was it like living in a castle?</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585745437"/>
                  </a:ext>
                </a:extLst>
              </a:tr>
              <a:tr h="794958">
                <a:tc>
                  <a:txBody>
                    <a:bodyPr/>
                    <a:lstStyle/>
                    <a:p>
                      <a:pPr algn="ctr"/>
                      <a:r>
                        <a:rPr lang="en-GB" sz="1200"/>
                        <a:t>Year 3</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Stone Age to Iron Age</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Ancient Egypt</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Railways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08821935"/>
                  </a:ext>
                </a:extLst>
              </a:tr>
              <a:tr h="794958">
                <a:tc>
                  <a:txBody>
                    <a:bodyPr/>
                    <a:lstStyle/>
                    <a:p>
                      <a:pPr algn="ctr"/>
                      <a:r>
                        <a:rPr lang="en-GB" sz="1200"/>
                        <a:t>Year 4</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Romans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Vikings and Anglo Saxons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Crime and punishment</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249647769"/>
                  </a:ext>
                </a:extLst>
              </a:tr>
              <a:tr h="711805">
                <a:tc>
                  <a:txBody>
                    <a:bodyPr/>
                    <a:lstStyle/>
                    <a:p>
                      <a:pPr algn="ctr"/>
                      <a:r>
                        <a:rPr lang="en-GB" sz="1200" dirty="0"/>
                        <a:t>Year 5</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Ancient Greece</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Tudors – local study</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Victorians</a:t>
                      </a:r>
                    </a:p>
                  </a:txBody>
                  <a:tcPr anchor="ctr"/>
                </a:tc>
                <a:extLst>
                  <a:ext uri="{0D108BD9-81ED-4DB2-BD59-A6C34878D82A}">
                    <a16:rowId xmlns:a16="http://schemas.microsoft.com/office/drawing/2014/main" val="2620233237"/>
                  </a:ext>
                </a:extLst>
              </a:tr>
              <a:tr h="794958">
                <a:tc>
                  <a:txBody>
                    <a:bodyPr/>
                    <a:lstStyle/>
                    <a:p>
                      <a:pPr algn="ctr"/>
                      <a:r>
                        <a:rPr lang="en-GB" sz="1200" dirty="0"/>
                        <a:t>Year 6</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WWII</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Maya</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Leisure and entertainment</a:t>
                      </a:r>
                    </a:p>
                  </a:txBody>
                  <a:tcPr anchor="ctr"/>
                </a:tc>
                <a:extLst>
                  <a:ext uri="{0D108BD9-81ED-4DB2-BD59-A6C34878D82A}">
                    <a16:rowId xmlns:a16="http://schemas.microsoft.com/office/drawing/2014/main" val="2512837229"/>
                  </a:ext>
                </a:extLst>
              </a:tr>
            </a:tbl>
          </a:graphicData>
        </a:graphic>
      </p:graphicFrame>
    </p:spTree>
    <p:extLst>
      <p:ext uri="{BB962C8B-B14F-4D97-AF65-F5344CB8AC3E}">
        <p14:creationId xmlns:p14="http://schemas.microsoft.com/office/powerpoint/2010/main" val="222300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cf9097e-99b8-4488-8fcd-f47c605e4125" xsi:nil="true"/>
    <lcf76f155ced4ddcb4097134ff3c332f xmlns="a4e6b380-67f9-441a-a42d-76306b06c3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E5DA73-B1C8-45F0-AB45-1058621B0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1FF77C-788E-445F-B039-BFA8005DDB59}">
  <ds:schemaRefs>
    <ds:schemaRef ds:uri="http://schemas.microsoft.com/sharepoint/v3/contenttype/forms"/>
  </ds:schemaRefs>
</ds:datastoreItem>
</file>

<file path=customXml/itemProps3.xml><?xml version="1.0" encoding="utf-8"?>
<ds:datastoreItem xmlns:ds="http://schemas.openxmlformats.org/officeDocument/2006/customXml" ds:itemID="{A92CC27C-FD1B-4691-A589-07D6C73891BD}">
  <ds:schemaRefs>
    <ds:schemaRef ds:uri="http://schemas.microsoft.com/office/2006/metadata/properties"/>
    <ds:schemaRef ds:uri="http://purl.org/dc/elements/1.1/"/>
    <ds:schemaRef ds:uri="8e40e71d-824d-40e2-93b0-8c2fa32b30a5"/>
    <ds:schemaRef ds:uri="24cee74c-c4a4-42e2-bc01-57bf4b8358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b1dc04e-cb64-40a3-9687-16537513f61f"/>
    <ds:schemaRef ds:uri="http://www.w3.org/XML/1998/namespace"/>
    <ds:schemaRef ds:uri="6cf9097e-99b8-4488-8fcd-f47c605e4125"/>
    <ds:schemaRef ds:uri="a4e6b380-67f9-441a-a42d-76306b06c3b8"/>
  </ds:schemaRefs>
</ds:datastoreItem>
</file>

<file path=docProps/app.xml><?xml version="1.0" encoding="utf-8"?>
<Properties xmlns="http://schemas.openxmlformats.org/officeDocument/2006/extended-properties" xmlns:vt="http://schemas.openxmlformats.org/officeDocument/2006/docPropsVTypes">
  <Template>Office Theme</Template>
  <TotalTime>49</TotalTime>
  <Words>914</Words>
  <Application>Microsoft Office PowerPoint</Application>
  <PresentationFormat>A4 Paper (210x297 mm)</PresentationFormat>
  <Paragraphs>95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Lugwardine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Lewis</dc:creator>
  <cp:lastModifiedBy>Richard Foster</cp:lastModifiedBy>
  <cp:revision>6</cp:revision>
  <dcterms:created xsi:type="dcterms:W3CDTF">2022-10-08T14:53:24Z</dcterms:created>
  <dcterms:modified xsi:type="dcterms:W3CDTF">2023-11-13T14:13:07Z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ies>
</file>