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0" r:id="rId6"/>
    <p:sldId id="259" r:id="rId7"/>
    <p:sldId id="261" r:id="rId8"/>
    <p:sldId id="262" r:id="rId9"/>
    <p:sldId id="277" r:id="rId10"/>
    <p:sldId id="263" r:id="rId11"/>
    <p:sldId id="264" r:id="rId12"/>
    <p:sldId id="282" r:id="rId13"/>
    <p:sldId id="265" r:id="rId14"/>
    <p:sldId id="278" r:id="rId15"/>
    <p:sldId id="279" r:id="rId16"/>
    <p:sldId id="280" r:id="rId17"/>
    <p:sldId id="283" r:id="rId18"/>
    <p:sldId id="281" r:id="rId19"/>
    <p:sldId id="266"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9" r:id="rId34"/>
    <p:sldId id="298" r:id="rId35"/>
    <p:sldId id="297" r:id="rId36"/>
    <p:sldId id="300" r:id="rId37"/>
    <p:sldId id="301" r:id="rId38"/>
    <p:sldId id="302" r:id="rId39"/>
    <p:sldId id="304" r:id="rId40"/>
    <p:sldId id="303" r:id="rId41"/>
    <p:sldId id="307" r:id="rId42"/>
    <p:sldId id="305" r:id="rId43"/>
    <p:sldId id="306" r:id="rId44"/>
    <p:sldId id="308" r:id="rId45"/>
    <p:sldId id="309" r:id="rId46"/>
    <p:sldId id="310" r:id="rId47"/>
    <p:sldId id="267" r:id="rId48"/>
    <p:sldId id="268" r:id="rId49"/>
    <p:sldId id="269" r:id="rId50"/>
    <p:sldId id="311" r:id="rId5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Featherstone" userId="S::hfeatherstone@lugwardine.hereford.sch.uk::d2143f58-90af-4f2d-ab51-0b8119a81522" providerId="AD" clId="Web-{D5D6712C-31F5-3063-7D29-E4BC770B994B}"/>
    <pc:docChg chg="modSld">
      <pc:chgData name="Holly Featherstone" userId="S::hfeatherstone@lugwardine.hereford.sch.uk::d2143f58-90af-4f2d-ab51-0b8119a81522" providerId="AD" clId="Web-{D5D6712C-31F5-3063-7D29-E4BC770B994B}" dt="2023-10-23T08:44:37.882" v="16" actId="20577"/>
      <pc:docMkLst>
        <pc:docMk/>
      </pc:docMkLst>
      <pc:sldChg chg="modSp">
        <pc:chgData name="Holly Featherstone" userId="S::hfeatherstone@lugwardine.hereford.sch.uk::d2143f58-90af-4f2d-ab51-0b8119a81522" providerId="AD" clId="Web-{D5D6712C-31F5-3063-7D29-E4BC770B994B}" dt="2023-10-23T08:43:06.989" v="7"/>
        <pc:sldMkLst>
          <pc:docMk/>
          <pc:sldMk cId="739738439" sldId="264"/>
        </pc:sldMkLst>
        <pc:graphicFrameChg chg="mod modGraphic">
          <ac:chgData name="Holly Featherstone" userId="S::hfeatherstone@lugwardine.hereford.sch.uk::d2143f58-90af-4f2d-ab51-0b8119a81522" providerId="AD" clId="Web-{D5D6712C-31F5-3063-7D29-E4BC770B994B}" dt="2023-10-23T08:43:06.989" v="7"/>
          <ac:graphicFrameMkLst>
            <pc:docMk/>
            <pc:sldMk cId="739738439" sldId="264"/>
            <ac:graphicFrameMk id="2" creationId="{00000000-0000-0000-0000-000000000000}"/>
          </ac:graphicFrameMkLst>
        </pc:graphicFrameChg>
      </pc:sldChg>
      <pc:sldChg chg="modSp">
        <pc:chgData name="Holly Featherstone" userId="S::hfeatherstone@lugwardine.hereford.sch.uk::d2143f58-90af-4f2d-ab51-0b8119a81522" providerId="AD" clId="Web-{D5D6712C-31F5-3063-7D29-E4BC770B994B}" dt="2023-10-23T08:43:48.865" v="9" actId="20577"/>
        <pc:sldMkLst>
          <pc:docMk/>
          <pc:sldMk cId="366826237" sldId="267"/>
        </pc:sldMkLst>
        <pc:spChg chg="mod">
          <ac:chgData name="Holly Featherstone" userId="S::hfeatherstone@lugwardine.hereford.sch.uk::d2143f58-90af-4f2d-ab51-0b8119a81522" providerId="AD" clId="Web-{D5D6712C-31F5-3063-7D29-E4BC770B994B}" dt="2023-10-23T08:43:48.865" v="9" actId="20577"/>
          <ac:spMkLst>
            <pc:docMk/>
            <pc:sldMk cId="366826237" sldId="267"/>
            <ac:spMk id="3" creationId="{9E57E3D2-C7EF-460B-BD2A-96345DF27C16}"/>
          </ac:spMkLst>
        </pc:spChg>
      </pc:sldChg>
      <pc:sldChg chg="modSp">
        <pc:chgData name="Holly Featherstone" userId="S::hfeatherstone@lugwardine.hereford.sch.uk::d2143f58-90af-4f2d-ab51-0b8119a81522" providerId="AD" clId="Web-{D5D6712C-31F5-3063-7D29-E4BC770B994B}" dt="2023-10-23T08:44:18.881" v="12" actId="20577"/>
        <pc:sldMkLst>
          <pc:docMk/>
          <pc:sldMk cId="1532992430" sldId="272"/>
        </pc:sldMkLst>
        <pc:spChg chg="mod">
          <ac:chgData name="Holly Featherstone" userId="S::hfeatherstone@lugwardine.hereford.sch.uk::d2143f58-90af-4f2d-ab51-0b8119a81522" providerId="AD" clId="Web-{D5D6712C-31F5-3063-7D29-E4BC770B994B}" dt="2023-10-23T08:44:18.881" v="12" actId="20577"/>
          <ac:spMkLst>
            <pc:docMk/>
            <pc:sldMk cId="1532992430" sldId="272"/>
            <ac:spMk id="3" creationId="{9E57E3D2-C7EF-460B-BD2A-96345DF27C16}"/>
          </ac:spMkLst>
        </pc:spChg>
      </pc:sldChg>
      <pc:sldChg chg="modSp">
        <pc:chgData name="Holly Featherstone" userId="S::hfeatherstone@lugwardine.hereford.sch.uk::d2143f58-90af-4f2d-ab51-0b8119a81522" providerId="AD" clId="Web-{D5D6712C-31F5-3063-7D29-E4BC770B994B}" dt="2023-10-23T08:44:37.882" v="16" actId="20577"/>
        <pc:sldMkLst>
          <pc:docMk/>
          <pc:sldMk cId="3935700754" sldId="274"/>
        </pc:sldMkLst>
        <pc:spChg chg="mod">
          <ac:chgData name="Holly Featherstone" userId="S::hfeatherstone@lugwardine.hereford.sch.uk::d2143f58-90af-4f2d-ab51-0b8119a81522" providerId="AD" clId="Web-{D5D6712C-31F5-3063-7D29-E4BC770B994B}" dt="2023-10-23T08:44:37.882" v="16" actId="20577"/>
          <ac:spMkLst>
            <pc:docMk/>
            <pc:sldMk cId="3935700754" sldId="274"/>
            <ac:spMk id="3" creationId="{9E57E3D2-C7EF-460B-BD2A-96345DF27C16}"/>
          </ac:spMkLst>
        </pc:spChg>
      </pc:sldChg>
    </pc:docChg>
  </pc:docChgLst>
  <pc:docChgLst>
    <pc:chgData name="Angela Taylor" userId="a587cf29-2d51-4f73-94a6-8ae2bdaca713" providerId="ADAL" clId="{373F1328-FB81-4583-B1C6-E2C4F79BEE59}"/>
    <pc:docChg chg="undo custSel modSld">
      <pc:chgData name="Angela Taylor" userId="a587cf29-2d51-4f73-94a6-8ae2bdaca713" providerId="ADAL" clId="{373F1328-FB81-4583-B1C6-E2C4F79BEE59}" dt="2023-09-20T11:01:43.590" v="1240" actId="20577"/>
      <pc:docMkLst>
        <pc:docMk/>
      </pc:docMkLst>
      <pc:sldChg chg="modSp mod">
        <pc:chgData name="Angela Taylor" userId="a587cf29-2d51-4f73-94a6-8ae2bdaca713" providerId="ADAL" clId="{373F1328-FB81-4583-B1C6-E2C4F79BEE59}" dt="2023-09-20T10:44:50.171" v="152" actId="20577"/>
        <pc:sldMkLst>
          <pc:docMk/>
          <pc:sldMk cId="2445203615" sldId="262"/>
        </pc:sldMkLst>
        <pc:spChg chg="mod">
          <ac:chgData name="Angela Taylor" userId="a587cf29-2d51-4f73-94a6-8ae2bdaca713" providerId="ADAL" clId="{373F1328-FB81-4583-B1C6-E2C4F79BEE59}" dt="2023-09-20T10:44:50.171" v="152" actId="20577"/>
          <ac:spMkLst>
            <pc:docMk/>
            <pc:sldMk cId="2445203615" sldId="262"/>
            <ac:spMk id="3" creationId="{9E57E3D2-C7EF-460B-BD2A-96345DF27C16}"/>
          </ac:spMkLst>
        </pc:spChg>
      </pc:sldChg>
      <pc:sldChg chg="modSp mod">
        <pc:chgData name="Angela Taylor" userId="a587cf29-2d51-4f73-94a6-8ae2bdaca713" providerId="ADAL" clId="{373F1328-FB81-4583-B1C6-E2C4F79BEE59}" dt="2023-09-20T10:45:26.309" v="154" actId="20577"/>
        <pc:sldMkLst>
          <pc:docMk/>
          <pc:sldMk cId="1596000546" sldId="263"/>
        </pc:sldMkLst>
        <pc:spChg chg="mod">
          <ac:chgData name="Angela Taylor" userId="a587cf29-2d51-4f73-94a6-8ae2bdaca713" providerId="ADAL" clId="{373F1328-FB81-4583-B1C6-E2C4F79BEE59}" dt="2023-09-20T10:45:26.309" v="154" actId="20577"/>
          <ac:spMkLst>
            <pc:docMk/>
            <pc:sldMk cId="1596000546" sldId="263"/>
            <ac:spMk id="3" creationId="{9E57E3D2-C7EF-460B-BD2A-96345DF27C16}"/>
          </ac:spMkLst>
        </pc:spChg>
      </pc:sldChg>
      <pc:sldChg chg="modSp mod">
        <pc:chgData name="Angela Taylor" userId="a587cf29-2d51-4f73-94a6-8ae2bdaca713" providerId="ADAL" clId="{373F1328-FB81-4583-B1C6-E2C4F79BEE59}" dt="2023-09-20T10:56:59.151" v="974" actId="20577"/>
        <pc:sldMkLst>
          <pc:docMk/>
          <pc:sldMk cId="3373280789" sldId="269"/>
        </pc:sldMkLst>
        <pc:graphicFrameChg chg="modGraphic">
          <ac:chgData name="Angela Taylor" userId="a587cf29-2d51-4f73-94a6-8ae2bdaca713" providerId="ADAL" clId="{373F1328-FB81-4583-B1C6-E2C4F79BEE59}" dt="2023-09-20T10:56:59.151" v="974" actId="20577"/>
          <ac:graphicFrameMkLst>
            <pc:docMk/>
            <pc:sldMk cId="3373280789" sldId="269"/>
            <ac:graphicFrameMk id="2" creationId="{00000000-0000-0000-0000-000000000000}"/>
          </ac:graphicFrameMkLst>
        </pc:graphicFrameChg>
      </pc:sldChg>
      <pc:sldChg chg="modSp mod">
        <pc:chgData name="Angela Taylor" userId="a587cf29-2d51-4f73-94a6-8ae2bdaca713" providerId="ADAL" clId="{373F1328-FB81-4583-B1C6-E2C4F79BEE59}" dt="2023-09-20T11:01:43.590" v="1240" actId="20577"/>
        <pc:sldMkLst>
          <pc:docMk/>
          <pc:sldMk cId="2261779445" sldId="270"/>
        </pc:sldMkLst>
        <pc:spChg chg="mod">
          <ac:chgData name="Angela Taylor" userId="a587cf29-2d51-4f73-94a6-8ae2bdaca713" providerId="ADAL" clId="{373F1328-FB81-4583-B1C6-E2C4F79BEE59}" dt="2023-09-20T11:01:43.590" v="1240" actId="20577"/>
          <ac:spMkLst>
            <pc:docMk/>
            <pc:sldMk cId="2261779445" sldId="270"/>
            <ac:spMk id="3" creationId="{9E57E3D2-C7EF-460B-BD2A-96345DF27C16}"/>
          </ac:spMkLst>
        </pc:spChg>
      </pc:sldChg>
      <pc:sldChg chg="modSp mod">
        <pc:chgData name="Angela Taylor" userId="a587cf29-2d51-4f73-94a6-8ae2bdaca713" providerId="ADAL" clId="{373F1328-FB81-4583-B1C6-E2C4F79BEE59}" dt="2023-09-20T10:59:45.267" v="1138" actId="5793"/>
        <pc:sldMkLst>
          <pc:docMk/>
          <pc:sldMk cId="2793244343" sldId="311"/>
        </pc:sldMkLst>
        <pc:graphicFrameChg chg="mod modGraphic">
          <ac:chgData name="Angela Taylor" userId="a587cf29-2d51-4f73-94a6-8ae2bdaca713" providerId="ADAL" clId="{373F1328-FB81-4583-B1C6-E2C4F79BEE59}" dt="2023-09-20T10:59:45.267" v="1138" actId="5793"/>
          <ac:graphicFrameMkLst>
            <pc:docMk/>
            <pc:sldMk cId="2793244343" sldId="311"/>
            <ac:graphicFrameMk id="2" creationId="{00000000-0000-0000-0000-000000000000}"/>
          </ac:graphicFrameMkLst>
        </pc:graphicFrameChg>
      </pc:sldChg>
    </pc:docChg>
  </pc:docChgLst>
  <pc:docChgLst>
    <pc:chgData name="Richard Foster" userId="be20d5a5-7f31-4c59-a636-bd4b1470ffb7" providerId="ADAL" clId="{69EFB517-F7C1-40BB-8E2D-AB8FD6D74529}"/>
    <pc:docChg chg="delSld">
      <pc:chgData name="Richard Foster" userId="be20d5a5-7f31-4c59-a636-bd4b1470ffb7" providerId="ADAL" clId="{69EFB517-F7C1-40BB-8E2D-AB8FD6D74529}" dt="2023-11-13T14:12:41.644" v="5" actId="47"/>
      <pc:docMkLst>
        <pc:docMk/>
      </pc:docMkLst>
      <pc:sldChg chg="del">
        <pc:chgData name="Richard Foster" userId="be20d5a5-7f31-4c59-a636-bd4b1470ffb7" providerId="ADAL" clId="{69EFB517-F7C1-40BB-8E2D-AB8FD6D74529}" dt="2023-11-13T14:12:41.644" v="5" actId="47"/>
        <pc:sldMkLst>
          <pc:docMk/>
          <pc:sldMk cId="2261779445" sldId="270"/>
        </pc:sldMkLst>
      </pc:sldChg>
      <pc:sldChg chg="del">
        <pc:chgData name="Richard Foster" userId="be20d5a5-7f31-4c59-a636-bd4b1470ffb7" providerId="ADAL" clId="{69EFB517-F7C1-40BB-8E2D-AB8FD6D74529}" dt="2023-11-13T14:12:21.440" v="0" actId="47"/>
        <pc:sldMkLst>
          <pc:docMk/>
          <pc:sldMk cId="1982416502" sldId="271"/>
        </pc:sldMkLst>
      </pc:sldChg>
      <pc:sldChg chg="del">
        <pc:chgData name="Richard Foster" userId="be20d5a5-7f31-4c59-a636-bd4b1470ffb7" providerId="ADAL" clId="{69EFB517-F7C1-40BB-8E2D-AB8FD6D74529}" dt="2023-11-13T14:12:24.181" v="1" actId="47"/>
        <pc:sldMkLst>
          <pc:docMk/>
          <pc:sldMk cId="1532992430" sldId="272"/>
        </pc:sldMkLst>
      </pc:sldChg>
      <pc:sldChg chg="del">
        <pc:chgData name="Richard Foster" userId="be20d5a5-7f31-4c59-a636-bd4b1470ffb7" providerId="ADAL" clId="{69EFB517-F7C1-40BB-8E2D-AB8FD6D74529}" dt="2023-11-13T14:12:25.394" v="2" actId="47"/>
        <pc:sldMkLst>
          <pc:docMk/>
          <pc:sldMk cId="1400126719" sldId="273"/>
        </pc:sldMkLst>
      </pc:sldChg>
      <pc:sldChg chg="del">
        <pc:chgData name="Richard Foster" userId="be20d5a5-7f31-4c59-a636-bd4b1470ffb7" providerId="ADAL" clId="{69EFB517-F7C1-40BB-8E2D-AB8FD6D74529}" dt="2023-11-13T14:12:26.134" v="3" actId="47"/>
        <pc:sldMkLst>
          <pc:docMk/>
          <pc:sldMk cId="3935700754" sldId="274"/>
        </pc:sldMkLst>
      </pc:sldChg>
      <pc:sldChg chg="del">
        <pc:chgData name="Richard Foster" userId="be20d5a5-7f31-4c59-a636-bd4b1470ffb7" providerId="ADAL" clId="{69EFB517-F7C1-40BB-8E2D-AB8FD6D74529}" dt="2023-11-13T14:12:39.376" v="4" actId="47"/>
        <pc:sldMkLst>
          <pc:docMk/>
          <pc:sldMk cId="2292244365"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48049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43815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34140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3494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00446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80324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495ED-50FD-47C3-A7D4-5259EC49F4C9}"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7772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495ED-50FD-47C3-A7D4-5259EC49F4C9}"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88242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495ED-50FD-47C3-A7D4-5259EC49F4C9}"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9358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6041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174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495ED-50FD-47C3-A7D4-5259EC49F4C9}" type="datetimeFigureOut">
              <a:rPr lang="en-GB" smtClean="0"/>
              <a:t>13/11/2023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BFD-8446-44C9-9F9A-BFE3695EC4AC}" type="slidenum">
              <a:rPr lang="en-GB" smtClean="0"/>
              <a:t>‹#›</a:t>
            </a:fld>
            <a:endParaRPr lang="en-GB"/>
          </a:p>
        </p:txBody>
      </p:sp>
    </p:spTree>
    <p:extLst>
      <p:ext uri="{BB962C8B-B14F-4D97-AF65-F5344CB8AC3E}">
        <p14:creationId xmlns:p14="http://schemas.microsoft.com/office/powerpoint/2010/main" val="3379557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E978DCD-CE94-43F2-A0B5-5062E9B411DE}"/>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691EAA86-8152-4473-A7CF-1ED1A4DEB6CF}"/>
              </a:ext>
            </a:extLst>
          </p:cNvPr>
          <p:cNvPicPr>
            <a:picLocks noChangeAspect="1"/>
          </p:cNvPicPr>
          <p:nvPr/>
        </p:nvPicPr>
        <p:blipFill rotWithShape="1">
          <a:blip r:embed="rId2">
            <a:extLst>
              <a:ext uri="{28A0092B-C50C-407E-A947-70E740481C1C}">
                <a14:useLocalDpi xmlns:a14="http://schemas.microsoft.com/office/drawing/2010/main" val="0"/>
              </a:ext>
            </a:extLst>
          </a:blip>
          <a:srcRect b="87385"/>
          <a:stretch/>
        </p:blipFill>
        <p:spPr>
          <a:xfrm>
            <a:off x="-2" y="0"/>
            <a:ext cx="9906001" cy="1249680"/>
          </a:xfrm>
          <a:prstGeom prst="rect">
            <a:avLst/>
          </a:prstGeom>
        </p:spPr>
      </p:pic>
      <p:pic>
        <p:nvPicPr>
          <p:cNvPr id="4" name="Picture 3">
            <a:extLst>
              <a:ext uri="{FF2B5EF4-FFF2-40B4-BE49-F238E27FC236}">
                <a16:creationId xmlns:a16="http://schemas.microsoft.com/office/drawing/2014/main" id="{9C1D33CB-C614-4B3C-B0D4-A2E03CD4A095}"/>
              </a:ext>
            </a:extLst>
          </p:cNvPr>
          <p:cNvPicPr>
            <a:picLocks noChangeAspect="1"/>
          </p:cNvPicPr>
          <p:nvPr/>
        </p:nvPicPr>
        <p:blipFill rotWithShape="1">
          <a:blip r:embed="rId3"/>
          <a:srcRect l="-1" r="-6672"/>
          <a:stretch/>
        </p:blipFill>
        <p:spPr>
          <a:xfrm>
            <a:off x="3937905" y="1247928"/>
            <a:ext cx="2030186" cy="2181072"/>
          </a:xfrm>
          <a:prstGeom prst="rect">
            <a:avLst/>
          </a:prstGeom>
        </p:spPr>
      </p:pic>
      <p:sp>
        <p:nvSpPr>
          <p:cNvPr id="5" name="TextBox 4">
            <a:extLst>
              <a:ext uri="{FF2B5EF4-FFF2-40B4-BE49-F238E27FC236}">
                <a16:creationId xmlns:a16="http://schemas.microsoft.com/office/drawing/2014/main" id="{E1D2FDBD-D862-4A97-A955-0F871BA7FB9E}"/>
              </a:ext>
            </a:extLst>
          </p:cNvPr>
          <p:cNvSpPr txBox="1"/>
          <p:nvPr/>
        </p:nvSpPr>
        <p:spPr>
          <a:xfrm>
            <a:off x="2006598" y="3828157"/>
            <a:ext cx="5892800" cy="1569660"/>
          </a:xfrm>
          <a:prstGeom prst="rect">
            <a:avLst/>
          </a:prstGeom>
          <a:noFill/>
        </p:spPr>
        <p:txBody>
          <a:bodyPr wrap="square" rtlCol="0">
            <a:spAutoFit/>
          </a:bodyPr>
          <a:lstStyle/>
          <a:p>
            <a:pPr algn="ctr"/>
            <a:r>
              <a:rPr lang="en-GB" sz="3200" b="1" dirty="0">
                <a:solidFill>
                  <a:srgbClr val="2467A3"/>
                </a:solidFill>
              </a:rPr>
              <a:t>Maths</a:t>
            </a:r>
          </a:p>
          <a:p>
            <a:pPr algn="ctr"/>
            <a:r>
              <a:rPr lang="en-GB" sz="3200" b="1" dirty="0">
                <a:solidFill>
                  <a:srgbClr val="2467A3"/>
                </a:solidFill>
              </a:rPr>
              <a:t>Curriculum Folder</a:t>
            </a:r>
          </a:p>
          <a:p>
            <a:pPr algn="ctr"/>
            <a:r>
              <a:rPr lang="en-GB" sz="3200" dirty="0">
                <a:solidFill>
                  <a:srgbClr val="72CEF3"/>
                </a:solidFill>
              </a:rPr>
              <a:t>2023/24</a:t>
            </a:r>
          </a:p>
        </p:txBody>
      </p:sp>
    </p:spTree>
    <p:extLst>
      <p:ext uri="{BB962C8B-B14F-4D97-AF65-F5344CB8AC3E}">
        <p14:creationId xmlns:p14="http://schemas.microsoft.com/office/powerpoint/2010/main" val="195211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1</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5"/>
          <a:stretch>
            <a:fillRect/>
          </a:stretch>
        </p:blipFill>
        <p:spPr>
          <a:xfrm>
            <a:off x="911688" y="1331768"/>
            <a:ext cx="6941576" cy="4558492"/>
          </a:xfrm>
          <a:prstGeom prst="rect">
            <a:avLst/>
          </a:prstGeom>
        </p:spPr>
      </p:pic>
    </p:spTree>
    <p:extLst>
      <p:ext uri="{BB962C8B-B14F-4D97-AF65-F5344CB8AC3E}">
        <p14:creationId xmlns:p14="http://schemas.microsoft.com/office/powerpoint/2010/main" val="2223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2</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p:cNvPicPr>
            <a:picLocks noChangeAspect="1"/>
          </p:cNvPicPr>
          <p:nvPr/>
        </p:nvPicPr>
        <p:blipFill>
          <a:blip r:embed="rId5"/>
          <a:stretch>
            <a:fillRect/>
          </a:stretch>
        </p:blipFill>
        <p:spPr>
          <a:xfrm>
            <a:off x="846386" y="1411157"/>
            <a:ext cx="7843835" cy="5123701"/>
          </a:xfrm>
          <a:prstGeom prst="rect">
            <a:avLst/>
          </a:prstGeom>
        </p:spPr>
      </p:pic>
    </p:spTree>
    <p:extLst>
      <p:ext uri="{BB962C8B-B14F-4D97-AF65-F5344CB8AC3E}">
        <p14:creationId xmlns:p14="http://schemas.microsoft.com/office/powerpoint/2010/main" val="411826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3</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5"/>
          <a:stretch>
            <a:fillRect/>
          </a:stretch>
        </p:blipFill>
        <p:spPr>
          <a:xfrm>
            <a:off x="911688" y="1411157"/>
            <a:ext cx="7681353" cy="5083680"/>
          </a:xfrm>
          <a:prstGeom prst="rect">
            <a:avLst/>
          </a:prstGeom>
        </p:spPr>
      </p:pic>
    </p:spTree>
    <p:extLst>
      <p:ext uri="{BB962C8B-B14F-4D97-AF65-F5344CB8AC3E}">
        <p14:creationId xmlns:p14="http://schemas.microsoft.com/office/powerpoint/2010/main" val="104226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4</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5"/>
          <a:stretch>
            <a:fillRect/>
          </a:stretch>
        </p:blipFill>
        <p:spPr>
          <a:xfrm>
            <a:off x="786551" y="1325576"/>
            <a:ext cx="7864890" cy="5203205"/>
          </a:xfrm>
          <a:prstGeom prst="rect">
            <a:avLst/>
          </a:prstGeom>
        </p:spPr>
      </p:pic>
    </p:spTree>
    <p:extLst>
      <p:ext uri="{BB962C8B-B14F-4D97-AF65-F5344CB8AC3E}">
        <p14:creationId xmlns:p14="http://schemas.microsoft.com/office/powerpoint/2010/main" val="190272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5</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5"/>
          <a:stretch>
            <a:fillRect/>
          </a:stretch>
        </p:blipFill>
        <p:spPr>
          <a:xfrm>
            <a:off x="786551" y="1493056"/>
            <a:ext cx="7177207" cy="4768343"/>
          </a:xfrm>
          <a:prstGeom prst="rect">
            <a:avLst/>
          </a:prstGeom>
        </p:spPr>
      </p:pic>
    </p:spTree>
    <p:extLst>
      <p:ext uri="{BB962C8B-B14F-4D97-AF65-F5344CB8AC3E}">
        <p14:creationId xmlns:p14="http://schemas.microsoft.com/office/powerpoint/2010/main" val="231976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6</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5"/>
          <a:stretch>
            <a:fillRect/>
          </a:stretch>
        </p:blipFill>
        <p:spPr>
          <a:xfrm>
            <a:off x="911688" y="1493056"/>
            <a:ext cx="7385072" cy="4915830"/>
          </a:xfrm>
          <a:prstGeom prst="rect">
            <a:avLst/>
          </a:prstGeom>
        </p:spPr>
      </p:pic>
    </p:spTree>
    <p:extLst>
      <p:ext uri="{BB962C8B-B14F-4D97-AF65-F5344CB8AC3E}">
        <p14:creationId xmlns:p14="http://schemas.microsoft.com/office/powerpoint/2010/main" val="273742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Place Value</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6118" y="1652904"/>
            <a:ext cx="8698600" cy="4230517"/>
          </a:xfrm>
          <a:prstGeom prst="rect">
            <a:avLst/>
          </a:prstGeom>
        </p:spPr>
      </p:pic>
    </p:spTree>
    <p:extLst>
      <p:ext uri="{BB962C8B-B14F-4D97-AF65-F5344CB8AC3E}">
        <p14:creationId xmlns:p14="http://schemas.microsoft.com/office/powerpoint/2010/main" val="53604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Place Value</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911688" y="1427427"/>
            <a:ext cx="7981730" cy="3953176"/>
          </a:xfrm>
          <a:prstGeom prst="rect">
            <a:avLst/>
          </a:prstGeom>
        </p:spPr>
      </p:pic>
    </p:spTree>
    <p:extLst>
      <p:ext uri="{BB962C8B-B14F-4D97-AF65-F5344CB8AC3E}">
        <p14:creationId xmlns:p14="http://schemas.microsoft.com/office/powerpoint/2010/main" val="18173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Place Value</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763881" y="1652904"/>
            <a:ext cx="8543086" cy="4249132"/>
          </a:xfrm>
          <a:prstGeom prst="rect">
            <a:avLst/>
          </a:prstGeom>
        </p:spPr>
      </p:pic>
    </p:spTree>
    <p:extLst>
      <p:ext uri="{BB962C8B-B14F-4D97-AF65-F5344CB8AC3E}">
        <p14:creationId xmlns:p14="http://schemas.microsoft.com/office/powerpoint/2010/main" val="98399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Place Value</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763880" y="1507626"/>
            <a:ext cx="8340970" cy="3804962"/>
          </a:xfrm>
          <a:prstGeom prst="rect">
            <a:avLst/>
          </a:prstGeom>
        </p:spPr>
      </p:pic>
    </p:spTree>
    <p:extLst>
      <p:ext uri="{BB962C8B-B14F-4D97-AF65-F5344CB8AC3E}">
        <p14:creationId xmlns:p14="http://schemas.microsoft.com/office/powerpoint/2010/main" val="256626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994324"/>
            <a:ext cx="8625016" cy="4801314"/>
          </a:xfrm>
          <a:prstGeom prst="rect">
            <a:avLst/>
          </a:prstGeom>
          <a:noFill/>
        </p:spPr>
        <p:txBody>
          <a:bodyPr wrap="square">
            <a:spAutoFit/>
          </a:bodyPr>
          <a:lstStyle/>
          <a:p>
            <a:pPr marL="0" indent="0">
              <a:buNone/>
            </a:pPr>
            <a:r>
              <a:rPr lang="en-GB" sz="1800" b="1" dirty="0">
                <a:solidFill>
                  <a:srgbClr val="0070C0"/>
                </a:solidFill>
                <a:latin typeface="+mj-lt"/>
              </a:rPr>
              <a:t>Contents</a:t>
            </a:r>
          </a:p>
          <a:p>
            <a:pPr marL="285750" indent="-285750">
              <a:buFont typeface="Arial" panose="020B0604020202020204" pitchFamily="34" charset="0"/>
              <a:buChar char="•"/>
            </a:pPr>
            <a:r>
              <a:rPr lang="en-GB" dirty="0"/>
              <a:t>Core Curriculum intent</a:t>
            </a:r>
          </a:p>
          <a:p>
            <a:pPr marL="285750" indent="-285750">
              <a:buFont typeface="Arial" panose="020B0604020202020204" pitchFamily="34" charset="0"/>
              <a:buChar char="•"/>
            </a:pPr>
            <a:r>
              <a:rPr lang="en-GB" dirty="0"/>
              <a:t>Subject specific intent, implementation, impact</a:t>
            </a:r>
          </a:p>
          <a:p>
            <a:pPr marL="285750" indent="-285750">
              <a:buFont typeface="Arial" panose="020B0604020202020204" pitchFamily="34" charset="0"/>
              <a:buChar char="•"/>
            </a:pPr>
            <a:r>
              <a:rPr lang="en-GB" dirty="0"/>
              <a:t>The golden strands</a:t>
            </a:r>
          </a:p>
          <a:p>
            <a:pPr marL="285750" indent="-285750">
              <a:buFont typeface="Arial" panose="020B0604020202020204" pitchFamily="34" charset="0"/>
              <a:buChar char="•"/>
            </a:pPr>
            <a:r>
              <a:rPr lang="en-GB" dirty="0"/>
              <a:t>The subject progression (long term plan)</a:t>
            </a:r>
          </a:p>
          <a:p>
            <a:pPr marL="285750" indent="-285750">
              <a:buFont typeface="Arial" panose="020B0604020202020204" pitchFamily="34" charset="0"/>
              <a:buChar char="•"/>
            </a:pPr>
            <a:r>
              <a:rPr lang="en-GB" dirty="0"/>
              <a:t>Curriculum offer</a:t>
            </a:r>
          </a:p>
          <a:p>
            <a:pPr marL="285750" indent="-285750">
              <a:buFont typeface="Arial" panose="020B0604020202020204" pitchFamily="34" charset="0"/>
              <a:buChar char="•"/>
            </a:pPr>
            <a:r>
              <a:rPr lang="en-GB" dirty="0"/>
              <a:t>Information on how the subject is monitored and evaluated</a:t>
            </a:r>
          </a:p>
          <a:p>
            <a:pPr marL="285750" indent="-285750">
              <a:buFont typeface="Arial" panose="020B0604020202020204" pitchFamily="34" charset="0"/>
              <a:buChar char="•"/>
            </a:pPr>
            <a:r>
              <a:rPr lang="en-GB" dirty="0"/>
              <a:t>Assessment data</a:t>
            </a:r>
          </a:p>
          <a:p>
            <a:pPr marL="285750" indent="-285750">
              <a:buFont typeface="Arial" panose="020B0604020202020204" pitchFamily="34" charset="0"/>
              <a:buChar char="•"/>
            </a:pPr>
            <a:r>
              <a:rPr lang="en-GB" dirty="0"/>
              <a:t>Action plan</a:t>
            </a:r>
          </a:p>
          <a:p>
            <a:pPr marL="285750" indent="-285750">
              <a:buFont typeface="Arial" panose="020B0604020202020204" pitchFamily="34" charset="0"/>
              <a:buChar char="•"/>
            </a:pPr>
            <a:r>
              <a:rPr lang="en-GB" dirty="0"/>
              <a:t>Information on CPD (what courses are available for people to access. Any training you have completed or a plan for training.)</a:t>
            </a:r>
          </a:p>
          <a:p>
            <a:pPr marL="285750" indent="-285750">
              <a:buFont typeface="Arial" panose="020B0604020202020204" pitchFamily="34" charset="0"/>
              <a:buChar char="•"/>
            </a:pPr>
            <a:r>
              <a:rPr lang="en-GB" dirty="0"/>
              <a:t>A budget – if appropriate</a:t>
            </a:r>
          </a:p>
          <a:p>
            <a:pPr marL="285750" indent="-285750">
              <a:buFont typeface="Arial" panose="020B0604020202020204" pitchFamily="34" charset="0"/>
              <a:buChar char="•"/>
            </a:pPr>
            <a:r>
              <a:rPr lang="en-GB" dirty="0"/>
              <a:t>Link governor information – name and a note of any meetings held</a:t>
            </a:r>
          </a:p>
          <a:p>
            <a:pPr marL="285750" indent="-285750">
              <a:buFont typeface="Arial" panose="020B0604020202020204" pitchFamily="34" charset="0"/>
              <a:buChar char="•"/>
            </a:pPr>
            <a:r>
              <a:rPr lang="en-GB" dirty="0"/>
              <a:t>Any subject specific risk assessments</a:t>
            </a:r>
          </a:p>
          <a:p>
            <a:pPr marL="285750" indent="-285750">
              <a:buFont typeface="Arial" panose="020B0604020202020204" pitchFamily="34" charset="0"/>
              <a:buChar char="•"/>
            </a:pPr>
            <a:r>
              <a:rPr lang="en-GB" dirty="0"/>
              <a:t>Examples of pupils work which is considered to be of a high standard with annotated notes explaining why it is of a high standard</a:t>
            </a:r>
          </a:p>
          <a:p>
            <a:pPr marL="285750" indent="-285750">
              <a:buFont typeface="Arial" panose="020B0604020202020204" pitchFamily="34" charset="0"/>
              <a:buChar char="•"/>
            </a:pPr>
            <a:r>
              <a:rPr lang="en-GB" dirty="0"/>
              <a:t>Details of extra-curricular activities (trips/clubs)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587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Addition and Subtraction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853944" y="1418714"/>
            <a:ext cx="7969079" cy="4421715"/>
          </a:xfrm>
          <a:prstGeom prst="rect">
            <a:avLst/>
          </a:prstGeom>
        </p:spPr>
      </p:pic>
    </p:spTree>
    <p:extLst>
      <p:ext uri="{BB962C8B-B14F-4D97-AF65-F5344CB8AC3E}">
        <p14:creationId xmlns:p14="http://schemas.microsoft.com/office/powerpoint/2010/main" val="398103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Addition and Subtraction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46386" y="1418714"/>
            <a:ext cx="7885126" cy="4082195"/>
          </a:xfrm>
          <a:prstGeom prst="rect">
            <a:avLst/>
          </a:prstGeom>
        </p:spPr>
      </p:pic>
    </p:spTree>
    <p:extLst>
      <p:ext uri="{BB962C8B-B14F-4D97-AF65-F5344CB8AC3E}">
        <p14:creationId xmlns:p14="http://schemas.microsoft.com/office/powerpoint/2010/main" val="297604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Multiplication and Division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846387" y="1418714"/>
            <a:ext cx="7063889" cy="4516135"/>
          </a:xfrm>
          <a:prstGeom prst="rect">
            <a:avLst/>
          </a:prstGeom>
        </p:spPr>
      </p:pic>
    </p:spTree>
    <p:extLst>
      <p:ext uri="{BB962C8B-B14F-4D97-AF65-F5344CB8AC3E}">
        <p14:creationId xmlns:p14="http://schemas.microsoft.com/office/powerpoint/2010/main" val="123539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Multiplication and Division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8829" y="1327202"/>
            <a:ext cx="7357787" cy="4627539"/>
          </a:xfrm>
          <a:prstGeom prst="rect">
            <a:avLst/>
          </a:prstGeom>
        </p:spPr>
      </p:pic>
    </p:spTree>
    <p:extLst>
      <p:ext uri="{BB962C8B-B14F-4D97-AF65-F5344CB8AC3E}">
        <p14:creationId xmlns:p14="http://schemas.microsoft.com/office/powerpoint/2010/main" val="295404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Multiplication and Division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53944" y="1495267"/>
            <a:ext cx="7767007" cy="4098129"/>
          </a:xfrm>
          <a:prstGeom prst="rect">
            <a:avLst/>
          </a:prstGeom>
        </p:spPr>
      </p:pic>
    </p:spTree>
    <p:extLst>
      <p:ext uri="{BB962C8B-B14F-4D97-AF65-F5344CB8AC3E}">
        <p14:creationId xmlns:p14="http://schemas.microsoft.com/office/powerpoint/2010/main" val="3752933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Multiplication and Division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763880" y="1652904"/>
            <a:ext cx="7747893" cy="3115383"/>
          </a:xfrm>
          <a:prstGeom prst="rect">
            <a:avLst/>
          </a:prstGeom>
        </p:spPr>
      </p:pic>
    </p:spTree>
    <p:extLst>
      <p:ext uri="{BB962C8B-B14F-4D97-AF65-F5344CB8AC3E}">
        <p14:creationId xmlns:p14="http://schemas.microsoft.com/office/powerpoint/2010/main" val="380171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Fractions, decimals and percentages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911688" y="1477201"/>
            <a:ext cx="7076209" cy="4496961"/>
          </a:xfrm>
          <a:prstGeom prst="rect">
            <a:avLst/>
          </a:prstGeom>
        </p:spPr>
      </p:pic>
    </p:spTree>
    <p:extLst>
      <p:ext uri="{BB962C8B-B14F-4D97-AF65-F5344CB8AC3E}">
        <p14:creationId xmlns:p14="http://schemas.microsoft.com/office/powerpoint/2010/main" val="163586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Fractions, decimals and percentages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6705" y="1596146"/>
            <a:ext cx="7607962" cy="3323478"/>
          </a:xfrm>
          <a:prstGeom prst="rect">
            <a:avLst/>
          </a:prstGeom>
        </p:spPr>
      </p:pic>
    </p:spTree>
    <p:extLst>
      <p:ext uri="{BB962C8B-B14F-4D97-AF65-F5344CB8AC3E}">
        <p14:creationId xmlns:p14="http://schemas.microsoft.com/office/powerpoint/2010/main" val="325253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Fractions, decimals and percentages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911688" y="1418714"/>
            <a:ext cx="7875286" cy="4144887"/>
          </a:xfrm>
          <a:prstGeom prst="rect">
            <a:avLst/>
          </a:prstGeom>
        </p:spPr>
      </p:pic>
    </p:spTree>
    <p:extLst>
      <p:ext uri="{BB962C8B-B14F-4D97-AF65-F5344CB8AC3E}">
        <p14:creationId xmlns:p14="http://schemas.microsoft.com/office/powerpoint/2010/main" val="546806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Fractions, decimals and percentages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911688" y="1520576"/>
            <a:ext cx="8080466" cy="3511407"/>
          </a:xfrm>
          <a:prstGeom prst="rect">
            <a:avLst/>
          </a:prstGeom>
        </p:spPr>
      </p:pic>
    </p:spTree>
    <p:extLst>
      <p:ext uri="{BB962C8B-B14F-4D97-AF65-F5344CB8AC3E}">
        <p14:creationId xmlns:p14="http://schemas.microsoft.com/office/powerpoint/2010/main" val="112320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077766"/>
          </a:xfrm>
          <a:prstGeom prst="rect">
            <a:avLst/>
          </a:prstGeom>
          <a:noFill/>
        </p:spPr>
        <p:txBody>
          <a:bodyPr wrap="square">
            <a:spAutoFit/>
          </a:bodyPr>
          <a:lstStyle/>
          <a:p>
            <a:r>
              <a:rPr lang="en-GB" b="1" dirty="0">
                <a:solidFill>
                  <a:srgbClr val="0070C0"/>
                </a:solidFill>
                <a:latin typeface="+mj-lt"/>
              </a:rPr>
              <a:t>Core Curriculum intent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we develop children as resilient learners who have the knowledge, understanding and skills to be responsible and effective members of their community.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curriculum we teach will enable our learners to be confident members of both their local community and the wider world. The children will leave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passionate about their beliefs and equipped with the knowledge and skills they need to achieve their full potential.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Our curriculum is designed to inspire, support and include. We believe that by developing the whole child, pupils will learn to transfer the skills and knowledge across different settings and circumstances. We believe all children benefit from a range of learning opportunities and seek to develop their experiences both inside and outside the classroom.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604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Fractions, decimals and percentages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763880" y="1484162"/>
            <a:ext cx="7376522" cy="4697680"/>
          </a:xfrm>
          <a:prstGeom prst="rect">
            <a:avLst/>
          </a:prstGeom>
        </p:spPr>
      </p:pic>
    </p:spTree>
    <p:extLst>
      <p:ext uri="{BB962C8B-B14F-4D97-AF65-F5344CB8AC3E}">
        <p14:creationId xmlns:p14="http://schemas.microsoft.com/office/powerpoint/2010/main" val="385947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Fractions, decimals and percentages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911688" y="1508332"/>
            <a:ext cx="7369791" cy="4677132"/>
          </a:xfrm>
          <a:prstGeom prst="rect">
            <a:avLst/>
          </a:prstGeom>
        </p:spPr>
      </p:pic>
    </p:spTree>
    <p:extLst>
      <p:ext uri="{BB962C8B-B14F-4D97-AF65-F5344CB8AC3E}">
        <p14:creationId xmlns:p14="http://schemas.microsoft.com/office/powerpoint/2010/main" val="2839114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Ratio, proportion and algebra</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8830" y="1652904"/>
            <a:ext cx="6817302" cy="4198023"/>
          </a:xfrm>
          <a:prstGeom prst="rect">
            <a:avLst/>
          </a:prstGeom>
        </p:spPr>
      </p:pic>
    </p:spTree>
    <p:extLst>
      <p:ext uri="{BB962C8B-B14F-4D97-AF65-F5344CB8AC3E}">
        <p14:creationId xmlns:p14="http://schemas.microsoft.com/office/powerpoint/2010/main" val="398134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Ratio, proportion and algebra</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837530" y="1531832"/>
            <a:ext cx="7903397" cy="3856327"/>
          </a:xfrm>
          <a:prstGeom prst="rect">
            <a:avLst/>
          </a:prstGeom>
        </p:spPr>
      </p:pic>
    </p:spTree>
    <p:extLst>
      <p:ext uri="{BB962C8B-B14F-4D97-AF65-F5344CB8AC3E}">
        <p14:creationId xmlns:p14="http://schemas.microsoft.com/office/powerpoint/2010/main" val="6866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Measurement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53943" y="1476515"/>
            <a:ext cx="7593196" cy="4861546"/>
          </a:xfrm>
          <a:prstGeom prst="rect">
            <a:avLst/>
          </a:prstGeom>
        </p:spPr>
      </p:pic>
    </p:spTree>
    <p:extLst>
      <p:ext uri="{BB962C8B-B14F-4D97-AF65-F5344CB8AC3E}">
        <p14:creationId xmlns:p14="http://schemas.microsoft.com/office/powerpoint/2010/main" val="3863617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Measurement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1273" y="1568048"/>
            <a:ext cx="7780980" cy="4363547"/>
          </a:xfrm>
          <a:prstGeom prst="rect">
            <a:avLst/>
          </a:prstGeom>
        </p:spPr>
      </p:pic>
    </p:spTree>
    <p:extLst>
      <p:ext uri="{BB962C8B-B14F-4D97-AF65-F5344CB8AC3E}">
        <p14:creationId xmlns:p14="http://schemas.microsoft.com/office/powerpoint/2010/main" val="64089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Measurement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23716" y="1418714"/>
            <a:ext cx="7796920" cy="4788014"/>
          </a:xfrm>
          <a:prstGeom prst="rect">
            <a:avLst/>
          </a:prstGeom>
        </p:spPr>
      </p:pic>
    </p:spTree>
    <p:extLst>
      <p:ext uri="{BB962C8B-B14F-4D97-AF65-F5344CB8AC3E}">
        <p14:creationId xmlns:p14="http://schemas.microsoft.com/office/powerpoint/2010/main" val="343835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Measurement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1273" y="1418714"/>
            <a:ext cx="7706551" cy="4829653"/>
          </a:xfrm>
          <a:prstGeom prst="rect">
            <a:avLst/>
          </a:prstGeom>
        </p:spPr>
      </p:pic>
    </p:spTree>
    <p:extLst>
      <p:ext uri="{BB962C8B-B14F-4D97-AF65-F5344CB8AC3E}">
        <p14:creationId xmlns:p14="http://schemas.microsoft.com/office/powerpoint/2010/main" val="67698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Geometry</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1272" y="1418714"/>
            <a:ext cx="7928500" cy="4344950"/>
          </a:xfrm>
          <a:prstGeom prst="rect">
            <a:avLst/>
          </a:prstGeom>
        </p:spPr>
      </p:pic>
    </p:spTree>
    <p:extLst>
      <p:ext uri="{BB962C8B-B14F-4D97-AF65-F5344CB8AC3E}">
        <p14:creationId xmlns:p14="http://schemas.microsoft.com/office/powerpoint/2010/main" val="17300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Geometry</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841076" y="1707887"/>
            <a:ext cx="8254000" cy="3303325"/>
          </a:xfrm>
          <a:prstGeom prst="rect">
            <a:avLst/>
          </a:prstGeom>
        </p:spPr>
      </p:pic>
    </p:spTree>
    <p:extLst>
      <p:ext uri="{BB962C8B-B14F-4D97-AF65-F5344CB8AC3E}">
        <p14:creationId xmlns:p14="http://schemas.microsoft.com/office/powerpoint/2010/main" val="77757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4555093"/>
          </a:xfrm>
          <a:prstGeom prst="rect">
            <a:avLst/>
          </a:prstGeom>
          <a:noFill/>
        </p:spPr>
        <p:txBody>
          <a:bodyPr wrap="square">
            <a:spAutoFit/>
          </a:bodyPr>
          <a:lstStyle/>
          <a:p>
            <a:r>
              <a:rPr lang="en-GB" b="1" dirty="0">
                <a:solidFill>
                  <a:srgbClr val="0070C0"/>
                </a:solidFill>
                <a:latin typeface="+mj-lt"/>
              </a:rPr>
              <a:t>Subject Intent</a:t>
            </a:r>
            <a:endParaRPr lang="en-GB" altLang="en-US" sz="16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The intent of our mathematics curriculum is to provide children with a foundation for understanding number, reasoning, thinking logically and problem solving with resilience so that they are fully prepared for the future. It is essential that these keystones of Mathematics are embedded throughout all strands of the National Curriculum. By adopting a Mastery approach, it is also intended that all children, regardless of their starting point, will maximise their academic achievement and leave Lugwardine Primary Academy with an appreciation and enthusiasm for Maths, resulting in a lifelong positive relationship with number.</a:t>
            </a:r>
          </a:p>
          <a:p>
            <a:pPr lvl="0" defTabSz="914400" eaLnBrk="0" fontAlgn="base" hangingPunct="0">
              <a:spcBef>
                <a:spcPct val="0"/>
              </a:spcBef>
              <a:spcAft>
                <a:spcPct val="0"/>
              </a:spcAft>
              <a:defRPr/>
            </a:pPr>
            <a:endParaRPr lang="en-GB" altLang="en-US" sz="1600" dirty="0">
              <a:solidFill>
                <a:prstClr val="black"/>
              </a:solidFill>
              <a:latin typeface="Calibri" panose="020F0502020204030204" pitchFamily="34" charset="0"/>
            </a:endParaRPr>
          </a:p>
          <a:p>
            <a:pPr marL="285750" lvl="0" indent="-285750" defTabSz="914400" eaLnBrk="0" fontAlgn="base" hangingPunct="0">
              <a:spcBef>
                <a:spcPct val="0"/>
              </a:spcBef>
              <a:spcAft>
                <a:spcPct val="0"/>
              </a:spcAft>
              <a:buFont typeface="Arial" panose="020B0604020202020204" pitchFamily="34" charset="0"/>
              <a:buChar char="•"/>
              <a:defRPr/>
            </a:pPr>
            <a:r>
              <a:rPr lang="en-GB" altLang="en-US" sz="1600" dirty="0">
                <a:solidFill>
                  <a:prstClr val="black"/>
                </a:solidFill>
                <a:latin typeface="Calibri" panose="020F0502020204030204" pitchFamily="34" charset="0"/>
              </a:rPr>
              <a:t>We ensure that we deliver a high quality maths curriculum that is both challenging and enjoyable. </a:t>
            </a:r>
          </a:p>
          <a:p>
            <a:pPr marL="285750" lvl="0" indent="-285750" defTabSz="914400" eaLnBrk="0" fontAlgn="base" hangingPunct="0">
              <a:spcBef>
                <a:spcPct val="0"/>
              </a:spcBef>
              <a:spcAft>
                <a:spcPct val="0"/>
              </a:spcAft>
              <a:buFont typeface="Arial" panose="020B0604020202020204" pitchFamily="34" charset="0"/>
              <a:buChar char="•"/>
              <a:defRPr/>
            </a:pPr>
            <a:r>
              <a:rPr lang="en-GB" altLang="en-US" sz="1600" dirty="0">
                <a:solidFill>
                  <a:prstClr val="black"/>
                </a:solidFill>
                <a:latin typeface="Calibri" panose="020F0502020204030204" pitchFamily="34" charset="0"/>
              </a:rPr>
              <a:t>We want children to make rich connections across mathematical ideas to develop fluency, mathematical reasoning and competence in solving increasingly sophisticated problems. </a:t>
            </a:r>
          </a:p>
          <a:p>
            <a:pPr marL="285750" lvl="0" indent="-285750" defTabSz="914400" eaLnBrk="0" fontAlgn="base" hangingPunct="0">
              <a:spcBef>
                <a:spcPct val="0"/>
              </a:spcBef>
              <a:spcAft>
                <a:spcPct val="0"/>
              </a:spcAft>
              <a:buFont typeface="Arial" panose="020B0604020202020204" pitchFamily="34" charset="0"/>
              <a:buChar char="•"/>
              <a:defRPr/>
            </a:pPr>
            <a:r>
              <a:rPr lang="en-GB" altLang="en-US" sz="1600" dirty="0">
                <a:solidFill>
                  <a:prstClr val="black"/>
                </a:solidFill>
                <a:latin typeface="Calibri" panose="020F0502020204030204" pitchFamily="34" charset="0"/>
              </a:rPr>
              <a:t>We intend for our pupils to be able to apply their mathematical knowledge to science and other subjects. </a:t>
            </a:r>
          </a:p>
          <a:p>
            <a:pPr marL="285750" lvl="0" indent="-285750" defTabSz="914400" eaLnBrk="0" fontAlgn="base" hangingPunct="0">
              <a:spcBef>
                <a:spcPct val="0"/>
              </a:spcBef>
              <a:spcAft>
                <a:spcPct val="0"/>
              </a:spcAft>
              <a:buFont typeface="Arial" panose="020B0604020202020204" pitchFamily="34" charset="0"/>
              <a:buChar char="•"/>
              <a:defRPr/>
            </a:pPr>
            <a:r>
              <a:rPr lang="en-GB" altLang="en-US" sz="1600" dirty="0">
                <a:solidFill>
                  <a:prstClr val="black"/>
                </a:solidFill>
                <a:latin typeface="Calibri" panose="020F0502020204030204" pitchFamily="34" charset="0"/>
              </a:rPr>
              <a:t>We want them to know that maths is essential to everyday life and that our children are confident mathematicians who are not afraid to take risks. </a:t>
            </a:r>
          </a:p>
          <a:p>
            <a:pPr marL="285750" lvl="0" indent="-285750" defTabSz="914400" eaLnBrk="0" fontAlgn="base" hangingPunct="0">
              <a:spcBef>
                <a:spcPct val="0"/>
              </a:spcBef>
              <a:spcAft>
                <a:spcPct val="0"/>
              </a:spcAft>
              <a:buFont typeface="Arial" panose="020B0604020202020204" pitchFamily="34" charset="0"/>
              <a:buChar char="•"/>
              <a:defRPr/>
            </a:pPr>
            <a:r>
              <a:rPr lang="en-GB" altLang="en-US" sz="1600" dirty="0">
                <a:solidFill>
                  <a:prstClr val="black"/>
                </a:solidFill>
                <a:latin typeface="Calibri" panose="020F0502020204030204" pitchFamily="34" charset="0"/>
              </a:rPr>
              <a:t>Fully develop independent learners with inquisitive minds who have secure mathematical foundations and an interest in self-improvement.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1529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Geometry</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1273" y="1542437"/>
            <a:ext cx="7706551" cy="4612680"/>
          </a:xfrm>
          <a:prstGeom prst="rect">
            <a:avLst/>
          </a:prstGeom>
        </p:spPr>
      </p:pic>
    </p:spTree>
    <p:extLst>
      <p:ext uri="{BB962C8B-B14F-4D97-AF65-F5344CB8AC3E}">
        <p14:creationId xmlns:p14="http://schemas.microsoft.com/office/powerpoint/2010/main" val="91356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Geometry</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8829" y="1514074"/>
            <a:ext cx="7712967" cy="4567952"/>
          </a:xfrm>
          <a:prstGeom prst="rect">
            <a:avLst/>
          </a:prstGeom>
        </p:spPr>
      </p:pic>
    </p:spTree>
    <p:extLst>
      <p:ext uri="{BB962C8B-B14F-4D97-AF65-F5344CB8AC3E}">
        <p14:creationId xmlns:p14="http://schemas.microsoft.com/office/powerpoint/2010/main" val="4098369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Statistics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p:cNvPicPr>
            <a:picLocks noChangeAspect="1"/>
          </p:cNvPicPr>
          <p:nvPr/>
        </p:nvPicPr>
        <p:blipFill>
          <a:blip r:embed="rId4"/>
          <a:stretch>
            <a:fillRect/>
          </a:stretch>
        </p:blipFill>
        <p:spPr>
          <a:xfrm>
            <a:off x="837532" y="1652904"/>
            <a:ext cx="8002544" cy="3199338"/>
          </a:xfrm>
          <a:prstGeom prst="rect">
            <a:avLst/>
          </a:prstGeom>
        </p:spPr>
      </p:pic>
    </p:spTree>
    <p:extLst>
      <p:ext uri="{BB962C8B-B14F-4D97-AF65-F5344CB8AC3E}">
        <p14:creationId xmlns:p14="http://schemas.microsoft.com/office/powerpoint/2010/main" val="120883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63880" y="1049382"/>
            <a:ext cx="8625016" cy="369332"/>
          </a:xfrm>
          <a:prstGeom prst="rect">
            <a:avLst/>
          </a:prstGeom>
          <a:noFill/>
        </p:spPr>
        <p:txBody>
          <a:bodyPr wrap="square">
            <a:spAutoFit/>
          </a:bodyPr>
          <a:lstStyle/>
          <a:p>
            <a:r>
              <a:rPr lang="en-GB" b="1" dirty="0">
                <a:solidFill>
                  <a:srgbClr val="0070C0"/>
                </a:solidFill>
                <a:latin typeface="+mj-lt"/>
              </a:rPr>
              <a:t>Progression of Skills – Statistics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4"/>
          <a:stretch>
            <a:fillRect/>
          </a:stretch>
        </p:blipFill>
        <p:spPr>
          <a:xfrm>
            <a:off x="839499" y="1652904"/>
            <a:ext cx="8015303" cy="3531453"/>
          </a:xfrm>
          <a:prstGeom prst="rect">
            <a:avLst/>
          </a:prstGeom>
        </p:spPr>
      </p:pic>
    </p:spTree>
    <p:extLst>
      <p:ext uri="{BB962C8B-B14F-4D97-AF65-F5344CB8AC3E}">
        <p14:creationId xmlns:p14="http://schemas.microsoft.com/office/powerpoint/2010/main" val="1210738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1846659"/>
          </a:xfrm>
          <a:prstGeom prst="rect">
            <a:avLst/>
          </a:prstGeom>
          <a:noFill/>
        </p:spPr>
        <p:txBody>
          <a:bodyPr wrap="square" lIns="91440" tIns="45720" rIns="91440" bIns="45720" anchor="t">
            <a:spAutoFit/>
          </a:bodyPr>
          <a:lstStyle/>
          <a:p>
            <a:r>
              <a:rPr lang="en-GB" b="1" dirty="0">
                <a:solidFill>
                  <a:srgbClr val="0070C0"/>
                </a:solidFill>
                <a:latin typeface="+mj-lt"/>
              </a:rPr>
              <a:t>Subject monitoring and evaluation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1600" noProof="0" dirty="0">
              <a:solidFill>
                <a:prstClr val="black"/>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dirty="0">
                <a:ln>
                  <a:noFill/>
                </a:ln>
                <a:solidFill>
                  <a:prstClr val="black"/>
                </a:solidFill>
                <a:effectLst/>
                <a:uLnTx/>
                <a:uFillTx/>
                <a:latin typeface="Calibri" panose="020F0502020204030204" pitchFamily="34" charset="0"/>
                <a:ea typeface="+mn-ea"/>
                <a:cs typeface="+mn-cs"/>
              </a:rPr>
              <a:t>Each</a:t>
            </a:r>
            <a:r>
              <a:rPr kumimoji="0" lang="en-GB" altLang="en-US" sz="1600" b="0" i="0" u="none" strike="noStrike" kern="1200" cap="none" spc="0" normalizeH="0" dirty="0">
                <a:ln>
                  <a:noFill/>
                </a:ln>
                <a:solidFill>
                  <a:prstClr val="black"/>
                </a:solidFill>
                <a:effectLst/>
                <a:uLnTx/>
                <a:uFillTx/>
                <a:latin typeface="Calibri" panose="020F0502020204030204" pitchFamily="34" charset="0"/>
                <a:ea typeface="+mn-ea"/>
                <a:cs typeface="+mn-cs"/>
              </a:rPr>
              <a:t> term the co-ordinator will carry out Pupil Progress Meetings with all staff.</a:t>
            </a:r>
          </a:p>
          <a:p>
            <a:pPr defTabSz="914400" eaLnBrk="0" fontAlgn="base" hangingPunct="0">
              <a:spcBef>
                <a:spcPct val="0"/>
              </a:spcBef>
              <a:spcAft>
                <a:spcPct val="0"/>
              </a:spcAft>
              <a:defRPr/>
            </a:pPr>
            <a:r>
              <a:rPr lang="en-GB" altLang="en-US" sz="1600" baseline="0" noProof="0" dirty="0">
                <a:solidFill>
                  <a:prstClr val="black"/>
                </a:solidFill>
                <a:latin typeface="Calibri"/>
                <a:cs typeface="Calibri"/>
              </a:rPr>
              <a:t>During</a:t>
            </a:r>
            <a:r>
              <a:rPr lang="en-GB" altLang="en-US" sz="1600" noProof="0" dirty="0">
                <a:solidFill>
                  <a:prstClr val="black"/>
                </a:solidFill>
                <a:latin typeface="Calibri"/>
                <a:cs typeface="Calibri"/>
              </a:rPr>
              <a:t> each academic year</a:t>
            </a:r>
            <a:r>
              <a:rPr lang="en-GB" altLang="en-US" sz="1600" dirty="0">
                <a:solidFill>
                  <a:prstClr val="black"/>
                </a:solidFill>
                <a:latin typeface="Calibri"/>
                <a:cs typeface="Calibri"/>
              </a:rPr>
              <a:t>,</a:t>
            </a:r>
            <a:r>
              <a:rPr lang="en-GB" altLang="en-US" sz="1600" noProof="0" dirty="0">
                <a:solidFill>
                  <a:prstClr val="black"/>
                </a:solidFill>
                <a:latin typeface="Calibri"/>
                <a:cs typeface="Calibri"/>
              </a:rPr>
              <a:t> the co-ordinator will carry out class observations, gather pupil voice and look at books.</a:t>
            </a:r>
            <a:r>
              <a:rPr lang="en-GB" altLang="en-US" sz="1600" dirty="0">
                <a:solidFill>
                  <a:prstClr val="black"/>
                </a:solidFill>
                <a:latin typeface="Calibri"/>
                <a:cs typeface="Calibri"/>
              </a:rPr>
              <a:t> </a:t>
            </a:r>
            <a:endParaRPr lang="en-GB" altLang="en-US" sz="1600" noProof="0" dirty="0">
              <a:solidFill>
                <a:prstClr val="black"/>
              </a:solidFill>
              <a:latin typeface="Calibri" panose="020F0502020204030204" pitchFamily="34" charset="0"/>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dirty="0">
                <a:ln>
                  <a:noFill/>
                </a:ln>
                <a:solidFill>
                  <a:prstClr val="black"/>
                </a:solidFill>
                <a:effectLst/>
                <a:uLnTx/>
                <a:uFillTx/>
                <a:latin typeface="Calibri" panose="020F0502020204030204" pitchFamily="34" charset="0"/>
                <a:ea typeface="+mn-ea"/>
                <a:cs typeface="+mn-cs"/>
              </a:rPr>
              <a:t>There</a:t>
            </a:r>
            <a:r>
              <a:rPr kumimoji="0" lang="en-GB" altLang="en-US" sz="1600" b="0" i="0" u="none" strike="noStrike" kern="1200" cap="none" spc="0" normalizeH="0" dirty="0">
                <a:ln>
                  <a:noFill/>
                </a:ln>
                <a:solidFill>
                  <a:prstClr val="black"/>
                </a:solidFill>
                <a:effectLst/>
                <a:uLnTx/>
                <a:uFillTx/>
                <a:latin typeface="Calibri" panose="020F0502020204030204" pitchFamily="34" charset="0"/>
                <a:ea typeface="+mn-ea"/>
                <a:cs typeface="+mn-cs"/>
              </a:rPr>
              <a:t> will be moderation sessions.</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600" dirty="0">
                <a:solidFill>
                  <a:prstClr val="black"/>
                </a:solidFill>
                <a:latin typeface="Calibri" panose="020F0502020204030204" pitchFamily="34" charset="0"/>
              </a:rPr>
              <a:t>See co-ordinator folder for feedback.</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366826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Assessment data</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07292475"/>
              </p:ext>
            </p:extLst>
          </p:nvPr>
        </p:nvGraphicFramePr>
        <p:xfrm>
          <a:off x="786551" y="1704587"/>
          <a:ext cx="5043170" cy="514350"/>
        </p:xfrm>
        <a:graphic>
          <a:graphicData uri="http://schemas.openxmlformats.org/drawingml/2006/table">
            <a:tbl>
              <a:tblPr firstRow="1" firstCol="1" bandRow="1"/>
              <a:tblGrid>
                <a:gridCol w="905510">
                  <a:extLst>
                    <a:ext uri="{9D8B030D-6E8A-4147-A177-3AD203B41FA5}">
                      <a16:colId xmlns:a16="http://schemas.microsoft.com/office/drawing/2014/main" val="2873909515"/>
                    </a:ext>
                  </a:extLst>
                </a:gridCol>
                <a:gridCol w="859790">
                  <a:extLst>
                    <a:ext uri="{9D8B030D-6E8A-4147-A177-3AD203B41FA5}">
                      <a16:colId xmlns:a16="http://schemas.microsoft.com/office/drawing/2014/main" val="1485181029"/>
                    </a:ext>
                  </a:extLst>
                </a:gridCol>
                <a:gridCol w="1007745">
                  <a:extLst>
                    <a:ext uri="{9D8B030D-6E8A-4147-A177-3AD203B41FA5}">
                      <a16:colId xmlns:a16="http://schemas.microsoft.com/office/drawing/2014/main" val="2785690065"/>
                    </a:ext>
                  </a:extLst>
                </a:gridCol>
                <a:gridCol w="790575">
                  <a:extLst>
                    <a:ext uri="{9D8B030D-6E8A-4147-A177-3AD203B41FA5}">
                      <a16:colId xmlns:a16="http://schemas.microsoft.com/office/drawing/2014/main" val="39716996"/>
                    </a:ext>
                  </a:extLst>
                </a:gridCol>
                <a:gridCol w="744855">
                  <a:extLst>
                    <a:ext uri="{9D8B030D-6E8A-4147-A177-3AD203B41FA5}">
                      <a16:colId xmlns:a16="http://schemas.microsoft.com/office/drawing/2014/main" val="1654938662"/>
                    </a:ext>
                  </a:extLst>
                </a:gridCol>
                <a:gridCol w="734695">
                  <a:extLst>
                    <a:ext uri="{9D8B030D-6E8A-4147-A177-3AD203B41FA5}">
                      <a16:colId xmlns:a16="http://schemas.microsoft.com/office/drawing/2014/main" val="2274879139"/>
                    </a:ext>
                  </a:extLst>
                </a:gridCol>
              </a:tblGrid>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Male/female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41551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187350"/>
                  </a:ext>
                </a:extLst>
              </a:tr>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2021-22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82/84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366406"/>
                  </a:ext>
                </a:extLst>
              </a:tr>
            </a:tbl>
          </a:graphicData>
        </a:graphic>
      </p:graphicFrame>
      <p:sp>
        <p:nvSpPr>
          <p:cNvPr id="5" name="TextBox 4"/>
          <p:cNvSpPr txBox="1"/>
          <p:nvPr/>
        </p:nvSpPr>
        <p:spPr>
          <a:xfrm>
            <a:off x="783839" y="1401561"/>
            <a:ext cx="4312508" cy="307777"/>
          </a:xfrm>
          <a:prstGeom prst="rect">
            <a:avLst/>
          </a:prstGeom>
          <a:noFill/>
        </p:spPr>
        <p:txBody>
          <a:bodyPr wrap="square" rtlCol="0">
            <a:spAutoFit/>
          </a:bodyPr>
          <a:lstStyle/>
          <a:p>
            <a:r>
              <a:rPr lang="en-GB" sz="1400" dirty="0"/>
              <a:t>KS 1 SAT Results </a:t>
            </a:r>
          </a:p>
        </p:txBody>
      </p:sp>
      <p:graphicFrame>
        <p:nvGraphicFramePr>
          <p:cNvPr id="6" name="Table 5"/>
          <p:cNvGraphicFramePr>
            <a:graphicFrameLocks noGrp="1"/>
          </p:cNvGraphicFramePr>
          <p:nvPr>
            <p:extLst>
              <p:ext uri="{D42A27DB-BD31-4B8C-83A1-F6EECF244321}">
                <p14:modId xmlns:p14="http://schemas.microsoft.com/office/powerpoint/2010/main" val="3516731629"/>
              </p:ext>
            </p:extLst>
          </p:nvPr>
        </p:nvGraphicFramePr>
        <p:xfrm>
          <a:off x="786551" y="2631698"/>
          <a:ext cx="5043170" cy="514350"/>
        </p:xfrm>
        <a:graphic>
          <a:graphicData uri="http://schemas.openxmlformats.org/drawingml/2006/table">
            <a:tbl>
              <a:tblPr firstRow="1" firstCol="1" bandRow="1"/>
              <a:tblGrid>
                <a:gridCol w="905510">
                  <a:extLst>
                    <a:ext uri="{9D8B030D-6E8A-4147-A177-3AD203B41FA5}">
                      <a16:colId xmlns:a16="http://schemas.microsoft.com/office/drawing/2014/main" val="172167958"/>
                    </a:ext>
                  </a:extLst>
                </a:gridCol>
                <a:gridCol w="859790">
                  <a:extLst>
                    <a:ext uri="{9D8B030D-6E8A-4147-A177-3AD203B41FA5}">
                      <a16:colId xmlns:a16="http://schemas.microsoft.com/office/drawing/2014/main" val="3721128590"/>
                    </a:ext>
                  </a:extLst>
                </a:gridCol>
                <a:gridCol w="1007745">
                  <a:extLst>
                    <a:ext uri="{9D8B030D-6E8A-4147-A177-3AD203B41FA5}">
                      <a16:colId xmlns:a16="http://schemas.microsoft.com/office/drawing/2014/main" val="2449353057"/>
                    </a:ext>
                  </a:extLst>
                </a:gridCol>
                <a:gridCol w="790575">
                  <a:extLst>
                    <a:ext uri="{9D8B030D-6E8A-4147-A177-3AD203B41FA5}">
                      <a16:colId xmlns:a16="http://schemas.microsoft.com/office/drawing/2014/main" val="4221600761"/>
                    </a:ext>
                  </a:extLst>
                </a:gridCol>
                <a:gridCol w="744855">
                  <a:extLst>
                    <a:ext uri="{9D8B030D-6E8A-4147-A177-3AD203B41FA5}">
                      <a16:colId xmlns:a16="http://schemas.microsoft.com/office/drawing/2014/main" val="1047602481"/>
                    </a:ext>
                  </a:extLst>
                </a:gridCol>
                <a:gridCol w="734695">
                  <a:extLst>
                    <a:ext uri="{9D8B030D-6E8A-4147-A177-3AD203B41FA5}">
                      <a16:colId xmlns:a16="http://schemas.microsoft.com/office/drawing/2014/main" val="1727660090"/>
                    </a:ext>
                  </a:extLst>
                </a:gridCol>
              </a:tblGrid>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Male/female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944439"/>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39143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25572"/>
                  </a:ext>
                </a:extLst>
              </a:tr>
            </a:tbl>
          </a:graphicData>
        </a:graphic>
      </p:graphicFrame>
      <p:sp>
        <p:nvSpPr>
          <p:cNvPr id="7" name="TextBox 6"/>
          <p:cNvSpPr txBox="1"/>
          <p:nvPr/>
        </p:nvSpPr>
        <p:spPr>
          <a:xfrm>
            <a:off x="783839" y="2323921"/>
            <a:ext cx="4829245" cy="307777"/>
          </a:xfrm>
          <a:prstGeom prst="rect">
            <a:avLst/>
          </a:prstGeom>
          <a:noFill/>
        </p:spPr>
        <p:txBody>
          <a:bodyPr wrap="square" rtlCol="0">
            <a:spAutoFit/>
          </a:bodyPr>
          <a:lstStyle/>
          <a:p>
            <a:r>
              <a:rPr lang="en-GB" sz="1400" dirty="0"/>
              <a:t>KS 1 SAT Greater Depth</a:t>
            </a:r>
          </a:p>
        </p:txBody>
      </p:sp>
      <p:graphicFrame>
        <p:nvGraphicFramePr>
          <p:cNvPr id="8" name="Table 7"/>
          <p:cNvGraphicFramePr>
            <a:graphicFrameLocks noGrp="1"/>
          </p:cNvGraphicFramePr>
          <p:nvPr>
            <p:extLst>
              <p:ext uri="{D42A27DB-BD31-4B8C-83A1-F6EECF244321}">
                <p14:modId xmlns:p14="http://schemas.microsoft.com/office/powerpoint/2010/main" val="1341435848"/>
              </p:ext>
            </p:extLst>
          </p:nvPr>
        </p:nvGraphicFramePr>
        <p:xfrm>
          <a:off x="786551" y="3664033"/>
          <a:ext cx="5043170" cy="514350"/>
        </p:xfrm>
        <a:graphic>
          <a:graphicData uri="http://schemas.openxmlformats.org/drawingml/2006/table">
            <a:tbl>
              <a:tblPr firstRow="1" firstCol="1" bandRow="1"/>
              <a:tblGrid>
                <a:gridCol w="905510">
                  <a:extLst>
                    <a:ext uri="{9D8B030D-6E8A-4147-A177-3AD203B41FA5}">
                      <a16:colId xmlns:a16="http://schemas.microsoft.com/office/drawing/2014/main" val="2549681317"/>
                    </a:ext>
                  </a:extLst>
                </a:gridCol>
                <a:gridCol w="859790">
                  <a:extLst>
                    <a:ext uri="{9D8B030D-6E8A-4147-A177-3AD203B41FA5}">
                      <a16:colId xmlns:a16="http://schemas.microsoft.com/office/drawing/2014/main" val="3259738855"/>
                    </a:ext>
                  </a:extLst>
                </a:gridCol>
                <a:gridCol w="1007745">
                  <a:extLst>
                    <a:ext uri="{9D8B030D-6E8A-4147-A177-3AD203B41FA5}">
                      <a16:colId xmlns:a16="http://schemas.microsoft.com/office/drawing/2014/main" val="1248879251"/>
                    </a:ext>
                  </a:extLst>
                </a:gridCol>
                <a:gridCol w="790575">
                  <a:extLst>
                    <a:ext uri="{9D8B030D-6E8A-4147-A177-3AD203B41FA5}">
                      <a16:colId xmlns:a16="http://schemas.microsoft.com/office/drawing/2014/main" val="3614909869"/>
                    </a:ext>
                  </a:extLst>
                </a:gridCol>
                <a:gridCol w="744855">
                  <a:extLst>
                    <a:ext uri="{9D8B030D-6E8A-4147-A177-3AD203B41FA5}">
                      <a16:colId xmlns:a16="http://schemas.microsoft.com/office/drawing/2014/main" val="840898395"/>
                    </a:ext>
                  </a:extLst>
                </a:gridCol>
                <a:gridCol w="734695">
                  <a:extLst>
                    <a:ext uri="{9D8B030D-6E8A-4147-A177-3AD203B41FA5}">
                      <a16:colId xmlns:a16="http://schemas.microsoft.com/office/drawing/2014/main" val="3850176418"/>
                    </a:ext>
                  </a:extLst>
                </a:gridCol>
              </a:tblGrid>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Male/female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222896"/>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236909"/>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61/83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322011"/>
                  </a:ext>
                </a:extLst>
              </a:tr>
            </a:tbl>
          </a:graphicData>
        </a:graphic>
      </p:graphicFrame>
      <p:sp>
        <p:nvSpPr>
          <p:cNvPr id="9" name="TextBox 8"/>
          <p:cNvSpPr txBox="1"/>
          <p:nvPr/>
        </p:nvSpPr>
        <p:spPr>
          <a:xfrm>
            <a:off x="783839" y="3263059"/>
            <a:ext cx="5045882" cy="307777"/>
          </a:xfrm>
          <a:prstGeom prst="rect">
            <a:avLst/>
          </a:prstGeom>
          <a:noFill/>
        </p:spPr>
        <p:txBody>
          <a:bodyPr wrap="square" rtlCol="0">
            <a:spAutoFit/>
          </a:bodyPr>
          <a:lstStyle/>
          <a:p>
            <a:r>
              <a:rPr lang="en-GB" sz="1400" dirty="0"/>
              <a:t>KS2 SAT Results</a:t>
            </a:r>
          </a:p>
        </p:txBody>
      </p:sp>
      <p:graphicFrame>
        <p:nvGraphicFramePr>
          <p:cNvPr id="10" name="Table 9"/>
          <p:cNvGraphicFramePr>
            <a:graphicFrameLocks noGrp="1"/>
          </p:cNvGraphicFramePr>
          <p:nvPr>
            <p:extLst>
              <p:ext uri="{D42A27DB-BD31-4B8C-83A1-F6EECF244321}">
                <p14:modId xmlns:p14="http://schemas.microsoft.com/office/powerpoint/2010/main" val="585452877"/>
              </p:ext>
            </p:extLst>
          </p:nvPr>
        </p:nvGraphicFramePr>
        <p:xfrm>
          <a:off x="786551" y="4775131"/>
          <a:ext cx="5043170" cy="514350"/>
        </p:xfrm>
        <a:graphic>
          <a:graphicData uri="http://schemas.openxmlformats.org/drawingml/2006/table">
            <a:tbl>
              <a:tblPr firstRow="1" firstCol="1" bandRow="1"/>
              <a:tblGrid>
                <a:gridCol w="905510">
                  <a:extLst>
                    <a:ext uri="{9D8B030D-6E8A-4147-A177-3AD203B41FA5}">
                      <a16:colId xmlns:a16="http://schemas.microsoft.com/office/drawing/2014/main" val="927916818"/>
                    </a:ext>
                  </a:extLst>
                </a:gridCol>
                <a:gridCol w="859790">
                  <a:extLst>
                    <a:ext uri="{9D8B030D-6E8A-4147-A177-3AD203B41FA5}">
                      <a16:colId xmlns:a16="http://schemas.microsoft.com/office/drawing/2014/main" val="4016635406"/>
                    </a:ext>
                  </a:extLst>
                </a:gridCol>
                <a:gridCol w="1007745">
                  <a:extLst>
                    <a:ext uri="{9D8B030D-6E8A-4147-A177-3AD203B41FA5}">
                      <a16:colId xmlns:a16="http://schemas.microsoft.com/office/drawing/2014/main" val="3724854979"/>
                    </a:ext>
                  </a:extLst>
                </a:gridCol>
                <a:gridCol w="790575">
                  <a:extLst>
                    <a:ext uri="{9D8B030D-6E8A-4147-A177-3AD203B41FA5}">
                      <a16:colId xmlns:a16="http://schemas.microsoft.com/office/drawing/2014/main" val="3788675933"/>
                    </a:ext>
                  </a:extLst>
                </a:gridCol>
                <a:gridCol w="744855">
                  <a:extLst>
                    <a:ext uri="{9D8B030D-6E8A-4147-A177-3AD203B41FA5}">
                      <a16:colId xmlns:a16="http://schemas.microsoft.com/office/drawing/2014/main" val="2646347111"/>
                    </a:ext>
                  </a:extLst>
                </a:gridCol>
                <a:gridCol w="734695">
                  <a:extLst>
                    <a:ext uri="{9D8B030D-6E8A-4147-A177-3AD203B41FA5}">
                      <a16:colId xmlns:a16="http://schemas.microsoft.com/office/drawing/2014/main" val="4099698998"/>
                    </a:ext>
                  </a:extLst>
                </a:gridCol>
              </a:tblGrid>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Overall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Male/female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757765"/>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71858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2021-22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453705"/>
                  </a:ext>
                </a:extLst>
              </a:tr>
            </a:tbl>
          </a:graphicData>
        </a:graphic>
      </p:graphicFrame>
      <p:sp>
        <p:nvSpPr>
          <p:cNvPr id="11" name="TextBox 10"/>
          <p:cNvSpPr txBox="1"/>
          <p:nvPr/>
        </p:nvSpPr>
        <p:spPr>
          <a:xfrm>
            <a:off x="783839" y="4412852"/>
            <a:ext cx="4675517" cy="307777"/>
          </a:xfrm>
          <a:prstGeom prst="rect">
            <a:avLst/>
          </a:prstGeom>
          <a:noFill/>
        </p:spPr>
        <p:txBody>
          <a:bodyPr wrap="square" rtlCol="0">
            <a:spAutoFit/>
          </a:bodyPr>
          <a:lstStyle/>
          <a:p>
            <a:r>
              <a:rPr lang="en-GB" sz="1400" dirty="0"/>
              <a:t>KS2 SAT Greater Depth</a:t>
            </a:r>
          </a:p>
        </p:txBody>
      </p:sp>
    </p:spTree>
    <p:extLst>
      <p:ext uri="{BB962C8B-B14F-4D97-AF65-F5344CB8AC3E}">
        <p14:creationId xmlns:p14="http://schemas.microsoft.com/office/powerpoint/2010/main" val="2929586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Subject Action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27388444"/>
              </p:ext>
            </p:extLst>
          </p:nvPr>
        </p:nvGraphicFramePr>
        <p:xfrm>
          <a:off x="913746" y="1635242"/>
          <a:ext cx="8713579" cy="4453899"/>
        </p:xfrm>
        <a:graphic>
          <a:graphicData uri="http://schemas.openxmlformats.org/drawingml/2006/table">
            <a:tbl>
              <a:tblPr firstRow="1" firstCol="1" bandRow="1">
                <a:tableStyleId>{5940675A-B579-460E-94D1-54222C63F5DA}</a:tableStyleId>
              </a:tblPr>
              <a:tblGrid>
                <a:gridCol w="748552">
                  <a:extLst>
                    <a:ext uri="{9D8B030D-6E8A-4147-A177-3AD203B41FA5}">
                      <a16:colId xmlns:a16="http://schemas.microsoft.com/office/drawing/2014/main" val="1116404351"/>
                    </a:ext>
                  </a:extLst>
                </a:gridCol>
                <a:gridCol w="1405975">
                  <a:extLst>
                    <a:ext uri="{9D8B030D-6E8A-4147-A177-3AD203B41FA5}">
                      <a16:colId xmlns:a16="http://schemas.microsoft.com/office/drawing/2014/main" val="291741483"/>
                    </a:ext>
                  </a:extLst>
                </a:gridCol>
                <a:gridCol w="1603963">
                  <a:extLst>
                    <a:ext uri="{9D8B030D-6E8A-4147-A177-3AD203B41FA5}">
                      <a16:colId xmlns:a16="http://schemas.microsoft.com/office/drawing/2014/main" val="2356887708"/>
                    </a:ext>
                  </a:extLst>
                </a:gridCol>
                <a:gridCol w="931730">
                  <a:extLst>
                    <a:ext uri="{9D8B030D-6E8A-4147-A177-3AD203B41FA5}">
                      <a16:colId xmlns:a16="http://schemas.microsoft.com/office/drawing/2014/main" val="1401097433"/>
                    </a:ext>
                  </a:extLst>
                </a:gridCol>
                <a:gridCol w="757645">
                  <a:extLst>
                    <a:ext uri="{9D8B030D-6E8A-4147-A177-3AD203B41FA5}">
                      <a16:colId xmlns:a16="http://schemas.microsoft.com/office/drawing/2014/main" val="2334956429"/>
                    </a:ext>
                  </a:extLst>
                </a:gridCol>
                <a:gridCol w="836023">
                  <a:extLst>
                    <a:ext uri="{9D8B030D-6E8A-4147-A177-3AD203B41FA5}">
                      <a16:colId xmlns:a16="http://schemas.microsoft.com/office/drawing/2014/main" val="1355395122"/>
                    </a:ext>
                  </a:extLst>
                </a:gridCol>
                <a:gridCol w="1827595">
                  <a:extLst>
                    <a:ext uri="{9D8B030D-6E8A-4147-A177-3AD203B41FA5}">
                      <a16:colId xmlns:a16="http://schemas.microsoft.com/office/drawing/2014/main" val="1150418367"/>
                    </a:ext>
                  </a:extLst>
                </a:gridCol>
                <a:gridCol w="602096">
                  <a:extLst>
                    <a:ext uri="{9D8B030D-6E8A-4147-A177-3AD203B41FA5}">
                      <a16:colId xmlns:a16="http://schemas.microsoft.com/office/drawing/2014/main" val="2313765825"/>
                    </a:ext>
                  </a:extLst>
                </a:gridCol>
              </a:tblGrid>
              <a:tr h="474527">
                <a:tc>
                  <a:txBody>
                    <a:bodyPr/>
                    <a:lstStyle/>
                    <a:p>
                      <a:pPr>
                        <a:lnSpc>
                          <a:spcPct val="107000"/>
                        </a:lnSpc>
                        <a:spcAft>
                          <a:spcPts val="800"/>
                        </a:spcAft>
                      </a:pPr>
                      <a:r>
                        <a:rPr lang="en-US" sz="1100" dirty="0">
                          <a:solidFill>
                            <a:schemeClr val="bg1"/>
                          </a:solidFill>
                          <a:effectLst/>
                        </a:rPr>
                        <a:t>Action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Success criteria</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Action needed</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Responsibility and cost</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Timescale</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Monitoring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Evaluation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RAG</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extLst>
                  <a:ext uri="{0D108BD9-81ED-4DB2-BD59-A6C34878D82A}">
                    <a16:rowId xmlns:a16="http://schemas.microsoft.com/office/drawing/2014/main" val="80856012"/>
                  </a:ext>
                </a:extLst>
              </a:tr>
              <a:tr h="1144138">
                <a:tc>
                  <a:txBody>
                    <a:bodyPr/>
                    <a:lstStyle/>
                    <a:p>
                      <a:pPr>
                        <a:lnSpc>
                          <a:spcPct val="107000"/>
                        </a:lnSpc>
                        <a:spcAft>
                          <a:spcPts val="800"/>
                        </a:spcAft>
                      </a:pPr>
                      <a:r>
                        <a:rPr lang="en-US" sz="900" dirty="0">
                          <a:effectLst/>
                        </a:rPr>
                        <a:t> </a:t>
                      </a:r>
                      <a:r>
                        <a:rPr lang="en-GB" sz="900" dirty="0">
                          <a:effectLst/>
                        </a:rPr>
                        <a:t>To establish consistency in assessing maths across the school</a:t>
                      </a:r>
                    </a:p>
                    <a:p>
                      <a:pPr>
                        <a:lnSpc>
                          <a:spcPct val="107000"/>
                        </a:lnSpc>
                        <a:spcAft>
                          <a:spcPts val="800"/>
                        </a:spcAft>
                      </a:pPr>
                      <a:r>
                        <a:rPr lang="en-US" sz="900" dirty="0">
                          <a:effectLst/>
                        </a:rPr>
                        <a:t> </a:t>
                      </a:r>
                      <a:endParaRPr lang="en-GB" sz="900" dirty="0">
                        <a:effectLst/>
                      </a:endParaRPr>
                    </a:p>
                    <a:p>
                      <a:pPr>
                        <a:lnSpc>
                          <a:spcPct val="107000"/>
                        </a:lnSpc>
                        <a:spcAft>
                          <a:spcPts val="800"/>
                        </a:spcAft>
                      </a:pPr>
                      <a:r>
                        <a:rPr lang="en-US" sz="900" dirty="0">
                          <a:effectLst/>
                        </a:rPr>
                        <a:t> </a:t>
                      </a:r>
                      <a:endParaRPr lang="en-GB" sz="900" dirty="0">
                        <a:effectLst/>
                      </a:endParaRPr>
                    </a:p>
                    <a:p>
                      <a:pPr>
                        <a:lnSpc>
                          <a:spcPct val="107000"/>
                        </a:lnSpc>
                        <a:spcAft>
                          <a:spcPts val="800"/>
                        </a:spcAft>
                      </a:pPr>
                      <a:r>
                        <a:rPr lang="en-US" sz="900" dirty="0">
                          <a:effectLst/>
                        </a:rPr>
                        <a:t> </a:t>
                      </a:r>
                      <a:endParaRPr lang="en-GB" sz="900" dirty="0">
                        <a:effectLst/>
                      </a:endParaRPr>
                    </a:p>
                    <a:p>
                      <a:pPr>
                        <a:lnSpc>
                          <a:spcPct val="107000"/>
                        </a:lnSpc>
                        <a:spcAft>
                          <a:spcPts val="800"/>
                        </a:spcAft>
                      </a:pPr>
                      <a:r>
                        <a:rPr lang="en-US"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r>
                        <a:rPr lang="en-GB" sz="900" dirty="0">
                          <a:effectLst/>
                        </a:rPr>
                        <a:t>- All staff will be able to assess the pupils and use the information to inform their planning:</a:t>
                      </a:r>
                    </a:p>
                    <a:p>
                      <a:pPr marL="171450" indent="-171450">
                        <a:lnSpc>
                          <a:spcPct val="107000"/>
                        </a:lnSpc>
                        <a:spcAft>
                          <a:spcPts val="800"/>
                        </a:spcAft>
                        <a:buFontTx/>
                        <a:buChar char="-"/>
                      </a:pPr>
                      <a:r>
                        <a:rPr lang="en-GB" sz="900" dirty="0">
                          <a:effectLst/>
                          <a:latin typeface="Calibri" panose="020F0502020204030204" pitchFamily="34" charset="0"/>
                          <a:ea typeface="Calibri" panose="020F0502020204030204" pitchFamily="34" charset="0"/>
                          <a:cs typeface="Times New Roman" panose="02020603050405020304" pitchFamily="18" charset="0"/>
                        </a:rPr>
                        <a:t>Assessments will be consistently used across the school.</a:t>
                      </a:r>
                    </a:p>
                    <a:p>
                      <a:pPr marL="171450" indent="-171450">
                        <a:lnSpc>
                          <a:spcPct val="107000"/>
                        </a:lnSpc>
                        <a:spcAft>
                          <a:spcPts val="800"/>
                        </a:spcAft>
                        <a:buFontTx/>
                        <a:buChar char="-"/>
                      </a:pPr>
                      <a:r>
                        <a:rPr lang="en-GB" sz="900" dirty="0">
                          <a:effectLst/>
                          <a:latin typeface="Calibri" panose="020F0502020204030204" pitchFamily="34" charset="0"/>
                          <a:ea typeface="Calibri" panose="020F0502020204030204" pitchFamily="34" charset="0"/>
                          <a:cs typeface="Times New Roman" panose="02020603050405020304" pitchFamily="18" charset="0"/>
                        </a:rPr>
                        <a:t>Information from assessments will be recorded in a consistent format.</a:t>
                      </a:r>
                    </a:p>
                    <a:p>
                      <a:pPr marL="171450" indent="-171450">
                        <a:lnSpc>
                          <a:spcPct val="107000"/>
                        </a:lnSpc>
                        <a:spcAft>
                          <a:spcPts val="800"/>
                        </a:spcAft>
                        <a:buFontTx/>
                        <a:buChar char="-"/>
                      </a:pPr>
                      <a:r>
                        <a:rPr lang="en-GB" sz="900" dirty="0">
                          <a:effectLst/>
                          <a:latin typeface="Calibri" panose="020F0502020204030204" pitchFamily="34" charset="0"/>
                          <a:ea typeface="Calibri" panose="020F0502020204030204" pitchFamily="34" charset="0"/>
                          <a:cs typeface="Times New Roman" panose="02020603050405020304" pitchFamily="18" charset="0"/>
                        </a:rPr>
                        <a:t>Evidence of teaching being adapted to reflect to findings from the assessments.</a:t>
                      </a:r>
                    </a:p>
                  </a:txBody>
                  <a:tcPr marL="54232" marR="54232" marT="56742" marB="56742"/>
                </a:tc>
                <a:tc>
                  <a:txBody>
                    <a:bodyPr/>
                    <a:lstStyle/>
                    <a:p>
                      <a:pPr>
                        <a:lnSpc>
                          <a:spcPct val="107000"/>
                        </a:lnSpc>
                        <a:spcAft>
                          <a:spcPts val="800"/>
                        </a:spcAft>
                      </a:pPr>
                      <a:r>
                        <a:rPr lang="en-US" sz="900" dirty="0">
                          <a:effectLst/>
                        </a:rPr>
                        <a:t> </a:t>
                      </a:r>
                      <a:r>
                        <a:rPr lang="en-GB" sz="900" dirty="0">
                          <a:effectLst/>
                        </a:rPr>
                        <a:t>Regular staff updates and training.</a:t>
                      </a:r>
                    </a:p>
                    <a:p>
                      <a:pPr>
                        <a:lnSpc>
                          <a:spcPct val="107000"/>
                        </a:lnSpc>
                        <a:spcAft>
                          <a:spcPts val="800"/>
                        </a:spcAft>
                      </a:pPr>
                      <a:endParaRPr lang="en-GB" sz="900" dirty="0">
                        <a:effectLst/>
                      </a:endParaRPr>
                    </a:p>
                    <a:p>
                      <a:pPr>
                        <a:lnSpc>
                          <a:spcPct val="107000"/>
                        </a:lnSpc>
                        <a:spcAft>
                          <a:spcPts val="800"/>
                        </a:spcAft>
                      </a:pPr>
                      <a:r>
                        <a:rPr lang="en-GB" sz="900" dirty="0">
                          <a:effectLst/>
                        </a:rPr>
                        <a:t>Monitor and support the use of the White Rose Maths assessments.</a:t>
                      </a:r>
                    </a:p>
                    <a:p>
                      <a:pPr>
                        <a:lnSpc>
                          <a:spcPct val="107000"/>
                        </a:lnSpc>
                        <a:spcAft>
                          <a:spcPts val="800"/>
                        </a:spcAft>
                      </a:pPr>
                      <a:r>
                        <a:rPr lang="en-GB" sz="900" dirty="0">
                          <a:effectLst/>
                        </a:rPr>
                        <a:t>Access to the White Rose Assessments.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Carry out book looks and pupil voice.</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Observe lessons.</a:t>
                      </a:r>
                    </a:p>
                    <a:p>
                      <a:pPr>
                        <a:lnSpc>
                          <a:spcPct val="107000"/>
                        </a:lnSpc>
                        <a:spcAft>
                          <a:spcPts val="8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r>
                        <a:rPr lang="en-GB" sz="900" dirty="0">
                          <a:effectLst/>
                        </a:rPr>
                        <a:t>AT</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teachers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Releases time</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White Rose Maths Subscription</a:t>
                      </a:r>
                    </a:p>
                  </a:txBody>
                  <a:tcPr marL="54232" marR="54232" marT="56742" marB="56742"/>
                </a:tc>
                <a:tc>
                  <a:txBody>
                    <a:bodyPr/>
                    <a:lstStyle/>
                    <a:p>
                      <a:pPr>
                        <a:lnSpc>
                          <a:spcPct val="107000"/>
                        </a:lnSpc>
                        <a:spcAft>
                          <a:spcPts val="800"/>
                        </a:spcAft>
                      </a:pPr>
                      <a:r>
                        <a:rPr lang="en-US" sz="900" dirty="0">
                          <a:effectLst/>
                        </a:rPr>
                        <a:t> </a:t>
                      </a:r>
                      <a:r>
                        <a:rPr lang="en-GB" sz="900" dirty="0">
                          <a:effectLst/>
                        </a:rPr>
                        <a:t>Spring Term</a:t>
                      </a:r>
                    </a:p>
                    <a:p>
                      <a:pPr>
                        <a:lnSpc>
                          <a:spcPct val="107000"/>
                        </a:lnSpc>
                        <a:spcAft>
                          <a:spcPts val="8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Autumn Term</a:t>
                      </a:r>
                    </a:p>
                  </a:txBody>
                  <a:tcPr marL="54232" marR="54232" marT="56742" marB="56742"/>
                </a:tc>
                <a:tc>
                  <a:txBody>
                    <a:bodyPr/>
                    <a:lstStyle/>
                    <a:p>
                      <a:pPr>
                        <a:lnSpc>
                          <a:spcPct val="107000"/>
                        </a:lnSpc>
                        <a:spcAft>
                          <a:spcPts val="800"/>
                        </a:spcAft>
                      </a:pPr>
                      <a:r>
                        <a:rPr lang="en-US" sz="900" dirty="0">
                          <a:effectLst/>
                        </a:rPr>
                        <a:t> </a:t>
                      </a:r>
                      <a:r>
                        <a:rPr lang="en-GB" sz="900" dirty="0">
                          <a:effectLst/>
                        </a:rPr>
                        <a:t>Observations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Book looks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Monitoring of assessment data.</a:t>
                      </a: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extLst>
                  <a:ext uri="{0D108BD9-81ED-4DB2-BD59-A6C34878D82A}">
                    <a16:rowId xmlns:a16="http://schemas.microsoft.com/office/drawing/2014/main" val="1418590534"/>
                  </a:ext>
                </a:extLst>
              </a:tr>
              <a:tr h="1366337">
                <a:tc>
                  <a:txBody>
                    <a:bodyPr/>
                    <a:lstStyle/>
                    <a:p>
                      <a:pPr>
                        <a:lnSpc>
                          <a:spcPct val="107000"/>
                        </a:lnSpc>
                        <a:spcAft>
                          <a:spcPts val="800"/>
                        </a:spcAft>
                      </a:pPr>
                      <a:r>
                        <a:rPr lang="en-GB" sz="900">
                          <a:effectLst/>
                        </a:rPr>
                        <a:t>To embed basic maths facts across the school.</a:t>
                      </a:r>
                      <a:r>
                        <a:rPr lang="en-US" sz="900">
                          <a:effectLst/>
                        </a:rPr>
                        <a:t> </a:t>
                      </a:r>
                      <a:endParaRPr lang="en-GB" sz="900">
                        <a:effectLst/>
                      </a:endParaRPr>
                    </a:p>
                    <a:p>
                      <a:pPr>
                        <a:lnSpc>
                          <a:spcPct val="107000"/>
                        </a:lnSpc>
                        <a:spcAft>
                          <a:spcPts val="800"/>
                        </a:spcAft>
                      </a:pPr>
                      <a:r>
                        <a:rPr lang="en-US" sz="900">
                          <a:effectLst/>
                        </a:rPr>
                        <a:t> </a:t>
                      </a:r>
                      <a:endParaRPr lang="en-GB" sz="900">
                        <a:effectLst/>
                      </a:endParaRPr>
                    </a:p>
                    <a:p>
                      <a:pPr>
                        <a:lnSpc>
                          <a:spcPct val="107000"/>
                        </a:lnSpc>
                        <a:spcAft>
                          <a:spcPts val="800"/>
                        </a:spcAft>
                      </a:pPr>
                      <a:r>
                        <a:rPr lang="en-US" sz="900">
                          <a:effectLst/>
                        </a:rPr>
                        <a:t> </a:t>
                      </a:r>
                      <a:endParaRPr lang="en-GB" sz="900" dirty="0">
                        <a:effectLst/>
                      </a:endParaRPr>
                    </a:p>
                  </a:txBody>
                  <a:tcPr marL="54232" marR="54232" marT="56742" marB="56742"/>
                </a:tc>
                <a:tc>
                  <a:txBody>
                    <a:bodyPr/>
                    <a:lstStyle/>
                    <a:p>
                      <a:pPr>
                        <a:lnSpc>
                          <a:spcPct val="107000"/>
                        </a:lnSpc>
                        <a:spcAft>
                          <a:spcPts val="800"/>
                        </a:spcAft>
                      </a:pPr>
                      <a:r>
                        <a:rPr lang="en-US" sz="900">
                          <a:effectLst/>
                        </a:rPr>
                        <a:t> </a:t>
                      </a:r>
                      <a:r>
                        <a:rPr lang="en-GB" sz="900">
                          <a:effectLst/>
                        </a:rPr>
                        <a:t>-all pupils will and quick recall of basic number facts.</a:t>
                      </a:r>
                    </a:p>
                    <a:p>
                      <a:pPr marL="171450" indent="-171450">
                        <a:lnSpc>
                          <a:spcPct val="107000"/>
                        </a:lnSpc>
                        <a:spcAft>
                          <a:spcPts val="800"/>
                        </a:spcAft>
                        <a:buFontTx/>
                        <a:buChar char="-"/>
                      </a:pPr>
                      <a:r>
                        <a:rPr lang="en-GB" sz="900">
                          <a:effectLst/>
                          <a:latin typeface="Calibri" panose="020F0502020204030204" pitchFamily="34" charset="0"/>
                          <a:ea typeface="Calibri" panose="020F0502020204030204" pitchFamily="34" charset="0"/>
                          <a:cs typeface="Times New Roman" panose="02020603050405020304" pitchFamily="18" charset="0"/>
                        </a:rPr>
                        <a:t>All pupils will be able to use the maths facts to improve fluency in calculations.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r>
                        <a:rPr lang="en-GB" sz="900" dirty="0">
                          <a:effectLst/>
                        </a:rPr>
                        <a:t>Focus Key Instant Recall Facts in a staff meeting.</a:t>
                      </a:r>
                    </a:p>
                    <a:p>
                      <a:pPr marL="171450" indent="-171450">
                        <a:lnSpc>
                          <a:spcPct val="107000"/>
                        </a:lnSpc>
                        <a:spcAft>
                          <a:spcPts val="800"/>
                        </a:spcAft>
                        <a:buFontTx/>
                        <a:buChar char="-"/>
                      </a:pPr>
                      <a:r>
                        <a:rPr lang="en-GB" sz="900" dirty="0">
                          <a:effectLst/>
                          <a:latin typeface="Calibri" panose="020F0502020204030204" pitchFamily="34" charset="0"/>
                          <a:ea typeface="Calibri" panose="020F0502020204030204" pitchFamily="34" charset="0"/>
                          <a:cs typeface="Times New Roman" panose="02020603050405020304" pitchFamily="18" charset="0"/>
                        </a:rPr>
                        <a:t>Share resources with teachers.</a:t>
                      </a:r>
                    </a:p>
                    <a:p>
                      <a:pPr marL="171450" indent="-171450">
                        <a:lnSpc>
                          <a:spcPct val="107000"/>
                        </a:lnSpc>
                        <a:spcAft>
                          <a:spcPts val="800"/>
                        </a:spcAft>
                        <a:buFontTx/>
                        <a:buChar char="-"/>
                      </a:pPr>
                      <a:r>
                        <a:rPr lang="en-GB" sz="900" dirty="0">
                          <a:effectLst/>
                          <a:latin typeface="Calibri" panose="020F0502020204030204" pitchFamily="34" charset="0"/>
                          <a:ea typeface="Calibri" panose="020F0502020204030204" pitchFamily="34" charset="0"/>
                          <a:cs typeface="Times New Roman" panose="02020603050405020304" pitchFamily="18" charset="0"/>
                        </a:rPr>
                        <a:t>Hold a parents meeting to explain Mastery approach and KIRFs</a:t>
                      </a:r>
                    </a:p>
                  </a:txBody>
                  <a:tcPr marL="54232" marR="54232" marT="56742" marB="56742"/>
                </a:tc>
                <a:tc>
                  <a:txBody>
                    <a:bodyPr/>
                    <a:lstStyle/>
                    <a:p>
                      <a:pPr>
                        <a:lnSpc>
                          <a:spcPct val="107000"/>
                        </a:lnSpc>
                        <a:spcAft>
                          <a:spcPts val="800"/>
                        </a:spcAft>
                      </a:pPr>
                      <a:r>
                        <a:rPr lang="en-US" sz="900">
                          <a:effectLst/>
                        </a:rPr>
                        <a:t> </a:t>
                      </a:r>
                      <a:r>
                        <a:rPr lang="en-GB" sz="900">
                          <a:effectLst/>
                        </a:rPr>
                        <a:t>AT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r>
                        <a:rPr lang="en-GB" sz="900">
                          <a:effectLst/>
                        </a:rPr>
                        <a:t>Autumn Term 2</a:t>
                      </a:r>
                    </a:p>
                    <a:p>
                      <a:pPr>
                        <a:lnSpc>
                          <a:spcPct val="107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Spring Term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r>
                        <a:rPr lang="en-GB" sz="900">
                          <a:effectLst/>
                        </a:rPr>
                        <a:t>Book looks</a:t>
                      </a:r>
                    </a:p>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Evidence of regular practise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extLst>
                  <a:ext uri="{0D108BD9-81ED-4DB2-BD59-A6C34878D82A}">
                    <a16:rowId xmlns:a16="http://schemas.microsoft.com/office/drawing/2014/main" val="1406886427"/>
                  </a:ext>
                </a:extLst>
              </a:tr>
            </a:tbl>
          </a:graphicData>
        </a:graphic>
      </p:graphicFrame>
    </p:spTree>
    <p:extLst>
      <p:ext uri="{BB962C8B-B14F-4D97-AF65-F5344CB8AC3E}">
        <p14:creationId xmlns:p14="http://schemas.microsoft.com/office/powerpoint/2010/main" val="3373280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Subject Action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29602279"/>
              </p:ext>
            </p:extLst>
          </p:nvPr>
        </p:nvGraphicFramePr>
        <p:xfrm>
          <a:off x="913746" y="1635242"/>
          <a:ext cx="8713579" cy="1958722"/>
        </p:xfrm>
        <a:graphic>
          <a:graphicData uri="http://schemas.openxmlformats.org/drawingml/2006/table">
            <a:tbl>
              <a:tblPr firstRow="1" firstCol="1" bandRow="1">
                <a:tableStyleId>{5940675A-B579-460E-94D1-54222C63F5DA}</a:tableStyleId>
              </a:tblPr>
              <a:tblGrid>
                <a:gridCol w="748552">
                  <a:extLst>
                    <a:ext uri="{9D8B030D-6E8A-4147-A177-3AD203B41FA5}">
                      <a16:colId xmlns:a16="http://schemas.microsoft.com/office/drawing/2014/main" val="1116404351"/>
                    </a:ext>
                  </a:extLst>
                </a:gridCol>
                <a:gridCol w="1405975">
                  <a:extLst>
                    <a:ext uri="{9D8B030D-6E8A-4147-A177-3AD203B41FA5}">
                      <a16:colId xmlns:a16="http://schemas.microsoft.com/office/drawing/2014/main" val="291741483"/>
                    </a:ext>
                  </a:extLst>
                </a:gridCol>
                <a:gridCol w="1603963">
                  <a:extLst>
                    <a:ext uri="{9D8B030D-6E8A-4147-A177-3AD203B41FA5}">
                      <a16:colId xmlns:a16="http://schemas.microsoft.com/office/drawing/2014/main" val="2356887708"/>
                    </a:ext>
                  </a:extLst>
                </a:gridCol>
                <a:gridCol w="931730">
                  <a:extLst>
                    <a:ext uri="{9D8B030D-6E8A-4147-A177-3AD203B41FA5}">
                      <a16:colId xmlns:a16="http://schemas.microsoft.com/office/drawing/2014/main" val="1401097433"/>
                    </a:ext>
                  </a:extLst>
                </a:gridCol>
                <a:gridCol w="757645">
                  <a:extLst>
                    <a:ext uri="{9D8B030D-6E8A-4147-A177-3AD203B41FA5}">
                      <a16:colId xmlns:a16="http://schemas.microsoft.com/office/drawing/2014/main" val="2334956429"/>
                    </a:ext>
                  </a:extLst>
                </a:gridCol>
                <a:gridCol w="836023">
                  <a:extLst>
                    <a:ext uri="{9D8B030D-6E8A-4147-A177-3AD203B41FA5}">
                      <a16:colId xmlns:a16="http://schemas.microsoft.com/office/drawing/2014/main" val="1355395122"/>
                    </a:ext>
                  </a:extLst>
                </a:gridCol>
                <a:gridCol w="1827595">
                  <a:extLst>
                    <a:ext uri="{9D8B030D-6E8A-4147-A177-3AD203B41FA5}">
                      <a16:colId xmlns:a16="http://schemas.microsoft.com/office/drawing/2014/main" val="1150418367"/>
                    </a:ext>
                  </a:extLst>
                </a:gridCol>
                <a:gridCol w="602096">
                  <a:extLst>
                    <a:ext uri="{9D8B030D-6E8A-4147-A177-3AD203B41FA5}">
                      <a16:colId xmlns:a16="http://schemas.microsoft.com/office/drawing/2014/main" val="2313765825"/>
                    </a:ext>
                  </a:extLst>
                </a:gridCol>
              </a:tblGrid>
              <a:tr h="474527">
                <a:tc>
                  <a:txBody>
                    <a:bodyPr/>
                    <a:lstStyle/>
                    <a:p>
                      <a:pPr>
                        <a:lnSpc>
                          <a:spcPct val="107000"/>
                        </a:lnSpc>
                        <a:spcAft>
                          <a:spcPts val="800"/>
                        </a:spcAft>
                      </a:pPr>
                      <a:r>
                        <a:rPr lang="en-US" sz="1100" dirty="0">
                          <a:solidFill>
                            <a:schemeClr val="bg1"/>
                          </a:solidFill>
                          <a:effectLst/>
                        </a:rPr>
                        <a:t>Action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Success criteria</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Action needed</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a:solidFill>
                            <a:schemeClr val="bg1"/>
                          </a:solidFill>
                          <a:effectLst/>
                        </a:rPr>
                        <a:t>Responsibility and cost</a:t>
                      </a:r>
                      <a:endParaRPr lang="en-GB"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Timescale</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Monitoring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Evaluation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tc>
                  <a:txBody>
                    <a:bodyPr/>
                    <a:lstStyle/>
                    <a:p>
                      <a:pPr>
                        <a:lnSpc>
                          <a:spcPct val="107000"/>
                        </a:lnSpc>
                        <a:spcAft>
                          <a:spcPts val="800"/>
                        </a:spcAft>
                      </a:pPr>
                      <a:r>
                        <a:rPr lang="en-US" sz="1100" dirty="0">
                          <a:solidFill>
                            <a:schemeClr val="bg1"/>
                          </a:solidFill>
                          <a:effectLst/>
                        </a:rPr>
                        <a:t>RAG</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solidFill>
                      <a:srgbClr val="0070C0"/>
                    </a:solidFill>
                  </a:tcPr>
                </a:tc>
                <a:extLst>
                  <a:ext uri="{0D108BD9-81ED-4DB2-BD59-A6C34878D82A}">
                    <a16:rowId xmlns:a16="http://schemas.microsoft.com/office/drawing/2014/main" val="80856012"/>
                  </a:ext>
                </a:extLst>
              </a:tr>
              <a:tr h="114413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900" dirty="0">
                          <a:effectLst/>
                        </a:rPr>
                        <a:t> To increase the number of pupils achieving greater depth. </a:t>
                      </a:r>
                      <a:endParaRPr lang="en-GB" sz="900" dirty="0">
                        <a:effectLst/>
                      </a:endParaRPr>
                    </a:p>
                    <a:p>
                      <a:pPr>
                        <a:lnSpc>
                          <a:spcPct val="107000"/>
                        </a:lnSpc>
                        <a:spcAft>
                          <a:spcPts val="800"/>
                        </a:spcAft>
                      </a:pPr>
                      <a:r>
                        <a:rPr lang="en-US" sz="900" dirty="0">
                          <a:effectLst/>
                        </a:rPr>
                        <a:t> </a:t>
                      </a:r>
                      <a:endParaRPr lang="en-GB" sz="900" dirty="0">
                        <a:effectLst/>
                      </a:endParaRPr>
                    </a:p>
                    <a:p>
                      <a:pPr>
                        <a:lnSpc>
                          <a:spcPct val="107000"/>
                        </a:lnSpc>
                        <a:spcAft>
                          <a:spcPts val="800"/>
                        </a:spcAft>
                      </a:pPr>
                      <a:r>
                        <a:rPr lang="en-US"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r>
                        <a:rPr lang="en-GB" sz="900" dirty="0">
                          <a:effectLst/>
                        </a:rPr>
                        <a:t>- A larger number of pupils will achieve greater depth in SATs and end of Year teacher assessments.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Pupils will show increasing confidence and ability to perform higher level maths questions. </a:t>
                      </a:r>
                    </a:p>
                  </a:txBody>
                  <a:tcPr marL="54232" marR="54232" marT="56742" marB="56742"/>
                </a:tc>
                <a:tc>
                  <a:txBody>
                    <a:bodyPr/>
                    <a:lstStyle/>
                    <a:p>
                      <a:pPr>
                        <a:lnSpc>
                          <a:spcPct val="107000"/>
                        </a:lnSpc>
                        <a:spcAft>
                          <a:spcPts val="800"/>
                        </a:spcAft>
                      </a:pPr>
                      <a:r>
                        <a:rPr lang="en-US" sz="900" dirty="0">
                          <a:effectLst/>
                        </a:rPr>
                        <a:t> </a:t>
                      </a:r>
                      <a:r>
                        <a:rPr lang="en-GB" sz="900" dirty="0">
                          <a:effectLst/>
                        </a:rPr>
                        <a:t>-Analysis of potential GD pupils.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Focused sessions in each Year Group with GD pupils.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Use additional resources e.g. WRM and </a:t>
                      </a:r>
                      <a:r>
                        <a:rPr lang="en-GB" sz="900" dirty="0" err="1">
                          <a:effectLst/>
                          <a:latin typeface="Calibri" panose="020F0502020204030204" pitchFamily="34" charset="0"/>
                          <a:ea typeface="Calibri" panose="020F0502020204030204" pitchFamily="34" charset="0"/>
                          <a:cs typeface="Times New Roman" panose="02020603050405020304" pitchFamily="18" charset="0"/>
                        </a:rPr>
                        <a:t>Nrich</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r>
                        <a:rPr lang="en-GB" sz="900" dirty="0">
                          <a:effectLst/>
                        </a:rPr>
                        <a:t>All teachers</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Support staff</a:t>
                      </a:r>
                    </a:p>
                  </a:txBody>
                  <a:tcPr marL="54232" marR="54232" marT="56742" marB="56742"/>
                </a:tc>
                <a:tc>
                  <a:txBody>
                    <a:bodyPr/>
                    <a:lstStyle/>
                    <a:p>
                      <a:pPr>
                        <a:lnSpc>
                          <a:spcPct val="107000"/>
                        </a:lnSpc>
                        <a:spcAft>
                          <a:spcPts val="800"/>
                        </a:spcAft>
                      </a:pPr>
                      <a:r>
                        <a:rPr lang="en-US" sz="900" dirty="0">
                          <a:effectLst/>
                        </a:rPr>
                        <a:t> </a:t>
                      </a:r>
                      <a:r>
                        <a:rPr lang="en-GB" sz="900" dirty="0">
                          <a:effectLst/>
                        </a:rPr>
                        <a:t>Ongoing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tc>
                  <a:txBody>
                    <a:bodyPr/>
                    <a:lstStyle/>
                    <a:p>
                      <a:pPr>
                        <a:lnSpc>
                          <a:spcPct val="107000"/>
                        </a:lnSpc>
                        <a:spcAft>
                          <a:spcPts val="800"/>
                        </a:spcAft>
                      </a:pPr>
                      <a:r>
                        <a:rPr lang="en-US"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32" marR="54232" marT="56742" marB="56742"/>
                </a:tc>
                <a:extLst>
                  <a:ext uri="{0D108BD9-81ED-4DB2-BD59-A6C34878D82A}">
                    <a16:rowId xmlns:a16="http://schemas.microsoft.com/office/drawing/2014/main" val="1418590534"/>
                  </a:ext>
                </a:extLst>
              </a:tr>
            </a:tbl>
          </a:graphicData>
        </a:graphic>
      </p:graphicFrame>
    </p:spTree>
    <p:extLst>
      <p:ext uri="{BB962C8B-B14F-4D97-AF65-F5344CB8AC3E}">
        <p14:creationId xmlns:p14="http://schemas.microsoft.com/office/powerpoint/2010/main" val="279324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5349670"/>
          </a:xfrm>
          <a:prstGeom prst="rect">
            <a:avLst/>
          </a:prstGeom>
          <a:noFill/>
        </p:spPr>
        <p:txBody>
          <a:bodyPr wrap="square">
            <a:spAutoFit/>
          </a:bodyPr>
          <a:lstStyle/>
          <a:p>
            <a:r>
              <a:rPr lang="en-GB" b="1" dirty="0">
                <a:solidFill>
                  <a:srgbClr val="0070C0"/>
                </a:solidFill>
                <a:latin typeface="+mj-lt"/>
              </a:rPr>
              <a:t>Subject Implementation</a:t>
            </a:r>
          </a:p>
          <a:p>
            <a:endParaRPr lang="en-GB" sz="1400" b="1" dirty="0">
              <a:solidFill>
                <a:srgbClr val="0070C0"/>
              </a:solidFill>
              <a:latin typeface="+mj-lt"/>
              <a:ea typeface="MS Mincho"/>
              <a:cs typeface="Times New Roman" panose="02020603050405020304" pitchFamily="18" charset="0"/>
            </a:endParaRPr>
          </a:p>
          <a:p>
            <a:r>
              <a:rPr lang="en-GB" sz="1400" dirty="0">
                <a:ea typeface="MS Mincho"/>
                <a:cs typeface="Times New Roman" panose="02020603050405020304" pitchFamily="18" charset="0"/>
              </a:rPr>
              <a:t>Our implementation is developed through secure understanding of the curriculum and subject area. Planning is supported by the use of the White Rose Maths materials and other resources.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By using a variety of planning resources, we believe that we provide a bespoke teaching and learning experience that is designed to interest, inform and inspire our children.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Using prior knowledge as a starting point for all future planning and teaching, we plan lessons which are required for all pupils to make good progress.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Lessons are engaging and follow a cycle of planning, to ensure that we can evidence progress over short and long periods of time.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 Maths lessons are designed with a concrete, pictorial and abstract (CPA) approach, providing our pupils with the scaffolding required to access the learning at all levels.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We place a large emphasis on pupil engagement and design lessons which involve all pupils using questioning and modelling at the centre of every lesson.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To implement our intent, we ensure that our children are invested in their learning and are making a positive contribution to their lessons.</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In order to build solid basic skills, we are developing the use of Key Instant Recall Facts (KIRF) across the school.</a:t>
            </a:r>
          </a:p>
          <a:p>
            <a:endParaRPr lang="en-GB" sz="1400" b="1" dirty="0">
              <a:solidFill>
                <a:srgbClr val="0070C0"/>
              </a:solidFill>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44520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5866927"/>
          </a:xfrm>
          <a:prstGeom prst="rect">
            <a:avLst/>
          </a:prstGeom>
          <a:noFill/>
        </p:spPr>
        <p:txBody>
          <a:bodyPr wrap="square">
            <a:spAutoFit/>
          </a:bodyPr>
          <a:lstStyle/>
          <a:p>
            <a:r>
              <a:rPr lang="en-GB" b="1" dirty="0">
                <a:solidFill>
                  <a:srgbClr val="0070C0"/>
                </a:solidFill>
                <a:latin typeface="+mj-lt"/>
              </a:rPr>
              <a:t>Subject Implementation</a:t>
            </a:r>
          </a:p>
          <a:p>
            <a:pPr marL="914400">
              <a:lnSpc>
                <a:spcPct val="107000"/>
              </a:lnSpc>
              <a:spcAft>
                <a:spcPts val="0"/>
              </a:spcAft>
            </a:pPr>
            <a:r>
              <a:rPr lang="en-GB" sz="1400" dirty="0">
                <a:ea typeface="MS Mincho"/>
                <a:cs typeface="Times New Roman" panose="02020603050405020304" pitchFamily="18" charset="0"/>
              </a:rPr>
              <a:t>Leadership, Assessment and Feedback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Assessment informs the teaching and learning sequence, and children work on the objectives they are assessed as being at.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Children who not making the required progress are given extra support through booster sessions and support in class in order to meet our INTENT of developing pupils academically.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 Feedback is given on children’s learning in line with our feedback policy.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Formative assessment within every lesson helps teachers to identify the children who need more support to achieve the intended outcome and who are ready for greater stretch and challenge through planned questioning or additional activities.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In order to support teacher judgments, children are assessed using current and reliable tests in line with the national curriculum for maths.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 Analysis of any tests that the children complete is undertaken and fed into future planning.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Summative assessments are completed at the end of the academic year and help influence the overall judgement reported to parents in the end of year report. </a:t>
            </a:r>
          </a:p>
          <a:p>
            <a:pPr marL="342900" lvl="0" indent="-342900">
              <a:lnSpc>
                <a:spcPct val="115000"/>
              </a:lnSpc>
              <a:spcAft>
                <a:spcPts val="1000"/>
              </a:spcAft>
              <a:buFont typeface="Symbol" panose="05050102010706020507" pitchFamily="18" charset="2"/>
              <a:buChar char=""/>
            </a:pPr>
            <a:r>
              <a:rPr lang="en-GB" sz="1400" dirty="0">
                <a:ea typeface="MS Mincho"/>
                <a:cs typeface="Times New Roman" panose="02020603050405020304" pitchFamily="18" charset="0"/>
              </a:rPr>
              <a:t>The maths leader has a clear role and overall responsibility for the progress of all children in maths throughout school. Working with SLT, key data is analysed and regular feedback is provided and discussed at pupil progress meetings to inform on progress and future actions.</a:t>
            </a:r>
          </a:p>
          <a:p>
            <a:endParaRPr lang="en-GB" b="1" dirty="0">
              <a:solidFill>
                <a:srgbClr val="0070C0"/>
              </a:solidFill>
              <a:latin typeface="+mj-lt"/>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62043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517373"/>
          </a:xfrm>
          <a:prstGeom prst="rect">
            <a:avLst/>
          </a:prstGeom>
          <a:noFill/>
        </p:spPr>
        <p:txBody>
          <a:bodyPr wrap="square">
            <a:spAutoFit/>
          </a:bodyPr>
          <a:lstStyle/>
          <a:p>
            <a:r>
              <a:rPr lang="en-GB" b="1" dirty="0">
                <a:solidFill>
                  <a:srgbClr val="0070C0"/>
                </a:solidFill>
                <a:latin typeface="+mj-lt"/>
              </a:rPr>
              <a:t>Subject Impact</a:t>
            </a:r>
          </a:p>
          <a:p>
            <a:endParaRPr lang="en-GB" b="1" dirty="0">
              <a:solidFill>
                <a:srgbClr val="0070C0"/>
              </a:solidFill>
              <a:latin typeface="+mj-lt"/>
            </a:endParaRPr>
          </a:p>
          <a:p>
            <a:pPr marL="342900" lvl="0" indent="-342900">
              <a:lnSpc>
                <a:spcPct val="115000"/>
              </a:lnSpc>
              <a:spcAft>
                <a:spcPts val="1000"/>
              </a:spcAft>
              <a:buFont typeface="Symbol" panose="05050102010706020507" pitchFamily="18" charset="2"/>
              <a:buChar char=""/>
            </a:pPr>
            <a:r>
              <a:rPr lang="en-GB" sz="1400" dirty="0">
                <a:latin typeface="Arial" panose="020B0604020202020204" pitchFamily="34" charset="0"/>
                <a:ea typeface="MS Mincho"/>
                <a:cs typeface="Times New Roman" panose="02020603050405020304" pitchFamily="18" charset="0"/>
              </a:rPr>
              <a:t>A mathematical concept or skill has been mastered when a child can show it in multiple ways, using the mathematical language to explain their ideas, and can independently apply the concept to new problems in unfamiliar situations. </a:t>
            </a:r>
            <a:endParaRPr lang="en-GB" sz="1400" dirty="0">
              <a:latin typeface="Cambria" panose="02040503050406030204" pitchFamily="18" charset="0"/>
              <a:ea typeface="MS Mincho"/>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latin typeface="Arial" panose="020B0604020202020204" pitchFamily="34" charset="0"/>
                <a:ea typeface="MS Mincho"/>
                <a:cs typeface="Times New Roman" panose="02020603050405020304" pitchFamily="18" charset="0"/>
              </a:rPr>
              <a:t>Children demonstrate quick recall of facts and procedures. This includes the recollection of the times tables. </a:t>
            </a:r>
            <a:endParaRPr lang="en-GB" sz="1400" dirty="0">
              <a:latin typeface="Cambria" panose="02040503050406030204" pitchFamily="18" charset="0"/>
              <a:ea typeface="MS Mincho"/>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latin typeface="Arial" panose="020B0604020202020204" pitchFamily="34" charset="0"/>
                <a:ea typeface="MS Mincho"/>
                <a:cs typeface="Times New Roman" panose="02020603050405020304" pitchFamily="18" charset="0"/>
              </a:rPr>
              <a:t>The flexibility and fluidity to move between different contexts and representations of mathematics. </a:t>
            </a:r>
            <a:endParaRPr lang="en-GB" sz="1400" dirty="0">
              <a:latin typeface="Cambria" panose="02040503050406030204" pitchFamily="18" charset="0"/>
              <a:ea typeface="MS Mincho"/>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latin typeface="Arial" panose="020B0604020202020204" pitchFamily="34" charset="0"/>
                <a:ea typeface="MS Mincho"/>
                <a:cs typeface="Times New Roman" panose="02020603050405020304" pitchFamily="18" charset="0"/>
              </a:rPr>
              <a:t>The ability to recognise relationships and make connections in mathematics. </a:t>
            </a:r>
            <a:endParaRPr lang="en-GB" sz="1400" dirty="0">
              <a:latin typeface="Cambria" panose="02040503050406030204" pitchFamily="18" charset="0"/>
              <a:ea typeface="MS Mincho"/>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latin typeface="Arial" panose="020B0604020202020204" pitchFamily="34" charset="0"/>
                <a:ea typeface="MS Mincho"/>
                <a:cs typeface="Times New Roman" panose="02020603050405020304" pitchFamily="18" charset="0"/>
              </a:rPr>
              <a:t>Children show confidence in believing that they will achieve. </a:t>
            </a:r>
            <a:endParaRPr lang="en-GB" sz="1400" dirty="0">
              <a:latin typeface="Cambria" panose="02040503050406030204" pitchFamily="18" charset="0"/>
              <a:ea typeface="MS Mincho"/>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latin typeface="Arial" panose="020B0604020202020204" pitchFamily="34" charset="0"/>
                <a:ea typeface="MS Mincho"/>
                <a:cs typeface="Times New Roman" panose="02020603050405020304" pitchFamily="18" charset="0"/>
              </a:rPr>
              <a:t>Children show a high level of pride in the presentation and understanding of the work.</a:t>
            </a:r>
            <a:endParaRPr lang="en-GB" sz="1400" dirty="0">
              <a:effectLst/>
              <a:latin typeface="Cambria" panose="02040503050406030204" pitchFamily="18" charset="0"/>
              <a:ea typeface="MS Mincho"/>
              <a:cs typeface="Times New Roman" panose="02020603050405020304" pitchFamily="18" charset="0"/>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59600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Golden threads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63512799"/>
              </p:ext>
            </p:extLst>
          </p:nvPr>
        </p:nvGraphicFramePr>
        <p:xfrm>
          <a:off x="911688" y="1497821"/>
          <a:ext cx="8007852" cy="3947954"/>
        </p:xfrm>
        <a:graphic>
          <a:graphicData uri="http://schemas.openxmlformats.org/drawingml/2006/table">
            <a:tbl>
              <a:tblPr firstRow="1" firstCol="1" bandRow="1"/>
              <a:tblGrid>
                <a:gridCol w="4003926">
                  <a:extLst>
                    <a:ext uri="{9D8B030D-6E8A-4147-A177-3AD203B41FA5}">
                      <a16:colId xmlns:a16="http://schemas.microsoft.com/office/drawing/2014/main" val="1901398476"/>
                    </a:ext>
                  </a:extLst>
                </a:gridCol>
                <a:gridCol w="4003926">
                  <a:extLst>
                    <a:ext uri="{9D8B030D-6E8A-4147-A177-3AD203B41FA5}">
                      <a16:colId xmlns:a16="http://schemas.microsoft.com/office/drawing/2014/main" val="2801293224"/>
                    </a:ext>
                  </a:extLst>
                </a:gridCol>
              </a:tblGrid>
              <a:tr h="155405">
                <a:tc gridSpan="2">
                  <a:txBody>
                    <a:bodyPr/>
                    <a:lstStyle/>
                    <a:p>
                      <a:pPr algn="ctr">
                        <a:spcAft>
                          <a:spcPts val="0"/>
                        </a:spcAft>
                      </a:pPr>
                      <a:r>
                        <a:rPr lang="en-GB" sz="1000" dirty="0" err="1">
                          <a:effectLst/>
                          <a:latin typeface="Calibri"/>
                          <a:ea typeface="Times New Roman" panose="02020603050405020304" pitchFamily="18" charset="0"/>
                          <a:cs typeface="Times New Roman"/>
                        </a:rPr>
                        <a:t>Lugwardine</a:t>
                      </a:r>
                      <a:r>
                        <a:rPr lang="en-GB" sz="1000" dirty="0">
                          <a:effectLst/>
                          <a:latin typeface="Calibri"/>
                          <a:ea typeface="Times New Roman" panose="02020603050405020304" pitchFamily="18" charset="0"/>
                          <a:cs typeface="Times New Roman"/>
                        </a:rPr>
                        <a:t> Golden Strands for Maths</a:t>
                      </a:r>
                    </a:p>
                  </a:txBody>
                  <a:tcPr marL="63575" marR="6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46819879"/>
                  </a:ext>
                </a:extLst>
              </a:tr>
              <a:tr h="621620">
                <a:tc>
                  <a:txBody>
                    <a:bodyPr/>
                    <a:lstStyle/>
                    <a:p>
                      <a:pPr>
                        <a:spcAft>
                          <a:spcPts val="0"/>
                        </a:spcAft>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Understanding concepts</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Enables pupils to connect ideas to what they already know.</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Supports retention and prevents common errors.</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26487"/>
                  </a:ext>
                </a:extLst>
              </a:tr>
              <a:tr h="621620">
                <a:tc>
                  <a:txBody>
                    <a:bodyPr/>
                    <a:lstStyle/>
                    <a:p>
                      <a:pPr>
                        <a:spcAft>
                          <a:spcPts val="0"/>
                        </a:spcAft>
                      </a:pPr>
                      <a:r>
                        <a:rPr lang="en-GB" sz="1000" dirty="0">
                          <a:effectLst/>
                          <a:latin typeface="Calibri"/>
                          <a:ea typeface="Times New Roman" panose="02020603050405020304" pitchFamily="18" charset="0"/>
                          <a:cs typeface="Times New Roman"/>
                        </a:rPr>
                        <a:t>Fluency in calculations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Learning procedures can strengthen and develop mathematical understanding , while understanding makes it easier to learn skills.</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524318"/>
                  </a:ext>
                </a:extLst>
              </a:tr>
              <a:tr h="995259">
                <a:tc>
                  <a:txBody>
                    <a:bodyPr/>
                    <a:lstStyle/>
                    <a:p>
                      <a:pPr>
                        <a:spcAft>
                          <a:spcPts val="0"/>
                        </a:spcAft>
                      </a:pPr>
                      <a:r>
                        <a:rPr lang="en-GB" sz="1000" dirty="0">
                          <a:effectLst/>
                          <a:latin typeface="Calibri"/>
                          <a:ea typeface="Times New Roman" panose="02020603050405020304" pitchFamily="18" charset="0"/>
                          <a:cs typeface="Times New Roman"/>
                        </a:rPr>
                        <a:t>Problem Solving skills</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libri"/>
                          <a:ea typeface="Times New Roman" panose="02020603050405020304" pitchFamily="18" charset="0"/>
                          <a:cs typeface="Times New Roman"/>
                        </a:rPr>
                        <a:t>To come up with answers to a problem pupils must:</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Follow a solution method and adapt as necessary.</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Understand the quantities in the problem and their relationships.</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Know which operations to use.</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Have the skills required to solve the problem.</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480966"/>
                  </a:ext>
                </a:extLst>
              </a:tr>
              <a:tr h="777025">
                <a:tc>
                  <a:txBody>
                    <a:bodyPr/>
                    <a:lstStyle/>
                    <a:p>
                      <a:pPr>
                        <a:spcAft>
                          <a:spcPts val="0"/>
                        </a:spcAft>
                      </a:pPr>
                      <a:r>
                        <a:rPr lang="en-GB" sz="1000" dirty="0">
                          <a:effectLst/>
                          <a:latin typeface="Calibri"/>
                          <a:ea typeface="Times New Roman" panose="02020603050405020304" pitchFamily="18" charset="0"/>
                          <a:cs typeface="Times New Roman"/>
                        </a:rPr>
                        <a:t>Reasoning skills</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libri"/>
                          <a:ea typeface="Times New Roman" panose="02020603050405020304" pitchFamily="18" charset="0"/>
                          <a:cs typeface="Times New Roman"/>
                        </a:rPr>
                        <a:t>As pupils reason about a problem, they can:</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Build their understanding.</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Carry out the needed computations</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Apply their knowledge.</a:t>
                      </a:r>
                    </a:p>
                    <a:p>
                      <a:pPr marL="342900" lvl="0" indent="-342900">
                        <a:spcAft>
                          <a:spcPts val="0"/>
                        </a:spcAft>
                        <a:buFont typeface="Symbol" panose="05050102010706020507" pitchFamily="18" charset="2"/>
                        <a:buChar char=""/>
                      </a:pPr>
                      <a:r>
                        <a:rPr lang="en-GB" sz="1000" dirty="0">
                          <a:effectLst/>
                          <a:latin typeface="Calibri"/>
                          <a:ea typeface="Times New Roman" panose="02020603050405020304" pitchFamily="18" charset="0"/>
                          <a:cs typeface="Times New Roman"/>
                        </a:rPr>
                        <a:t>Explain their reasoning to others.</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236018"/>
                  </a:ext>
                </a:extLst>
              </a:tr>
              <a:tr h="777025">
                <a:tc>
                  <a:txBody>
                    <a:bodyPr/>
                    <a:lstStyle/>
                    <a:p>
                      <a:pPr>
                        <a:spcAft>
                          <a:spcPts val="0"/>
                        </a:spcAft>
                      </a:pPr>
                      <a:r>
                        <a:rPr lang="en-GB" sz="1000" dirty="0">
                          <a:effectLst/>
                          <a:latin typeface="Calibri"/>
                          <a:ea typeface="Times New Roman" panose="02020603050405020304" pitchFamily="18" charset="0"/>
                          <a:cs typeface="Times New Roman"/>
                        </a:rPr>
                        <a:t>Application and confidence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Opportunities to:</a:t>
                      </a:r>
                    </a:p>
                    <a:p>
                      <a:pPr marL="342900" lvl="0" indent="-342900">
                        <a:spcAft>
                          <a:spcPts val="0"/>
                        </a:spcAft>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Make sense of maths in real life.</a:t>
                      </a:r>
                    </a:p>
                    <a:p>
                      <a:pPr marL="342900" lvl="0" indent="-342900">
                        <a:spcAft>
                          <a:spcPts val="0"/>
                        </a:spcAft>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Recognise the benefits of perseverance.</a:t>
                      </a:r>
                    </a:p>
                    <a:p>
                      <a:pPr marL="342900" lvl="0" indent="-342900">
                        <a:spcAft>
                          <a:spcPts val="0"/>
                        </a:spcAft>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To see maths as useful.</a:t>
                      </a:r>
                    </a:p>
                    <a:p>
                      <a:pPr marL="342900" lvl="0" indent="-342900">
                        <a:spcAft>
                          <a:spcPts val="0"/>
                        </a:spcAft>
                        <a:buFont typeface="Symbol" panose="05050102010706020507" pitchFamily="18" charset="2"/>
                        <a:buChar char=""/>
                      </a:pPr>
                      <a:r>
                        <a:rPr lang="en-GB" sz="1000" dirty="0">
                          <a:effectLst/>
                          <a:latin typeface="Calibri" panose="020F0502020204030204" pitchFamily="34" charset="0"/>
                          <a:ea typeface="Times New Roman" panose="02020603050405020304" pitchFamily="18" charset="0"/>
                          <a:cs typeface="Times New Roman" panose="02020603050405020304" pitchFamily="18" charset="0"/>
                        </a:rPr>
                        <a:t>To see themselves as a mathematician.</a:t>
                      </a: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37056"/>
                  </a:ext>
                </a:extLst>
              </a:tr>
            </a:tbl>
          </a:graphicData>
        </a:graphic>
      </p:graphicFrame>
    </p:spTree>
    <p:extLst>
      <p:ext uri="{BB962C8B-B14F-4D97-AF65-F5344CB8AC3E}">
        <p14:creationId xmlns:p14="http://schemas.microsoft.com/office/powerpoint/2010/main" val="73973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 Year R</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2" name="Picture 1"/>
          <p:cNvPicPr>
            <a:picLocks noChangeAspect="1"/>
          </p:cNvPicPr>
          <p:nvPr/>
        </p:nvPicPr>
        <p:blipFill>
          <a:blip r:embed="rId5"/>
          <a:stretch>
            <a:fillRect/>
          </a:stretch>
        </p:blipFill>
        <p:spPr>
          <a:xfrm>
            <a:off x="911688" y="1411157"/>
            <a:ext cx="6734055" cy="4426115"/>
          </a:xfrm>
          <a:prstGeom prst="rect">
            <a:avLst/>
          </a:prstGeom>
        </p:spPr>
      </p:pic>
    </p:spTree>
    <p:extLst>
      <p:ext uri="{BB962C8B-B14F-4D97-AF65-F5344CB8AC3E}">
        <p14:creationId xmlns:p14="http://schemas.microsoft.com/office/powerpoint/2010/main" val="17079278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E9872E554D0B419B68B57A1E16EA6C" ma:contentTypeVersion="13" ma:contentTypeDescription="Create a new document." ma:contentTypeScope="" ma:versionID="038b5094480eacfdcfea36ce3dd18609">
  <xsd:schema xmlns:xsd="http://www.w3.org/2001/XMLSchema" xmlns:xs="http://www.w3.org/2001/XMLSchema" xmlns:p="http://schemas.microsoft.com/office/2006/metadata/properties" xmlns:ns2="a4e6b380-67f9-441a-a42d-76306b06c3b8" xmlns:ns3="6cf9097e-99b8-4488-8fcd-f47c605e4125" targetNamespace="http://schemas.microsoft.com/office/2006/metadata/properties" ma:root="true" ma:fieldsID="99d6c80226b0efde8b23e223be321edf" ns2:_="" ns3:_="">
    <xsd:import namespace="a4e6b380-67f9-441a-a42d-76306b06c3b8"/>
    <xsd:import namespace="6cf9097e-99b8-4488-8fcd-f47c605e41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6b380-67f9-441a-a42d-76306b06c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d18db8-4d58-4e74-a072-a05e764666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9097e-99b8-4488-8fcd-f47c605e41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f7858b-e494-4cf2-ac98-049d38d15663}" ma:internalName="TaxCatchAll" ma:showField="CatchAllData" ma:web="6cf9097e-99b8-4488-8fcd-f47c605e4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e6b380-67f9-441a-a42d-76306b06c3b8">
      <Terms xmlns="http://schemas.microsoft.com/office/infopath/2007/PartnerControls"/>
    </lcf76f155ced4ddcb4097134ff3c332f>
    <TaxCatchAll xmlns="6cf9097e-99b8-4488-8fcd-f47c605e4125" xsi:nil="true"/>
    <SharedWithUsers xmlns="6cf9097e-99b8-4488-8fcd-f47c605e4125">
      <UserInfo>
        <DisplayName>Richard Foster</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B96102-C996-4017-930C-7F75C433F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6b380-67f9-441a-a42d-76306b06c3b8"/>
    <ds:schemaRef ds:uri="6cf9097e-99b8-4488-8fcd-f47c605e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2CC27C-FD1B-4691-A589-07D6C73891BD}">
  <ds:schemaRefs>
    <ds:schemaRef ds:uri="http://schemas.microsoft.com/office/2006/metadata/properties"/>
    <ds:schemaRef ds:uri="http://www.w3.org/XML/1998/namespace"/>
    <ds:schemaRef ds:uri="http://purl.org/dc/elements/1.1/"/>
    <ds:schemaRef ds:uri="a4e6b380-67f9-441a-a42d-76306b06c3b8"/>
    <ds:schemaRef ds:uri="http://purl.org/dc/terms/"/>
    <ds:schemaRef ds:uri="6cf9097e-99b8-4488-8fcd-f47c605e4125"/>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F1FF77C-788E-445F-B039-BFA8005DD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129</TotalTime>
  <Words>1888</Words>
  <Application>Microsoft Office PowerPoint</Application>
  <PresentationFormat>A4 Paper (210x297 mm)</PresentationFormat>
  <Paragraphs>280</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Cambria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Lugwardine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Lewis</dc:creator>
  <cp:lastModifiedBy>Richard Foster</cp:lastModifiedBy>
  <cp:revision>28</cp:revision>
  <cp:lastPrinted>2023-02-09T14:33:19Z</cp:lastPrinted>
  <dcterms:created xsi:type="dcterms:W3CDTF">2022-10-08T14:53:24Z</dcterms:created>
  <dcterms:modified xsi:type="dcterms:W3CDTF">2023-11-13T14:12:41Z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0x0101008AE9872E554D0B419B68B57A1E16EA6C</vt:lpwstr>
  </property>
  <property fmtid="{D5CDD505-2E9C-101B-9397-08002B2CF9AE}" pid="3" name="Staff Category">
    <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