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7" r:id="rId5"/>
    <p:sldId id="260" r:id="rId6"/>
    <p:sldId id="259" r:id="rId7"/>
    <p:sldId id="261" r:id="rId8"/>
    <p:sldId id="262" r:id="rId9"/>
    <p:sldId id="263" r:id="rId10"/>
    <p:sldId id="264" r:id="rId11"/>
    <p:sldId id="265" r:id="rId12"/>
    <p:sldId id="266" r:id="rId13"/>
    <p:sldId id="276" r:id="rId14"/>
    <p:sldId id="267" r:id="rId15"/>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1" d="100"/>
          <a:sy n="111" d="100"/>
        </p:scale>
        <p:origin x="133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ichard Foster" userId="be20d5a5-7f31-4c59-a636-bd4b1470ffb7" providerId="ADAL" clId="{DE42C265-E251-4DC0-9249-7D993DCE6CC5}"/>
    <pc:docChg chg="delSld">
      <pc:chgData name="Richard Foster" userId="be20d5a5-7f31-4c59-a636-bd4b1470ffb7" providerId="ADAL" clId="{DE42C265-E251-4DC0-9249-7D993DCE6CC5}" dt="2023-11-13T14:12:00.827" v="7" actId="47"/>
      <pc:docMkLst>
        <pc:docMk/>
      </pc:docMkLst>
      <pc:sldChg chg="del">
        <pc:chgData name="Richard Foster" userId="be20d5a5-7f31-4c59-a636-bd4b1470ffb7" providerId="ADAL" clId="{DE42C265-E251-4DC0-9249-7D993DCE6CC5}" dt="2023-11-13T14:11:55.578" v="0" actId="47"/>
        <pc:sldMkLst>
          <pc:docMk/>
          <pc:sldMk cId="2929586486" sldId="268"/>
        </pc:sldMkLst>
      </pc:sldChg>
      <pc:sldChg chg="del">
        <pc:chgData name="Richard Foster" userId="be20d5a5-7f31-4c59-a636-bd4b1470ffb7" providerId="ADAL" clId="{DE42C265-E251-4DC0-9249-7D993DCE6CC5}" dt="2023-11-13T14:11:56.954" v="1" actId="47"/>
        <pc:sldMkLst>
          <pc:docMk/>
          <pc:sldMk cId="3373280789" sldId="269"/>
        </pc:sldMkLst>
      </pc:sldChg>
      <pc:sldChg chg="del">
        <pc:chgData name="Richard Foster" userId="be20d5a5-7f31-4c59-a636-bd4b1470ffb7" providerId="ADAL" clId="{DE42C265-E251-4DC0-9249-7D993DCE6CC5}" dt="2023-11-13T14:11:57.860" v="2" actId="47"/>
        <pc:sldMkLst>
          <pc:docMk/>
          <pc:sldMk cId="2261779445" sldId="270"/>
        </pc:sldMkLst>
      </pc:sldChg>
      <pc:sldChg chg="del">
        <pc:chgData name="Richard Foster" userId="be20d5a5-7f31-4c59-a636-bd4b1470ffb7" providerId="ADAL" clId="{DE42C265-E251-4DC0-9249-7D993DCE6CC5}" dt="2023-11-13T14:11:58.526" v="3" actId="47"/>
        <pc:sldMkLst>
          <pc:docMk/>
          <pc:sldMk cId="1982416502" sldId="271"/>
        </pc:sldMkLst>
      </pc:sldChg>
      <pc:sldChg chg="del">
        <pc:chgData name="Richard Foster" userId="be20d5a5-7f31-4c59-a636-bd4b1470ffb7" providerId="ADAL" clId="{DE42C265-E251-4DC0-9249-7D993DCE6CC5}" dt="2023-11-13T14:11:59.100" v="4" actId="47"/>
        <pc:sldMkLst>
          <pc:docMk/>
          <pc:sldMk cId="1532992430" sldId="272"/>
        </pc:sldMkLst>
      </pc:sldChg>
      <pc:sldChg chg="del">
        <pc:chgData name="Richard Foster" userId="be20d5a5-7f31-4c59-a636-bd4b1470ffb7" providerId="ADAL" clId="{DE42C265-E251-4DC0-9249-7D993DCE6CC5}" dt="2023-11-13T14:11:59.630" v="5" actId="47"/>
        <pc:sldMkLst>
          <pc:docMk/>
          <pc:sldMk cId="1400126719" sldId="273"/>
        </pc:sldMkLst>
      </pc:sldChg>
      <pc:sldChg chg="del">
        <pc:chgData name="Richard Foster" userId="be20d5a5-7f31-4c59-a636-bd4b1470ffb7" providerId="ADAL" clId="{DE42C265-E251-4DC0-9249-7D993DCE6CC5}" dt="2023-11-13T14:12:00.176" v="6" actId="47"/>
        <pc:sldMkLst>
          <pc:docMk/>
          <pc:sldMk cId="3935700754" sldId="274"/>
        </pc:sldMkLst>
      </pc:sldChg>
      <pc:sldChg chg="del">
        <pc:chgData name="Richard Foster" userId="be20d5a5-7f31-4c59-a636-bd4b1470ffb7" providerId="ADAL" clId="{DE42C265-E251-4DC0-9249-7D993DCE6CC5}" dt="2023-11-13T14:12:00.827" v="7" actId="47"/>
        <pc:sldMkLst>
          <pc:docMk/>
          <pc:sldMk cId="2292244365" sldId="275"/>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2C495ED-50FD-47C3-A7D4-5259EC49F4C9}" type="datetimeFigureOut">
              <a:rPr lang="en-GB" smtClean="0"/>
              <a:t>13/11/2023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581BFD-8446-44C9-9F9A-BFE3695EC4AC}" type="slidenum">
              <a:rPr lang="en-GB" smtClean="0"/>
              <a:t>‹#›</a:t>
            </a:fld>
            <a:endParaRPr lang="en-GB"/>
          </a:p>
        </p:txBody>
      </p:sp>
    </p:spTree>
    <p:extLst>
      <p:ext uri="{BB962C8B-B14F-4D97-AF65-F5344CB8AC3E}">
        <p14:creationId xmlns:p14="http://schemas.microsoft.com/office/powerpoint/2010/main" val="34804991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C495ED-50FD-47C3-A7D4-5259EC49F4C9}" type="datetimeFigureOut">
              <a:rPr lang="en-GB" smtClean="0"/>
              <a:t>13/11/2023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581BFD-8446-44C9-9F9A-BFE3695EC4AC}" type="slidenum">
              <a:rPr lang="en-GB" smtClean="0"/>
              <a:t>‹#›</a:t>
            </a:fld>
            <a:endParaRPr lang="en-GB"/>
          </a:p>
        </p:txBody>
      </p:sp>
    </p:spTree>
    <p:extLst>
      <p:ext uri="{BB962C8B-B14F-4D97-AF65-F5344CB8AC3E}">
        <p14:creationId xmlns:p14="http://schemas.microsoft.com/office/powerpoint/2010/main" val="14381568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C495ED-50FD-47C3-A7D4-5259EC49F4C9}" type="datetimeFigureOut">
              <a:rPr lang="en-GB" smtClean="0"/>
              <a:t>13/11/2023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581BFD-8446-44C9-9F9A-BFE3695EC4AC}" type="slidenum">
              <a:rPr lang="en-GB" smtClean="0"/>
              <a:t>‹#›</a:t>
            </a:fld>
            <a:endParaRPr lang="en-GB"/>
          </a:p>
        </p:txBody>
      </p:sp>
    </p:spTree>
    <p:extLst>
      <p:ext uri="{BB962C8B-B14F-4D97-AF65-F5344CB8AC3E}">
        <p14:creationId xmlns:p14="http://schemas.microsoft.com/office/powerpoint/2010/main" val="23414052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C495ED-50FD-47C3-A7D4-5259EC49F4C9}" type="datetimeFigureOut">
              <a:rPr lang="en-GB" smtClean="0"/>
              <a:t>13/11/2023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581BFD-8446-44C9-9F9A-BFE3695EC4AC}" type="slidenum">
              <a:rPr lang="en-GB" smtClean="0"/>
              <a:t>‹#›</a:t>
            </a:fld>
            <a:endParaRPr lang="en-GB"/>
          </a:p>
        </p:txBody>
      </p:sp>
    </p:spTree>
    <p:extLst>
      <p:ext uri="{BB962C8B-B14F-4D97-AF65-F5344CB8AC3E}">
        <p14:creationId xmlns:p14="http://schemas.microsoft.com/office/powerpoint/2010/main" val="33494238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2C495ED-50FD-47C3-A7D4-5259EC49F4C9}" type="datetimeFigureOut">
              <a:rPr lang="en-GB" smtClean="0"/>
              <a:t>13/11/2023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581BFD-8446-44C9-9F9A-BFE3695EC4AC}" type="slidenum">
              <a:rPr lang="en-GB" smtClean="0"/>
              <a:t>‹#›</a:t>
            </a:fld>
            <a:endParaRPr lang="en-GB"/>
          </a:p>
        </p:txBody>
      </p:sp>
    </p:spTree>
    <p:extLst>
      <p:ext uri="{BB962C8B-B14F-4D97-AF65-F5344CB8AC3E}">
        <p14:creationId xmlns:p14="http://schemas.microsoft.com/office/powerpoint/2010/main" val="10044697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2C495ED-50FD-47C3-A7D4-5259EC49F4C9}" type="datetimeFigureOut">
              <a:rPr lang="en-GB" smtClean="0"/>
              <a:t>13/11/2023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8581BFD-8446-44C9-9F9A-BFE3695EC4AC}" type="slidenum">
              <a:rPr lang="en-GB" smtClean="0"/>
              <a:t>‹#›</a:t>
            </a:fld>
            <a:endParaRPr lang="en-GB"/>
          </a:p>
        </p:txBody>
      </p:sp>
    </p:spTree>
    <p:extLst>
      <p:ext uri="{BB962C8B-B14F-4D97-AF65-F5344CB8AC3E}">
        <p14:creationId xmlns:p14="http://schemas.microsoft.com/office/powerpoint/2010/main" val="28032473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2C495ED-50FD-47C3-A7D4-5259EC49F4C9}" type="datetimeFigureOut">
              <a:rPr lang="en-GB" smtClean="0"/>
              <a:t>13/11/2023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8581BFD-8446-44C9-9F9A-BFE3695EC4AC}" type="slidenum">
              <a:rPr lang="en-GB" smtClean="0"/>
              <a:t>‹#›</a:t>
            </a:fld>
            <a:endParaRPr lang="en-GB"/>
          </a:p>
        </p:txBody>
      </p:sp>
    </p:spTree>
    <p:extLst>
      <p:ext uri="{BB962C8B-B14F-4D97-AF65-F5344CB8AC3E}">
        <p14:creationId xmlns:p14="http://schemas.microsoft.com/office/powerpoint/2010/main" val="7772231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2C495ED-50FD-47C3-A7D4-5259EC49F4C9}" type="datetimeFigureOut">
              <a:rPr lang="en-GB" smtClean="0"/>
              <a:t>13/11/2023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8581BFD-8446-44C9-9F9A-BFE3695EC4AC}" type="slidenum">
              <a:rPr lang="en-GB" smtClean="0"/>
              <a:t>‹#›</a:t>
            </a:fld>
            <a:endParaRPr lang="en-GB"/>
          </a:p>
        </p:txBody>
      </p:sp>
    </p:spTree>
    <p:extLst>
      <p:ext uri="{BB962C8B-B14F-4D97-AF65-F5344CB8AC3E}">
        <p14:creationId xmlns:p14="http://schemas.microsoft.com/office/powerpoint/2010/main" val="18824269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C495ED-50FD-47C3-A7D4-5259EC49F4C9}" type="datetimeFigureOut">
              <a:rPr lang="en-GB" smtClean="0"/>
              <a:t>13/11/2023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8581BFD-8446-44C9-9F9A-BFE3695EC4AC}" type="slidenum">
              <a:rPr lang="en-GB" smtClean="0"/>
              <a:t>‹#›</a:t>
            </a:fld>
            <a:endParaRPr lang="en-GB"/>
          </a:p>
        </p:txBody>
      </p:sp>
    </p:spTree>
    <p:extLst>
      <p:ext uri="{BB962C8B-B14F-4D97-AF65-F5344CB8AC3E}">
        <p14:creationId xmlns:p14="http://schemas.microsoft.com/office/powerpoint/2010/main" val="9358989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2C495ED-50FD-47C3-A7D4-5259EC49F4C9}" type="datetimeFigureOut">
              <a:rPr lang="en-GB" smtClean="0"/>
              <a:t>13/11/2023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8581BFD-8446-44C9-9F9A-BFE3695EC4AC}" type="slidenum">
              <a:rPr lang="en-GB" smtClean="0"/>
              <a:t>‹#›</a:t>
            </a:fld>
            <a:endParaRPr lang="en-GB"/>
          </a:p>
        </p:txBody>
      </p:sp>
    </p:spTree>
    <p:extLst>
      <p:ext uri="{BB962C8B-B14F-4D97-AF65-F5344CB8AC3E}">
        <p14:creationId xmlns:p14="http://schemas.microsoft.com/office/powerpoint/2010/main" val="27604174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2C495ED-50FD-47C3-A7D4-5259EC49F4C9}" type="datetimeFigureOut">
              <a:rPr lang="en-GB" smtClean="0"/>
              <a:t>13/11/2023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8581BFD-8446-44C9-9F9A-BFE3695EC4AC}" type="slidenum">
              <a:rPr lang="en-GB" smtClean="0"/>
              <a:t>‹#›</a:t>
            </a:fld>
            <a:endParaRPr lang="en-GB"/>
          </a:p>
        </p:txBody>
      </p:sp>
    </p:spTree>
    <p:extLst>
      <p:ext uri="{BB962C8B-B14F-4D97-AF65-F5344CB8AC3E}">
        <p14:creationId xmlns:p14="http://schemas.microsoft.com/office/powerpoint/2010/main" val="2717422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C495ED-50FD-47C3-A7D4-5259EC49F4C9}" type="datetimeFigureOut">
              <a:rPr lang="en-GB" smtClean="0"/>
              <a:t>13/11/2023</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581BFD-8446-44C9-9F9A-BFE3695EC4AC}" type="slidenum">
              <a:rPr lang="en-GB" smtClean="0"/>
              <a:t>‹#›</a:t>
            </a:fld>
            <a:endParaRPr lang="en-GB"/>
          </a:p>
        </p:txBody>
      </p:sp>
    </p:spTree>
    <p:extLst>
      <p:ext uri="{BB962C8B-B14F-4D97-AF65-F5344CB8AC3E}">
        <p14:creationId xmlns:p14="http://schemas.microsoft.com/office/powerpoint/2010/main" val="33795571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7.xml"/><Relationship Id="rId4" Type="http://schemas.microsoft.com/office/2007/relationships/hdphoto" Target="../media/hdphoto1.wdp"/></Relationships>
</file>

<file path=ppt/slides/_rels/slide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picture containing background pattern&#10;&#10;Description automatically generated">
            <a:extLst>
              <a:ext uri="{FF2B5EF4-FFF2-40B4-BE49-F238E27FC236}">
                <a16:creationId xmlns:a16="http://schemas.microsoft.com/office/drawing/2014/main" id="{CE978DCD-CE94-43F2-A0B5-5062E9B411DE}"/>
              </a:ext>
            </a:extLst>
          </p:cNvPr>
          <p:cNvPicPr>
            <a:picLocks noChangeAspect="1"/>
          </p:cNvPicPr>
          <p:nvPr/>
        </p:nvPicPr>
        <p:blipFill rotWithShape="1">
          <a:blip r:embed="rId2">
            <a:extLst>
              <a:ext uri="{28A0092B-C50C-407E-A947-70E740481C1C}">
                <a14:useLocalDpi xmlns:a14="http://schemas.microsoft.com/office/drawing/2010/main" val="0"/>
              </a:ext>
            </a:extLst>
          </a:blip>
          <a:srcRect t="78462"/>
          <a:stretch/>
        </p:blipFill>
        <p:spPr>
          <a:xfrm>
            <a:off x="3684814" y="4922520"/>
            <a:ext cx="6221186" cy="1935480"/>
          </a:xfrm>
          <a:prstGeom prst="rect">
            <a:avLst/>
          </a:prstGeom>
        </p:spPr>
      </p:pic>
      <p:pic>
        <p:nvPicPr>
          <p:cNvPr id="3" name="Picture 2" descr="A picture containing background pattern&#10;&#10;Description automatically generated">
            <a:extLst>
              <a:ext uri="{FF2B5EF4-FFF2-40B4-BE49-F238E27FC236}">
                <a16:creationId xmlns:a16="http://schemas.microsoft.com/office/drawing/2014/main" id="{691EAA86-8152-4473-A7CF-1ED1A4DEB6CF}"/>
              </a:ext>
            </a:extLst>
          </p:cNvPr>
          <p:cNvPicPr>
            <a:picLocks noChangeAspect="1"/>
          </p:cNvPicPr>
          <p:nvPr/>
        </p:nvPicPr>
        <p:blipFill rotWithShape="1">
          <a:blip r:embed="rId2">
            <a:extLst>
              <a:ext uri="{28A0092B-C50C-407E-A947-70E740481C1C}">
                <a14:useLocalDpi xmlns:a14="http://schemas.microsoft.com/office/drawing/2010/main" val="0"/>
              </a:ext>
            </a:extLst>
          </a:blip>
          <a:srcRect b="87385"/>
          <a:stretch/>
        </p:blipFill>
        <p:spPr>
          <a:xfrm>
            <a:off x="-2" y="0"/>
            <a:ext cx="9906001" cy="1249680"/>
          </a:xfrm>
          <a:prstGeom prst="rect">
            <a:avLst/>
          </a:prstGeom>
        </p:spPr>
      </p:pic>
      <p:pic>
        <p:nvPicPr>
          <p:cNvPr id="4" name="Picture 3">
            <a:extLst>
              <a:ext uri="{FF2B5EF4-FFF2-40B4-BE49-F238E27FC236}">
                <a16:creationId xmlns:a16="http://schemas.microsoft.com/office/drawing/2014/main" id="{9C1D33CB-C614-4B3C-B0D4-A2E03CD4A095}"/>
              </a:ext>
            </a:extLst>
          </p:cNvPr>
          <p:cNvPicPr>
            <a:picLocks noChangeAspect="1"/>
          </p:cNvPicPr>
          <p:nvPr/>
        </p:nvPicPr>
        <p:blipFill rotWithShape="1">
          <a:blip r:embed="rId3"/>
          <a:srcRect l="-1" r="-6672"/>
          <a:stretch/>
        </p:blipFill>
        <p:spPr>
          <a:xfrm>
            <a:off x="3937905" y="1247928"/>
            <a:ext cx="2030186" cy="2181072"/>
          </a:xfrm>
          <a:prstGeom prst="rect">
            <a:avLst/>
          </a:prstGeom>
        </p:spPr>
      </p:pic>
      <p:sp>
        <p:nvSpPr>
          <p:cNvPr id="5" name="TextBox 4">
            <a:extLst>
              <a:ext uri="{FF2B5EF4-FFF2-40B4-BE49-F238E27FC236}">
                <a16:creationId xmlns:a16="http://schemas.microsoft.com/office/drawing/2014/main" id="{E1D2FDBD-D862-4A97-A955-0F871BA7FB9E}"/>
              </a:ext>
            </a:extLst>
          </p:cNvPr>
          <p:cNvSpPr txBox="1"/>
          <p:nvPr/>
        </p:nvSpPr>
        <p:spPr>
          <a:xfrm>
            <a:off x="2006598" y="3828157"/>
            <a:ext cx="5892800" cy="1569660"/>
          </a:xfrm>
          <a:prstGeom prst="rect">
            <a:avLst/>
          </a:prstGeom>
          <a:noFill/>
        </p:spPr>
        <p:txBody>
          <a:bodyPr wrap="square" rtlCol="0">
            <a:spAutoFit/>
          </a:bodyPr>
          <a:lstStyle/>
          <a:p>
            <a:pPr algn="ctr"/>
            <a:r>
              <a:rPr lang="en-GB" sz="3200" b="1" dirty="0">
                <a:solidFill>
                  <a:srgbClr val="2467A3"/>
                </a:solidFill>
              </a:rPr>
              <a:t>Modern Foreign Languages</a:t>
            </a:r>
          </a:p>
          <a:p>
            <a:pPr algn="ctr"/>
            <a:r>
              <a:rPr lang="en-GB" sz="3200" b="1" dirty="0">
                <a:solidFill>
                  <a:srgbClr val="2467A3"/>
                </a:solidFill>
              </a:rPr>
              <a:t>Curriculum Folder</a:t>
            </a:r>
          </a:p>
          <a:p>
            <a:pPr algn="ctr"/>
            <a:r>
              <a:rPr lang="en-GB" sz="3200" dirty="0">
                <a:solidFill>
                  <a:srgbClr val="72CEF3"/>
                </a:solidFill>
              </a:rPr>
              <a:t>2023</a:t>
            </a:r>
          </a:p>
        </p:txBody>
      </p:sp>
    </p:spTree>
    <p:extLst>
      <p:ext uri="{BB962C8B-B14F-4D97-AF65-F5344CB8AC3E}">
        <p14:creationId xmlns:p14="http://schemas.microsoft.com/office/powerpoint/2010/main" val="19521144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A226458B-F58E-AB69-492C-B3BD8D1BDE39}"/>
              </a:ext>
            </a:extLst>
          </p:cNvPr>
          <p:cNvPicPr>
            <a:picLocks noChangeAspect="1"/>
          </p:cNvPicPr>
          <p:nvPr/>
        </p:nvPicPr>
        <p:blipFill>
          <a:blip r:embed="rId2"/>
          <a:stretch>
            <a:fillRect/>
          </a:stretch>
        </p:blipFill>
        <p:spPr>
          <a:xfrm>
            <a:off x="215699" y="3403600"/>
            <a:ext cx="9566826" cy="2540000"/>
          </a:xfrm>
          <a:prstGeom prst="rect">
            <a:avLst/>
          </a:prstGeom>
        </p:spPr>
      </p:pic>
      <p:pic>
        <p:nvPicPr>
          <p:cNvPr id="9" name="Picture 8">
            <a:extLst>
              <a:ext uri="{FF2B5EF4-FFF2-40B4-BE49-F238E27FC236}">
                <a16:creationId xmlns:a16="http://schemas.microsoft.com/office/drawing/2014/main" id="{2A899493-8525-874A-B496-6E808FAD4A8E}"/>
              </a:ext>
            </a:extLst>
          </p:cNvPr>
          <p:cNvPicPr>
            <a:picLocks noChangeAspect="1"/>
          </p:cNvPicPr>
          <p:nvPr/>
        </p:nvPicPr>
        <p:blipFill>
          <a:blip r:embed="rId3"/>
          <a:stretch>
            <a:fillRect/>
          </a:stretch>
        </p:blipFill>
        <p:spPr>
          <a:xfrm>
            <a:off x="215699" y="407459"/>
            <a:ext cx="9423955" cy="2996141"/>
          </a:xfrm>
          <a:prstGeom prst="rect">
            <a:avLst/>
          </a:prstGeom>
        </p:spPr>
      </p:pic>
    </p:spTree>
    <p:extLst>
      <p:ext uri="{BB962C8B-B14F-4D97-AF65-F5344CB8AC3E}">
        <p14:creationId xmlns:p14="http://schemas.microsoft.com/office/powerpoint/2010/main" val="8026501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E57E3D2-C7EF-460B-BD2A-96345DF27C16}"/>
              </a:ext>
            </a:extLst>
          </p:cNvPr>
          <p:cNvSpPr txBox="1"/>
          <p:nvPr/>
        </p:nvSpPr>
        <p:spPr>
          <a:xfrm>
            <a:off x="786551" y="1041825"/>
            <a:ext cx="8625016" cy="5683287"/>
          </a:xfrm>
          <a:prstGeom prst="rect">
            <a:avLst/>
          </a:prstGeom>
          <a:noFill/>
        </p:spPr>
        <p:txBody>
          <a:bodyPr wrap="square">
            <a:spAutoFit/>
          </a:bodyPr>
          <a:lstStyle/>
          <a:p>
            <a:r>
              <a:rPr lang="en-GB" b="1" dirty="0">
                <a:solidFill>
                  <a:srgbClr val="0070C0"/>
                </a:solidFill>
                <a:latin typeface="+mj-lt"/>
              </a:rPr>
              <a:t>Subject monitoring and evaluation</a:t>
            </a:r>
          </a:p>
          <a:p>
            <a:pPr marL="6350" indent="-6350">
              <a:lnSpc>
                <a:spcPct val="103000"/>
              </a:lnSpc>
              <a:spcAft>
                <a:spcPts val="840"/>
              </a:spcAft>
            </a:pPr>
            <a:r>
              <a:rPr kumimoji="0" lang="en-GB" altLang="en-US" sz="1600" b="0" i="0" u="none" strike="noStrike" kern="1200" cap="none" spc="0" normalizeH="0" baseline="0" noProof="0" dirty="0">
                <a:ln>
                  <a:noFill/>
                </a:ln>
                <a:solidFill>
                  <a:prstClr val="black"/>
                </a:solidFill>
                <a:effectLst/>
                <a:uLnTx/>
                <a:uFillTx/>
                <a:ea typeface="+mn-ea"/>
                <a:cs typeface="+mn-cs"/>
              </a:rPr>
              <a:t>At </a:t>
            </a:r>
            <a:r>
              <a:rPr kumimoji="0" lang="en-GB" altLang="en-US" sz="1600" b="0" i="0" u="none" strike="noStrike" kern="1200" cap="none" spc="0" normalizeH="0" baseline="0" noProof="0" dirty="0" err="1">
                <a:ln>
                  <a:noFill/>
                </a:ln>
                <a:solidFill>
                  <a:prstClr val="black"/>
                </a:solidFill>
                <a:effectLst/>
                <a:uLnTx/>
                <a:uFillTx/>
                <a:ea typeface="+mn-ea"/>
                <a:cs typeface="+mn-cs"/>
              </a:rPr>
              <a:t>Lugwardine</a:t>
            </a:r>
            <a:r>
              <a:rPr kumimoji="0" lang="en-GB" altLang="en-US" sz="1600" b="0" i="0" u="none" strike="noStrike" kern="1200" cap="none" spc="0" normalizeH="0" baseline="0" noProof="0" dirty="0">
                <a:ln>
                  <a:noFill/>
                </a:ln>
                <a:solidFill>
                  <a:prstClr val="black"/>
                </a:solidFill>
                <a:effectLst/>
                <a:uLnTx/>
                <a:uFillTx/>
                <a:ea typeface="+mn-ea"/>
                <a:cs typeface="+mn-cs"/>
              </a:rPr>
              <a:t> Primary Academy </a:t>
            </a:r>
            <a:r>
              <a:rPr lang="en-GB" sz="1600" dirty="0">
                <a:solidFill>
                  <a:srgbClr val="000000"/>
                </a:solidFill>
                <a:effectLst/>
                <a:ea typeface="Calibri" panose="020F0502020204030204" pitchFamily="34" charset="0"/>
              </a:rPr>
              <a:t>The monitoring of the standards of children’s work and of the quality of teaching in MFL is  the responsibility of the subject manager. The subject leader reviews and evaluates their school improvement plans. They also conduct ‘deep dives’ into their subject throughout the year to gather a range of evidence from interviews with teachers, pupils, work scrutiny, planning and analysis of data. The role of the subject manager also involves supporting colleagues in their teaching, being informed about current developments in the subject, and providing a strategic lead and direction for mathematics in the school. </a:t>
            </a:r>
          </a:p>
          <a:p>
            <a:pPr marL="6350" indent="-6350">
              <a:lnSpc>
                <a:spcPct val="103000"/>
              </a:lnSpc>
              <a:spcAft>
                <a:spcPts val="840"/>
              </a:spcAft>
            </a:pPr>
            <a:r>
              <a:rPr lang="en-GB" sz="1600" dirty="0">
                <a:solidFill>
                  <a:srgbClr val="000000"/>
                </a:solidFill>
                <a:effectLst/>
                <a:ea typeface="Calibri" panose="020F0502020204030204" pitchFamily="34" charset="0"/>
              </a:rPr>
              <a:t>The subject manager also ensure that the school senior leader’s and governors are kept informed about the quality of teaching and learning in MFL. They provide coaching and feedback to teachers as well as keeping teachers up to date with training. This is done through ensuring their own professional development is kept up to date and current. </a:t>
            </a:r>
          </a:p>
          <a:p>
            <a:pPr marL="6350" indent="-6350">
              <a:lnSpc>
                <a:spcPct val="103000"/>
              </a:lnSpc>
              <a:spcAft>
                <a:spcPts val="840"/>
              </a:spcAft>
            </a:pPr>
            <a:r>
              <a:rPr lang="en-GB" sz="1600" dirty="0">
                <a:solidFill>
                  <a:srgbClr val="000000"/>
                </a:solidFill>
                <a:effectLst/>
                <a:ea typeface="Calibri" panose="020F0502020204030204" pitchFamily="34" charset="0"/>
              </a:rPr>
              <a:t>MFL books and Seesaw are monitored by the MFL subject manager on a half-termly basis. Areas of strength and development are reported to and used to inform further school improvement actions within the school. </a:t>
            </a:r>
          </a:p>
          <a:p>
            <a:pPr marL="6350" indent="-6350">
              <a:lnSpc>
                <a:spcPct val="103000"/>
              </a:lnSpc>
              <a:spcAft>
                <a:spcPts val="1065"/>
              </a:spcAft>
            </a:pPr>
            <a:r>
              <a:rPr lang="en-GB" sz="1600" dirty="0">
                <a:solidFill>
                  <a:srgbClr val="000000"/>
                </a:solidFill>
                <a:effectLst/>
                <a:ea typeface="Calibri" panose="020F0502020204030204" pitchFamily="34" charset="0"/>
              </a:rPr>
              <a:t>MFL books and Seesaw will show that our children: </a:t>
            </a:r>
          </a:p>
          <a:p>
            <a:pPr marL="457200" indent="-228600">
              <a:lnSpc>
                <a:spcPct val="103000"/>
              </a:lnSpc>
              <a:spcAft>
                <a:spcPts val="45"/>
              </a:spcAft>
            </a:pPr>
            <a:r>
              <a:rPr lang="en-GB" sz="1600" dirty="0">
                <a:solidFill>
                  <a:srgbClr val="000000"/>
                </a:solidFill>
                <a:effectLst/>
                <a:ea typeface="Segoe UI Symbol" panose="020B0502040204020203" pitchFamily="34" charset="0"/>
                <a:cs typeface="Segoe UI Symbol" panose="020B0502040204020203" pitchFamily="34" charset="0"/>
              </a:rPr>
              <a:t></a:t>
            </a:r>
            <a:r>
              <a:rPr lang="en-GB" sz="1600" dirty="0">
                <a:solidFill>
                  <a:srgbClr val="000000"/>
                </a:solidFill>
                <a:effectLst/>
                <a:ea typeface="Arial" panose="020B0604020202020204" pitchFamily="34" charset="0"/>
              </a:rPr>
              <a:t> 	</a:t>
            </a:r>
            <a:r>
              <a:rPr lang="en-GB" sz="1600" dirty="0">
                <a:solidFill>
                  <a:srgbClr val="000000"/>
                </a:solidFill>
                <a:effectLst/>
                <a:ea typeface="Calibri" panose="020F0502020204030204" pitchFamily="34" charset="0"/>
              </a:rPr>
              <a:t>complete a variety of tasks and activities involving fluency in reading, writing, speaking and understanding the culture of the country </a:t>
            </a: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36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pic>
        <p:nvPicPr>
          <p:cNvPr id="4" name="Picture 3">
            <a:extLst>
              <a:ext uri="{FF2B5EF4-FFF2-40B4-BE49-F238E27FC236}">
                <a16:creationId xmlns:a16="http://schemas.microsoft.com/office/drawing/2014/main" id="{195B10F3-372C-4BAE-8CF7-C5BD49ACDF5A}"/>
              </a:ext>
            </a:extLst>
          </p:cNvPr>
          <p:cNvPicPr>
            <a:picLocks noChangeAspect="1"/>
          </p:cNvPicPr>
          <p:nvPr/>
        </p:nvPicPr>
        <p:blipFill rotWithShape="1">
          <a:blip r:embed="rId2">
            <a:extLst>
              <a:ext uri="{BEBA8EAE-BF5A-486C-A8C5-ECC9F3942E4B}">
                <a14:imgProps xmlns:a14="http://schemas.microsoft.com/office/drawing/2010/main">
                  <a14:imgLayer r:embed="rId3">
                    <a14:imgEffect>
                      <a14:backgroundRemoval t="6632" b="96161" l="6200" r="96600">
                        <a14:foregroundMark x1="16600" y1="9773" x2="25200" y2="31414"/>
                        <a14:foregroundMark x1="25200" y1="31414" x2="24400" y2="52531"/>
                        <a14:foregroundMark x1="24400" y1="52531" x2="30000" y2="68237"/>
                        <a14:foregroundMark x1="30000" y1="68237" x2="47600" y2="79581"/>
                        <a14:foregroundMark x1="62800" y1="76265" x2="64400" y2="75916"/>
                        <a14:foregroundMark x1="47600" y1="79581" x2="62800" y2="76265"/>
                        <a14:foregroundMark x1="64829" y1="75567" x2="79000" y2="64049"/>
                        <a14:foregroundMark x1="64614" y1="75742" x2="64829" y2="75567"/>
                        <a14:foregroundMark x1="64400" y1="75916" x2="64614" y2="75742"/>
                        <a14:foregroundMark x1="79000" y1="64049" x2="85800" y2="46248"/>
                        <a14:foregroundMark x1="84810" y1="12042" x2="84800" y2="11693"/>
                        <a14:foregroundMark x1="84820" y1="12391" x2="84810" y2="12042"/>
                        <a14:foregroundMark x1="84830" y1="12740" x2="84820" y2="12391"/>
                        <a14:foregroundMark x1="85800" y1="46248" x2="84830" y2="12740"/>
                        <a14:foregroundMark x1="84800" y1="11693" x2="15200" y2="6632"/>
                        <a14:foregroundMark x1="59600" y1="6806" x2="78400" y2="7155"/>
                        <a14:foregroundMark x1="87173" y1="12042" x2="87800" y2="12391"/>
                        <a14:foregroundMark x1="78400" y1="7155" x2="87173" y2="12042"/>
                        <a14:foregroundMark x1="12950" y1="8202" x2="13400" y2="8726"/>
                        <a14:foregroundMark x1="12800" y1="8028" x2="12950" y2="8202"/>
                        <a14:foregroundMark x1="14402" y1="8726" x2="14600" y2="53752"/>
                        <a14:foregroundMark x1="14400" y1="8377" x2="14402" y2="8726"/>
                        <a14:foregroundMark x1="14600" y1="53752" x2="25400" y2="68063"/>
                        <a14:foregroundMark x1="25400" y1="68063" x2="30200" y2="71204"/>
                        <a14:foregroundMark x1="14220" y1="8726" x2="15600" y2="56021"/>
                        <a14:foregroundMark x1="14205" y1="8202" x2="14220" y2="8726"/>
                        <a14:foregroundMark x1="14200" y1="8028" x2="14205" y2="8202"/>
                        <a14:foregroundMark x1="30047" y1="72426" x2="30200" y2="72600"/>
                        <a14:foregroundMark x1="29893" y1="72251" x2="30047" y2="72426"/>
                        <a14:foregroundMark x1="15600" y1="56021" x2="29893" y2="72251"/>
                        <a14:foregroundMark x1="30800" y1="67714" x2="20200" y2="56545"/>
                        <a14:foregroundMark x1="20200" y1="56545" x2="17800" y2="13962"/>
                        <a14:foregroundMark x1="13800" y1="8726" x2="15000" y2="52007"/>
                        <a14:foregroundMark x1="13400" y1="19197" x2="14200" y2="50436"/>
                        <a14:foregroundMark x1="14200" y1="50436" x2="15000" y2="52356"/>
                        <a14:foregroundMark x1="14800" y1="82199" x2="14800" y2="82199"/>
                        <a14:foregroundMark x1="10600" y1="80977" x2="10600" y2="80977"/>
                        <a14:foregroundMark x1="6200" y1="78883" x2="15600" y2="79581"/>
                        <a14:foregroundMark x1="6400" y1="83944" x2="18400" y2="80628"/>
                        <a14:foregroundMark x1="13600" y1="85166" x2="25200" y2="90227"/>
                        <a14:foregroundMark x1="14600" y1="93368" x2="23600" y2="89005"/>
                        <a14:foregroundMark x1="14600" y1="92321" x2="40600" y2="93543"/>
                        <a14:foregroundMark x1="40600" y1="93543" x2="81800" y2="87435"/>
                        <a14:foregroundMark x1="81800" y1="87435" x2="64200" y2="91972"/>
                        <a14:foregroundMark x1="64200" y1="91972" x2="25000" y2="88133"/>
                        <a14:foregroundMark x1="25000" y1="88133" x2="22400" y2="88656"/>
                        <a14:foregroundMark x1="20800" y1="88656" x2="18200" y2="81675"/>
                        <a14:foregroundMark x1="29000" y1="89005" x2="26200" y2="85340"/>
                        <a14:foregroundMark x1="21400" y1="85340" x2="40600" y2="87086"/>
                        <a14:foregroundMark x1="69268" y1="85689" x2="80000" y2="85166"/>
                        <a14:foregroundMark x1="65677" y1="85864" x2="69268" y2="85689"/>
                        <a14:foregroundMark x1="62106" y1="86038" x2="65677" y2="85864"/>
                        <a14:foregroundMark x1="58515" y1="86213" x2="62106" y2="86038"/>
                        <a14:foregroundMark x1="54944" y1="86387" x2="58515" y2="86213"/>
                        <a14:foregroundMark x1="51353" y1="86562" x2="54944" y2="86387"/>
                        <a14:foregroundMark x1="40600" y1="87086" x2="51353" y2="86562"/>
                        <a14:foregroundMark x1="80000" y1="85166" x2="94600" y2="77312"/>
                        <a14:foregroundMark x1="94600" y1="77312" x2="90656" y2="86239"/>
                        <a14:foregroundMark x1="88200" y1="91798" x2="34000" y2="95812"/>
                        <a14:foregroundMark x1="34000" y1="95812" x2="11200" y2="92670"/>
                        <a14:foregroundMark x1="92000" y1="83246" x2="96600" y2="83421"/>
                        <a14:foregroundMark x1="46600" y1="87784" x2="46600" y2="87784"/>
                        <a14:foregroundMark x1="49200" y1="87784" x2="49200" y2="87784"/>
                        <a14:foregroundMark x1="51400" y1="87958" x2="51400" y2="87958"/>
                        <a14:foregroundMark x1="62200" y1="87260" x2="62200" y2="87260"/>
                        <a14:foregroundMark x1="40200" y1="96161" x2="40200" y2="96161"/>
                        <a14:backgroundMark x1="90000" y1="88482" x2="90000" y2="88482"/>
                        <a14:backgroundMark x1="91000" y1="89005" x2="89400" y2="88831"/>
                        <a14:backgroundMark x1="90600" y1="88307" x2="89000" y2="88133"/>
                        <a14:backgroundMark x1="91200" y1="87958" x2="90200" y2="87958"/>
                        <a14:backgroundMark x1="90000" y1="90925" x2="89200" y2="89005"/>
                        <a14:backgroundMark x1="91000" y1="87609" x2="90200" y2="90401"/>
                        <a14:backgroundMark x1="89600" y1="89878" x2="89400" y2="90052"/>
                        <a14:backgroundMark x1="91400" y1="87260" x2="90000" y2="87260"/>
                        <a14:backgroundMark x1="89000" y1="89703" x2="90400" y2="90925"/>
                        <a14:backgroundMark x1="87600" y1="12740" x2="87600" y2="12740"/>
                        <a14:backgroundMark x1="87800" y1="12391" x2="87800" y2="12391"/>
                        <a14:backgroundMark x1="87600" y1="12042" x2="87600" y2="12042"/>
                        <a14:backgroundMark x1="87400" y1="12391" x2="87400" y2="12391"/>
                        <a14:backgroundMark x1="87200" y1="12042" x2="87200" y2="12042"/>
                        <a14:backgroundMark x1="13000" y1="8202" x2="13000" y2="8202"/>
                        <a14:backgroundMark x1="12600" y1="8202" x2="12600" y2="8202"/>
                        <a14:backgroundMark x1="12800" y1="8726" x2="12800" y2="8726"/>
                        <a14:backgroundMark x1="64400" y1="76265" x2="64400" y2="76265"/>
                        <a14:backgroundMark x1="65200" y1="75742" x2="65200" y2="75742"/>
                        <a14:backgroundMark x1="64800" y1="75916" x2="64800" y2="75916"/>
                        <a14:backgroundMark x1="65600" y1="75567" x2="65600" y2="75567"/>
                        <a14:backgroundMark x1="64200" y1="76265" x2="64200" y2="76265"/>
                        <a14:backgroundMark x1="63800" y1="76265" x2="63800" y2="76265"/>
                        <a14:backgroundMark x1="30200" y1="72600" x2="30200" y2="72600"/>
                        <a14:backgroundMark x1="30000" y1="72251" x2="30000" y2="72251"/>
                        <a14:backgroundMark x1="29400" y1="72426" x2="29400" y2="72426"/>
                        <a14:backgroundMark x1="30000" y1="72949" x2="30000" y2="72949"/>
                        <a14:backgroundMark x1="29800" y1="72426" x2="29800" y2="72426"/>
                        <a14:backgroundMark x1="29400" y1="72251" x2="29400" y2="72251"/>
                        <a14:backgroundMark x1="54000" y1="86213" x2="54000" y2="86213"/>
                        <a14:backgroundMark x1="53400" y1="86387" x2="53400" y2="86387"/>
                        <a14:backgroundMark x1="52800" y1="86387" x2="52800" y2="86387"/>
                        <a14:backgroundMark x1="51800" y1="86213" x2="51800" y2="86213"/>
                        <a14:backgroundMark x1="52000" y1="86387" x2="52000" y2="86387"/>
                        <a14:backgroundMark x1="52600" y1="86387" x2="52600" y2="86387"/>
                        <a14:backgroundMark x1="51000" y1="86387" x2="51000" y2="86387"/>
                        <a14:backgroundMark x1="51600" y1="86562" x2="51600" y2="86562"/>
                        <a14:backgroundMark x1="50200" y1="86562" x2="50200" y2="86562"/>
                        <a14:backgroundMark x1="55000" y1="86213" x2="55000" y2="86213"/>
                        <a14:backgroundMark x1="56000" y1="86213" x2="56000" y2="86213"/>
                        <a14:backgroundMark x1="56800" y1="86387" x2="56800" y2="86387"/>
                        <a14:backgroundMark x1="56800" y1="86387" x2="56800" y2="86387"/>
                        <a14:backgroundMark x1="58000" y1="86038" x2="58000" y2="86038"/>
                        <a14:backgroundMark x1="57000" y1="86038" x2="57000" y2="86038"/>
                        <a14:backgroundMark x1="56400" y1="86213" x2="56400" y2="86213"/>
                        <a14:backgroundMark x1="55400" y1="86213" x2="55400" y2="86213"/>
                        <a14:backgroundMark x1="54600" y1="86213" x2="54600" y2="86213"/>
                        <a14:backgroundMark x1="60400" y1="86038" x2="60400" y2="86038"/>
                        <a14:backgroundMark x1="59400" y1="86213" x2="59400" y2="86213"/>
                        <a14:backgroundMark x1="59800" y1="86038" x2="59800" y2="86038"/>
                        <a14:backgroundMark x1="59000" y1="86038" x2="59000" y2="86038"/>
                        <a14:backgroundMark x1="58400" y1="86038" x2="58400" y2="86038"/>
                        <a14:backgroundMark x1="57600" y1="86038" x2="57600" y2="86038"/>
                        <a14:backgroundMark x1="61600" y1="85864" x2="61600" y2="85864"/>
                        <a14:backgroundMark x1="62400" y1="85864" x2="62400" y2="85864"/>
                        <a14:backgroundMark x1="63200" y1="85864" x2="63200" y2="85864"/>
                        <a14:backgroundMark x1="64000" y1="85689" x2="64000" y2="85689"/>
                        <a14:backgroundMark x1="61200" y1="85864" x2="61200" y2="85864"/>
                        <a14:backgroundMark x1="61000" y1="85864" x2="61000" y2="85864"/>
                        <a14:backgroundMark x1="58600" y1="86213" x2="58600" y2="86213"/>
                        <a14:backgroundMark x1="57600" y1="86213" x2="57600" y2="86213"/>
                        <a14:backgroundMark x1="58000" y1="86213" x2="58000" y2="86213"/>
                        <a14:backgroundMark x1="57200" y1="86213" x2="57200" y2="86213"/>
                        <a14:backgroundMark x1="55600" y1="86213" x2="55600" y2="86213"/>
                        <a14:backgroundMark x1="63800" y1="86038" x2="63800" y2="86038"/>
                        <a14:backgroundMark x1="63000" y1="86038" x2="63000" y2="86038"/>
                        <a14:backgroundMark x1="62400" y1="86038" x2="62400" y2="86038"/>
                      </a14:backgroundRemoval>
                    </a14:imgEffect>
                  </a14:imgLayer>
                </a14:imgProps>
              </a:ext>
            </a:extLst>
          </a:blip>
          <a:srcRect l="-1" r="-6672"/>
          <a:stretch/>
        </p:blipFill>
        <p:spPr>
          <a:xfrm>
            <a:off x="243403" y="97239"/>
            <a:ext cx="668285" cy="717953"/>
          </a:xfrm>
          <a:prstGeom prst="rect">
            <a:avLst/>
          </a:prstGeom>
        </p:spPr>
      </p:pic>
    </p:spTree>
    <p:extLst>
      <p:ext uri="{BB962C8B-B14F-4D97-AF65-F5344CB8AC3E}">
        <p14:creationId xmlns:p14="http://schemas.microsoft.com/office/powerpoint/2010/main" val="3668262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E57E3D2-C7EF-460B-BD2A-96345DF27C16}"/>
              </a:ext>
            </a:extLst>
          </p:cNvPr>
          <p:cNvSpPr txBox="1"/>
          <p:nvPr/>
        </p:nvSpPr>
        <p:spPr>
          <a:xfrm>
            <a:off x="911688" y="994324"/>
            <a:ext cx="8625016" cy="4801314"/>
          </a:xfrm>
          <a:prstGeom prst="rect">
            <a:avLst/>
          </a:prstGeom>
          <a:noFill/>
        </p:spPr>
        <p:txBody>
          <a:bodyPr wrap="square">
            <a:spAutoFit/>
          </a:bodyPr>
          <a:lstStyle/>
          <a:p>
            <a:pPr marL="0" indent="0">
              <a:buNone/>
            </a:pPr>
            <a:r>
              <a:rPr lang="en-GB" sz="1800" b="1" dirty="0">
                <a:solidFill>
                  <a:srgbClr val="0070C0"/>
                </a:solidFill>
                <a:latin typeface="+mj-lt"/>
              </a:rPr>
              <a:t>Contents</a:t>
            </a:r>
          </a:p>
          <a:p>
            <a:pPr marL="285750" indent="-285750">
              <a:buFont typeface="Arial" panose="020B0604020202020204" pitchFamily="34" charset="0"/>
              <a:buChar char="•"/>
            </a:pPr>
            <a:r>
              <a:rPr lang="en-GB" dirty="0"/>
              <a:t>Core Curriculum intent</a:t>
            </a:r>
          </a:p>
          <a:p>
            <a:pPr marL="285750" indent="-285750">
              <a:buFont typeface="Arial" panose="020B0604020202020204" pitchFamily="34" charset="0"/>
              <a:buChar char="•"/>
            </a:pPr>
            <a:r>
              <a:rPr lang="en-GB" dirty="0"/>
              <a:t>Subject specific intent, implementation, impact</a:t>
            </a:r>
          </a:p>
          <a:p>
            <a:pPr marL="285750" indent="-285750">
              <a:buFont typeface="Arial" panose="020B0604020202020204" pitchFamily="34" charset="0"/>
              <a:buChar char="•"/>
            </a:pPr>
            <a:r>
              <a:rPr lang="en-GB" dirty="0"/>
              <a:t>The golden strands</a:t>
            </a:r>
          </a:p>
          <a:p>
            <a:pPr marL="285750" indent="-285750">
              <a:buFont typeface="Arial" panose="020B0604020202020204" pitchFamily="34" charset="0"/>
              <a:buChar char="•"/>
            </a:pPr>
            <a:r>
              <a:rPr lang="en-GB" dirty="0"/>
              <a:t>The subject progression (long term plan)</a:t>
            </a:r>
          </a:p>
          <a:p>
            <a:pPr marL="285750" indent="-285750">
              <a:buFont typeface="Arial" panose="020B0604020202020204" pitchFamily="34" charset="0"/>
              <a:buChar char="•"/>
            </a:pPr>
            <a:r>
              <a:rPr lang="en-GB" dirty="0"/>
              <a:t>Curriculum offer</a:t>
            </a:r>
          </a:p>
          <a:p>
            <a:pPr marL="285750" indent="-285750">
              <a:buFont typeface="Arial" panose="020B0604020202020204" pitchFamily="34" charset="0"/>
              <a:buChar char="•"/>
            </a:pPr>
            <a:r>
              <a:rPr lang="en-GB" dirty="0"/>
              <a:t>Information on how the subject is monitored and evaluated</a:t>
            </a:r>
          </a:p>
          <a:p>
            <a:pPr marL="285750" indent="-285750">
              <a:buFont typeface="Arial" panose="020B0604020202020204" pitchFamily="34" charset="0"/>
              <a:buChar char="•"/>
            </a:pPr>
            <a:r>
              <a:rPr lang="en-GB" dirty="0"/>
              <a:t>Assessment data</a:t>
            </a:r>
          </a:p>
          <a:p>
            <a:pPr marL="285750" indent="-285750">
              <a:buFont typeface="Arial" panose="020B0604020202020204" pitchFamily="34" charset="0"/>
              <a:buChar char="•"/>
            </a:pPr>
            <a:r>
              <a:rPr lang="en-GB" dirty="0"/>
              <a:t>Action plan</a:t>
            </a:r>
          </a:p>
          <a:p>
            <a:pPr marL="285750" indent="-285750">
              <a:buFont typeface="Arial" panose="020B0604020202020204" pitchFamily="34" charset="0"/>
              <a:buChar char="•"/>
            </a:pPr>
            <a:r>
              <a:rPr lang="en-GB" dirty="0"/>
              <a:t>Information on CPD (what courses are available for people to access. Any training you have completed or a plan for training.)</a:t>
            </a:r>
          </a:p>
          <a:p>
            <a:pPr marL="285750" indent="-285750">
              <a:buFont typeface="Arial" panose="020B0604020202020204" pitchFamily="34" charset="0"/>
              <a:buChar char="•"/>
            </a:pPr>
            <a:r>
              <a:rPr lang="en-GB" dirty="0"/>
              <a:t>A budget – if appropriate</a:t>
            </a:r>
          </a:p>
          <a:p>
            <a:pPr marL="285750" indent="-285750">
              <a:buFont typeface="Arial" panose="020B0604020202020204" pitchFamily="34" charset="0"/>
              <a:buChar char="•"/>
            </a:pPr>
            <a:r>
              <a:rPr lang="en-GB" dirty="0"/>
              <a:t>Link governor information – name and a note of any meetings held</a:t>
            </a:r>
          </a:p>
          <a:p>
            <a:pPr marL="285750" indent="-285750">
              <a:buFont typeface="Arial" panose="020B0604020202020204" pitchFamily="34" charset="0"/>
              <a:buChar char="•"/>
            </a:pPr>
            <a:r>
              <a:rPr lang="en-GB" dirty="0"/>
              <a:t>Any subject specific risk assessments</a:t>
            </a:r>
          </a:p>
          <a:p>
            <a:pPr marL="285750" indent="-285750">
              <a:buFont typeface="Arial" panose="020B0604020202020204" pitchFamily="34" charset="0"/>
              <a:buChar char="•"/>
            </a:pPr>
            <a:r>
              <a:rPr lang="en-GB" dirty="0"/>
              <a:t>Examples of pupils work which is considered to be of a high standard with annotated notes explaining why it is of a high standard</a:t>
            </a:r>
          </a:p>
          <a:p>
            <a:pPr marL="285750" indent="-285750">
              <a:buFont typeface="Arial" panose="020B0604020202020204" pitchFamily="34" charset="0"/>
              <a:buChar char="•"/>
            </a:pPr>
            <a:r>
              <a:rPr lang="en-GB" dirty="0"/>
              <a:t>Details of extra-curricular activities (trips/clubs)</a:t>
            </a:r>
          </a:p>
        </p:txBody>
      </p:sp>
      <p:pic>
        <p:nvPicPr>
          <p:cNvPr id="4" name="Picture 3">
            <a:extLst>
              <a:ext uri="{FF2B5EF4-FFF2-40B4-BE49-F238E27FC236}">
                <a16:creationId xmlns:a16="http://schemas.microsoft.com/office/drawing/2014/main" id="{195B10F3-372C-4BAE-8CF7-C5BD49ACDF5A}"/>
              </a:ext>
            </a:extLst>
          </p:cNvPr>
          <p:cNvPicPr>
            <a:picLocks noChangeAspect="1"/>
          </p:cNvPicPr>
          <p:nvPr/>
        </p:nvPicPr>
        <p:blipFill rotWithShape="1">
          <a:blip r:embed="rId2">
            <a:extLst>
              <a:ext uri="{BEBA8EAE-BF5A-486C-A8C5-ECC9F3942E4B}">
                <a14:imgProps xmlns:a14="http://schemas.microsoft.com/office/drawing/2010/main">
                  <a14:imgLayer r:embed="rId3">
                    <a14:imgEffect>
                      <a14:backgroundRemoval t="6632" b="96161" l="6200" r="96600">
                        <a14:foregroundMark x1="16600" y1="9773" x2="25200" y2="31414"/>
                        <a14:foregroundMark x1="25200" y1="31414" x2="24400" y2="52531"/>
                        <a14:foregroundMark x1="24400" y1="52531" x2="30000" y2="68237"/>
                        <a14:foregroundMark x1="30000" y1="68237" x2="47600" y2="79581"/>
                        <a14:foregroundMark x1="62800" y1="76265" x2="64400" y2="75916"/>
                        <a14:foregroundMark x1="47600" y1="79581" x2="62800" y2="76265"/>
                        <a14:foregroundMark x1="64829" y1="75567" x2="79000" y2="64049"/>
                        <a14:foregroundMark x1="64614" y1="75742" x2="64829" y2="75567"/>
                        <a14:foregroundMark x1="64400" y1="75916" x2="64614" y2="75742"/>
                        <a14:foregroundMark x1="79000" y1="64049" x2="85800" y2="46248"/>
                        <a14:foregroundMark x1="84810" y1="12042" x2="84800" y2="11693"/>
                        <a14:foregroundMark x1="84820" y1="12391" x2="84810" y2="12042"/>
                        <a14:foregroundMark x1="84830" y1="12740" x2="84820" y2="12391"/>
                        <a14:foregroundMark x1="85800" y1="46248" x2="84830" y2="12740"/>
                        <a14:foregroundMark x1="84800" y1="11693" x2="15200" y2="6632"/>
                        <a14:foregroundMark x1="59600" y1="6806" x2="78400" y2="7155"/>
                        <a14:foregroundMark x1="87173" y1="12042" x2="87800" y2="12391"/>
                        <a14:foregroundMark x1="78400" y1="7155" x2="87173" y2="12042"/>
                        <a14:foregroundMark x1="12950" y1="8202" x2="13400" y2="8726"/>
                        <a14:foregroundMark x1="12800" y1="8028" x2="12950" y2="8202"/>
                        <a14:foregroundMark x1="14402" y1="8726" x2="14600" y2="53752"/>
                        <a14:foregroundMark x1="14400" y1="8377" x2="14402" y2="8726"/>
                        <a14:foregroundMark x1="14600" y1="53752" x2="25400" y2="68063"/>
                        <a14:foregroundMark x1="25400" y1="68063" x2="30200" y2="71204"/>
                        <a14:foregroundMark x1="14220" y1="8726" x2="15600" y2="56021"/>
                        <a14:foregroundMark x1="14205" y1="8202" x2="14220" y2="8726"/>
                        <a14:foregroundMark x1="14200" y1="8028" x2="14205" y2="8202"/>
                        <a14:foregroundMark x1="30047" y1="72426" x2="30200" y2="72600"/>
                        <a14:foregroundMark x1="29893" y1="72251" x2="30047" y2="72426"/>
                        <a14:foregroundMark x1="15600" y1="56021" x2="29893" y2="72251"/>
                        <a14:foregroundMark x1="30800" y1="67714" x2="20200" y2="56545"/>
                        <a14:foregroundMark x1="20200" y1="56545" x2="17800" y2="13962"/>
                        <a14:foregroundMark x1="13800" y1="8726" x2="15000" y2="52007"/>
                        <a14:foregroundMark x1="13400" y1="19197" x2="14200" y2="50436"/>
                        <a14:foregroundMark x1="14200" y1="50436" x2="15000" y2="52356"/>
                        <a14:foregroundMark x1="14800" y1="82199" x2="14800" y2="82199"/>
                        <a14:foregroundMark x1="10600" y1="80977" x2="10600" y2="80977"/>
                        <a14:foregroundMark x1="6200" y1="78883" x2="15600" y2="79581"/>
                        <a14:foregroundMark x1="6400" y1="83944" x2="18400" y2="80628"/>
                        <a14:foregroundMark x1="13600" y1="85166" x2="25200" y2="90227"/>
                        <a14:foregroundMark x1="14600" y1="93368" x2="23600" y2="89005"/>
                        <a14:foregroundMark x1="14600" y1="92321" x2="40600" y2="93543"/>
                        <a14:foregroundMark x1="40600" y1="93543" x2="81800" y2="87435"/>
                        <a14:foregroundMark x1="81800" y1="87435" x2="64200" y2="91972"/>
                        <a14:foregroundMark x1="64200" y1="91972" x2="25000" y2="88133"/>
                        <a14:foregroundMark x1="25000" y1="88133" x2="22400" y2="88656"/>
                        <a14:foregroundMark x1="20800" y1="88656" x2="18200" y2="81675"/>
                        <a14:foregroundMark x1="29000" y1="89005" x2="26200" y2="85340"/>
                        <a14:foregroundMark x1="21400" y1="85340" x2="40600" y2="87086"/>
                        <a14:foregroundMark x1="69268" y1="85689" x2="80000" y2="85166"/>
                        <a14:foregroundMark x1="65677" y1="85864" x2="69268" y2="85689"/>
                        <a14:foregroundMark x1="62106" y1="86038" x2="65677" y2="85864"/>
                        <a14:foregroundMark x1="58515" y1="86213" x2="62106" y2="86038"/>
                        <a14:foregroundMark x1="54944" y1="86387" x2="58515" y2="86213"/>
                        <a14:foregroundMark x1="51353" y1="86562" x2="54944" y2="86387"/>
                        <a14:foregroundMark x1="40600" y1="87086" x2="51353" y2="86562"/>
                        <a14:foregroundMark x1="80000" y1="85166" x2="94600" y2="77312"/>
                        <a14:foregroundMark x1="94600" y1="77312" x2="90656" y2="86239"/>
                        <a14:foregroundMark x1="88200" y1="91798" x2="34000" y2="95812"/>
                        <a14:foregroundMark x1="34000" y1="95812" x2="11200" y2="92670"/>
                        <a14:foregroundMark x1="92000" y1="83246" x2="96600" y2="83421"/>
                        <a14:foregroundMark x1="46600" y1="87784" x2="46600" y2="87784"/>
                        <a14:foregroundMark x1="49200" y1="87784" x2="49200" y2="87784"/>
                        <a14:foregroundMark x1="51400" y1="87958" x2="51400" y2="87958"/>
                        <a14:foregroundMark x1="62200" y1="87260" x2="62200" y2="87260"/>
                        <a14:foregroundMark x1="40200" y1="96161" x2="40200" y2="96161"/>
                        <a14:backgroundMark x1="90000" y1="88482" x2="90000" y2="88482"/>
                        <a14:backgroundMark x1="91000" y1="89005" x2="89400" y2="88831"/>
                        <a14:backgroundMark x1="90600" y1="88307" x2="89000" y2="88133"/>
                        <a14:backgroundMark x1="91200" y1="87958" x2="90200" y2="87958"/>
                        <a14:backgroundMark x1="90000" y1="90925" x2="89200" y2="89005"/>
                        <a14:backgroundMark x1="91000" y1="87609" x2="90200" y2="90401"/>
                        <a14:backgroundMark x1="89600" y1="89878" x2="89400" y2="90052"/>
                        <a14:backgroundMark x1="91400" y1="87260" x2="90000" y2="87260"/>
                        <a14:backgroundMark x1="89000" y1="89703" x2="90400" y2="90925"/>
                        <a14:backgroundMark x1="87600" y1="12740" x2="87600" y2="12740"/>
                        <a14:backgroundMark x1="87800" y1="12391" x2="87800" y2="12391"/>
                        <a14:backgroundMark x1="87600" y1="12042" x2="87600" y2="12042"/>
                        <a14:backgroundMark x1="87400" y1="12391" x2="87400" y2="12391"/>
                        <a14:backgroundMark x1="87200" y1="12042" x2="87200" y2="12042"/>
                        <a14:backgroundMark x1="13000" y1="8202" x2="13000" y2="8202"/>
                        <a14:backgroundMark x1="12600" y1="8202" x2="12600" y2="8202"/>
                        <a14:backgroundMark x1="12800" y1="8726" x2="12800" y2="8726"/>
                        <a14:backgroundMark x1="64400" y1="76265" x2="64400" y2="76265"/>
                        <a14:backgroundMark x1="65200" y1="75742" x2="65200" y2="75742"/>
                        <a14:backgroundMark x1="64800" y1="75916" x2="64800" y2="75916"/>
                        <a14:backgroundMark x1="65600" y1="75567" x2="65600" y2="75567"/>
                        <a14:backgroundMark x1="64200" y1="76265" x2="64200" y2="76265"/>
                        <a14:backgroundMark x1="63800" y1="76265" x2="63800" y2="76265"/>
                        <a14:backgroundMark x1="30200" y1="72600" x2="30200" y2="72600"/>
                        <a14:backgroundMark x1="30000" y1="72251" x2="30000" y2="72251"/>
                        <a14:backgroundMark x1="29400" y1="72426" x2="29400" y2="72426"/>
                        <a14:backgroundMark x1="30000" y1="72949" x2="30000" y2="72949"/>
                        <a14:backgroundMark x1="29800" y1="72426" x2="29800" y2="72426"/>
                        <a14:backgroundMark x1="29400" y1="72251" x2="29400" y2="72251"/>
                        <a14:backgroundMark x1="54000" y1="86213" x2="54000" y2="86213"/>
                        <a14:backgroundMark x1="53400" y1="86387" x2="53400" y2="86387"/>
                        <a14:backgroundMark x1="52800" y1="86387" x2="52800" y2="86387"/>
                        <a14:backgroundMark x1="51800" y1="86213" x2="51800" y2="86213"/>
                        <a14:backgroundMark x1="52000" y1="86387" x2="52000" y2="86387"/>
                        <a14:backgroundMark x1="52600" y1="86387" x2="52600" y2="86387"/>
                        <a14:backgroundMark x1="51000" y1="86387" x2="51000" y2="86387"/>
                        <a14:backgroundMark x1="51600" y1="86562" x2="51600" y2="86562"/>
                        <a14:backgroundMark x1="50200" y1="86562" x2="50200" y2="86562"/>
                        <a14:backgroundMark x1="55000" y1="86213" x2="55000" y2="86213"/>
                        <a14:backgroundMark x1="56000" y1="86213" x2="56000" y2="86213"/>
                        <a14:backgroundMark x1="56800" y1="86387" x2="56800" y2="86387"/>
                        <a14:backgroundMark x1="56800" y1="86387" x2="56800" y2="86387"/>
                        <a14:backgroundMark x1="58000" y1="86038" x2="58000" y2="86038"/>
                        <a14:backgroundMark x1="57000" y1="86038" x2="57000" y2="86038"/>
                        <a14:backgroundMark x1="56400" y1="86213" x2="56400" y2="86213"/>
                        <a14:backgroundMark x1="55400" y1="86213" x2="55400" y2="86213"/>
                        <a14:backgroundMark x1="54600" y1="86213" x2="54600" y2="86213"/>
                        <a14:backgroundMark x1="60400" y1="86038" x2="60400" y2="86038"/>
                        <a14:backgroundMark x1="59400" y1="86213" x2="59400" y2="86213"/>
                        <a14:backgroundMark x1="59800" y1="86038" x2="59800" y2="86038"/>
                        <a14:backgroundMark x1="59000" y1="86038" x2="59000" y2="86038"/>
                        <a14:backgroundMark x1="58400" y1="86038" x2="58400" y2="86038"/>
                        <a14:backgroundMark x1="57600" y1="86038" x2="57600" y2="86038"/>
                        <a14:backgroundMark x1="61600" y1="85864" x2="61600" y2="85864"/>
                        <a14:backgroundMark x1="62400" y1="85864" x2="62400" y2="85864"/>
                        <a14:backgroundMark x1="63200" y1="85864" x2="63200" y2="85864"/>
                        <a14:backgroundMark x1="64000" y1="85689" x2="64000" y2="85689"/>
                        <a14:backgroundMark x1="61200" y1="85864" x2="61200" y2="85864"/>
                        <a14:backgroundMark x1="61000" y1="85864" x2="61000" y2="85864"/>
                        <a14:backgroundMark x1="58600" y1="86213" x2="58600" y2="86213"/>
                        <a14:backgroundMark x1="57600" y1="86213" x2="57600" y2="86213"/>
                        <a14:backgroundMark x1="58000" y1="86213" x2="58000" y2="86213"/>
                        <a14:backgroundMark x1="57200" y1="86213" x2="57200" y2="86213"/>
                        <a14:backgroundMark x1="55600" y1="86213" x2="55600" y2="86213"/>
                        <a14:backgroundMark x1="63800" y1="86038" x2="63800" y2="86038"/>
                        <a14:backgroundMark x1="63000" y1="86038" x2="63000" y2="86038"/>
                        <a14:backgroundMark x1="62400" y1="86038" x2="62400" y2="86038"/>
                      </a14:backgroundRemoval>
                    </a14:imgEffect>
                  </a14:imgLayer>
                </a14:imgProps>
              </a:ext>
            </a:extLst>
          </a:blip>
          <a:srcRect l="-1" r="-6672"/>
          <a:stretch/>
        </p:blipFill>
        <p:spPr>
          <a:xfrm>
            <a:off x="243403" y="97239"/>
            <a:ext cx="668285" cy="717953"/>
          </a:xfrm>
          <a:prstGeom prst="rect">
            <a:avLst/>
          </a:prstGeom>
        </p:spPr>
      </p:pic>
    </p:spTree>
    <p:extLst>
      <p:ext uri="{BB962C8B-B14F-4D97-AF65-F5344CB8AC3E}">
        <p14:creationId xmlns:p14="http://schemas.microsoft.com/office/powerpoint/2010/main" val="12958719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E57E3D2-C7EF-460B-BD2A-96345DF27C16}"/>
              </a:ext>
            </a:extLst>
          </p:cNvPr>
          <p:cNvSpPr txBox="1"/>
          <p:nvPr/>
        </p:nvSpPr>
        <p:spPr>
          <a:xfrm>
            <a:off x="786551" y="1041825"/>
            <a:ext cx="8625016" cy="3077766"/>
          </a:xfrm>
          <a:prstGeom prst="rect">
            <a:avLst/>
          </a:prstGeom>
          <a:noFill/>
        </p:spPr>
        <p:txBody>
          <a:bodyPr wrap="square">
            <a:spAutoFit/>
          </a:bodyPr>
          <a:lstStyle/>
          <a:p>
            <a:r>
              <a:rPr lang="en-GB" b="1" dirty="0">
                <a:solidFill>
                  <a:srgbClr val="0070C0"/>
                </a:solidFill>
                <a:latin typeface="+mj-lt"/>
              </a:rPr>
              <a:t>Core Curriculum intent</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altLang="en-US"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At </a:t>
            </a:r>
            <a:r>
              <a:rPr kumimoji="0" lang="en-GB" altLang="en-US" sz="16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Lugwardine</a:t>
            </a:r>
            <a:r>
              <a:rPr kumimoji="0" lang="en-GB" altLang="en-US"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Primary Academy we develop children as resilient learners who have the knowledge, understanding and skills to be responsible and effective members of their community.</a:t>
            </a: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altLang="en-US"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altLang="en-US"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The curriculum we teach will enable our learners to be confident members of both their local community and the wider world. The children will leave </a:t>
            </a:r>
            <a:r>
              <a:rPr kumimoji="0" lang="en-GB" altLang="en-US" sz="16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Lugwardine</a:t>
            </a:r>
            <a:r>
              <a:rPr kumimoji="0" lang="en-GB" altLang="en-US"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Primary passionate about their beliefs and equipped with the knowledge and skills they need to achieve their full potential.</a:t>
            </a: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altLang="en-US"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altLang="en-US"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Our curriculum is designed to inspire, support and include. We believe that by developing the whole child, pupils will learn to transfer the skills and knowledge across different settings and circumstances. We believe all children benefit from a range of learning opportunities and seek to develop their experiences both inside and outside the classroom. </a:t>
            </a:r>
            <a:endParaRPr kumimoji="0" lang="en-US" altLang="en-US" sz="36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pic>
        <p:nvPicPr>
          <p:cNvPr id="4" name="Picture 3">
            <a:extLst>
              <a:ext uri="{FF2B5EF4-FFF2-40B4-BE49-F238E27FC236}">
                <a16:creationId xmlns:a16="http://schemas.microsoft.com/office/drawing/2014/main" id="{195B10F3-372C-4BAE-8CF7-C5BD49ACDF5A}"/>
              </a:ext>
            </a:extLst>
          </p:cNvPr>
          <p:cNvPicPr>
            <a:picLocks noChangeAspect="1"/>
          </p:cNvPicPr>
          <p:nvPr/>
        </p:nvPicPr>
        <p:blipFill rotWithShape="1">
          <a:blip r:embed="rId2">
            <a:extLst>
              <a:ext uri="{BEBA8EAE-BF5A-486C-A8C5-ECC9F3942E4B}">
                <a14:imgProps xmlns:a14="http://schemas.microsoft.com/office/drawing/2010/main">
                  <a14:imgLayer r:embed="rId3">
                    <a14:imgEffect>
                      <a14:backgroundRemoval t="6632" b="96161" l="6200" r="96600">
                        <a14:foregroundMark x1="16600" y1="9773" x2="25200" y2="31414"/>
                        <a14:foregroundMark x1="25200" y1="31414" x2="24400" y2="52531"/>
                        <a14:foregroundMark x1="24400" y1="52531" x2="30000" y2="68237"/>
                        <a14:foregroundMark x1="30000" y1="68237" x2="47600" y2="79581"/>
                        <a14:foregroundMark x1="62800" y1="76265" x2="64400" y2="75916"/>
                        <a14:foregroundMark x1="47600" y1="79581" x2="62800" y2="76265"/>
                        <a14:foregroundMark x1="64829" y1="75567" x2="79000" y2="64049"/>
                        <a14:foregroundMark x1="64614" y1="75742" x2="64829" y2="75567"/>
                        <a14:foregroundMark x1="64400" y1="75916" x2="64614" y2="75742"/>
                        <a14:foregroundMark x1="79000" y1="64049" x2="85800" y2="46248"/>
                        <a14:foregroundMark x1="84810" y1="12042" x2="84800" y2="11693"/>
                        <a14:foregroundMark x1="84820" y1="12391" x2="84810" y2="12042"/>
                        <a14:foregroundMark x1="84830" y1="12740" x2="84820" y2="12391"/>
                        <a14:foregroundMark x1="85800" y1="46248" x2="84830" y2="12740"/>
                        <a14:foregroundMark x1="84800" y1="11693" x2="15200" y2="6632"/>
                        <a14:foregroundMark x1="59600" y1="6806" x2="78400" y2="7155"/>
                        <a14:foregroundMark x1="87173" y1="12042" x2="87800" y2="12391"/>
                        <a14:foregroundMark x1="78400" y1="7155" x2="87173" y2="12042"/>
                        <a14:foregroundMark x1="12950" y1="8202" x2="13400" y2="8726"/>
                        <a14:foregroundMark x1="12800" y1="8028" x2="12950" y2="8202"/>
                        <a14:foregroundMark x1="14402" y1="8726" x2="14600" y2="53752"/>
                        <a14:foregroundMark x1="14400" y1="8377" x2="14402" y2="8726"/>
                        <a14:foregroundMark x1="14600" y1="53752" x2="25400" y2="68063"/>
                        <a14:foregroundMark x1="25400" y1="68063" x2="30200" y2="71204"/>
                        <a14:foregroundMark x1="14220" y1="8726" x2="15600" y2="56021"/>
                        <a14:foregroundMark x1="14205" y1="8202" x2="14220" y2="8726"/>
                        <a14:foregroundMark x1="14200" y1="8028" x2="14205" y2="8202"/>
                        <a14:foregroundMark x1="30047" y1="72426" x2="30200" y2="72600"/>
                        <a14:foregroundMark x1="29893" y1="72251" x2="30047" y2="72426"/>
                        <a14:foregroundMark x1="15600" y1="56021" x2="29893" y2="72251"/>
                        <a14:foregroundMark x1="30800" y1="67714" x2="20200" y2="56545"/>
                        <a14:foregroundMark x1="20200" y1="56545" x2="17800" y2="13962"/>
                        <a14:foregroundMark x1="13800" y1="8726" x2="15000" y2="52007"/>
                        <a14:foregroundMark x1="13400" y1="19197" x2="14200" y2="50436"/>
                        <a14:foregroundMark x1="14200" y1="50436" x2="15000" y2="52356"/>
                        <a14:foregroundMark x1="14800" y1="82199" x2="14800" y2="82199"/>
                        <a14:foregroundMark x1="10600" y1="80977" x2="10600" y2="80977"/>
                        <a14:foregroundMark x1="6200" y1="78883" x2="15600" y2="79581"/>
                        <a14:foregroundMark x1="6400" y1="83944" x2="18400" y2="80628"/>
                        <a14:foregroundMark x1="13600" y1="85166" x2="25200" y2="90227"/>
                        <a14:foregroundMark x1="14600" y1="93368" x2="23600" y2="89005"/>
                        <a14:foregroundMark x1="14600" y1="92321" x2="40600" y2="93543"/>
                        <a14:foregroundMark x1="40600" y1="93543" x2="81800" y2="87435"/>
                        <a14:foregroundMark x1="81800" y1="87435" x2="64200" y2="91972"/>
                        <a14:foregroundMark x1="64200" y1="91972" x2="25000" y2="88133"/>
                        <a14:foregroundMark x1="25000" y1="88133" x2="22400" y2="88656"/>
                        <a14:foregroundMark x1="20800" y1="88656" x2="18200" y2="81675"/>
                        <a14:foregroundMark x1="29000" y1="89005" x2="26200" y2="85340"/>
                        <a14:foregroundMark x1="21400" y1="85340" x2="40600" y2="87086"/>
                        <a14:foregroundMark x1="69268" y1="85689" x2="80000" y2="85166"/>
                        <a14:foregroundMark x1="65677" y1="85864" x2="69268" y2="85689"/>
                        <a14:foregroundMark x1="62106" y1="86038" x2="65677" y2="85864"/>
                        <a14:foregroundMark x1="58515" y1="86213" x2="62106" y2="86038"/>
                        <a14:foregroundMark x1="54944" y1="86387" x2="58515" y2="86213"/>
                        <a14:foregroundMark x1="51353" y1="86562" x2="54944" y2="86387"/>
                        <a14:foregroundMark x1="40600" y1="87086" x2="51353" y2="86562"/>
                        <a14:foregroundMark x1="80000" y1="85166" x2="94600" y2="77312"/>
                        <a14:foregroundMark x1="94600" y1="77312" x2="90656" y2="86239"/>
                        <a14:foregroundMark x1="88200" y1="91798" x2="34000" y2="95812"/>
                        <a14:foregroundMark x1="34000" y1="95812" x2="11200" y2="92670"/>
                        <a14:foregroundMark x1="92000" y1="83246" x2="96600" y2="83421"/>
                        <a14:foregroundMark x1="46600" y1="87784" x2="46600" y2="87784"/>
                        <a14:foregroundMark x1="49200" y1="87784" x2="49200" y2="87784"/>
                        <a14:foregroundMark x1="51400" y1="87958" x2="51400" y2="87958"/>
                        <a14:foregroundMark x1="62200" y1="87260" x2="62200" y2="87260"/>
                        <a14:foregroundMark x1="40200" y1="96161" x2="40200" y2="96161"/>
                        <a14:backgroundMark x1="90000" y1="88482" x2="90000" y2="88482"/>
                        <a14:backgroundMark x1="91000" y1="89005" x2="89400" y2="88831"/>
                        <a14:backgroundMark x1="90600" y1="88307" x2="89000" y2="88133"/>
                        <a14:backgroundMark x1="91200" y1="87958" x2="90200" y2="87958"/>
                        <a14:backgroundMark x1="90000" y1="90925" x2="89200" y2="89005"/>
                        <a14:backgroundMark x1="91000" y1="87609" x2="90200" y2="90401"/>
                        <a14:backgroundMark x1="89600" y1="89878" x2="89400" y2="90052"/>
                        <a14:backgroundMark x1="91400" y1="87260" x2="90000" y2="87260"/>
                        <a14:backgroundMark x1="89000" y1="89703" x2="90400" y2="90925"/>
                        <a14:backgroundMark x1="87600" y1="12740" x2="87600" y2="12740"/>
                        <a14:backgroundMark x1="87800" y1="12391" x2="87800" y2="12391"/>
                        <a14:backgroundMark x1="87600" y1="12042" x2="87600" y2="12042"/>
                        <a14:backgroundMark x1="87400" y1="12391" x2="87400" y2="12391"/>
                        <a14:backgroundMark x1="87200" y1="12042" x2="87200" y2="12042"/>
                        <a14:backgroundMark x1="13000" y1="8202" x2="13000" y2="8202"/>
                        <a14:backgroundMark x1="12600" y1="8202" x2="12600" y2="8202"/>
                        <a14:backgroundMark x1="12800" y1="8726" x2="12800" y2="8726"/>
                        <a14:backgroundMark x1="64400" y1="76265" x2="64400" y2="76265"/>
                        <a14:backgroundMark x1="65200" y1="75742" x2="65200" y2="75742"/>
                        <a14:backgroundMark x1="64800" y1="75916" x2="64800" y2="75916"/>
                        <a14:backgroundMark x1="65600" y1="75567" x2="65600" y2="75567"/>
                        <a14:backgroundMark x1="64200" y1="76265" x2="64200" y2="76265"/>
                        <a14:backgroundMark x1="63800" y1="76265" x2="63800" y2="76265"/>
                        <a14:backgroundMark x1="30200" y1="72600" x2="30200" y2="72600"/>
                        <a14:backgroundMark x1="30000" y1="72251" x2="30000" y2="72251"/>
                        <a14:backgroundMark x1="29400" y1="72426" x2="29400" y2="72426"/>
                        <a14:backgroundMark x1="30000" y1="72949" x2="30000" y2="72949"/>
                        <a14:backgroundMark x1="29800" y1="72426" x2="29800" y2="72426"/>
                        <a14:backgroundMark x1="29400" y1="72251" x2="29400" y2="72251"/>
                        <a14:backgroundMark x1="54000" y1="86213" x2="54000" y2="86213"/>
                        <a14:backgroundMark x1="53400" y1="86387" x2="53400" y2="86387"/>
                        <a14:backgroundMark x1="52800" y1="86387" x2="52800" y2="86387"/>
                        <a14:backgroundMark x1="51800" y1="86213" x2="51800" y2="86213"/>
                        <a14:backgroundMark x1="52000" y1="86387" x2="52000" y2="86387"/>
                        <a14:backgroundMark x1="52600" y1="86387" x2="52600" y2="86387"/>
                        <a14:backgroundMark x1="51000" y1="86387" x2="51000" y2="86387"/>
                        <a14:backgroundMark x1="51600" y1="86562" x2="51600" y2="86562"/>
                        <a14:backgroundMark x1="50200" y1="86562" x2="50200" y2="86562"/>
                        <a14:backgroundMark x1="55000" y1="86213" x2="55000" y2="86213"/>
                        <a14:backgroundMark x1="56000" y1="86213" x2="56000" y2="86213"/>
                        <a14:backgroundMark x1="56800" y1="86387" x2="56800" y2="86387"/>
                        <a14:backgroundMark x1="56800" y1="86387" x2="56800" y2="86387"/>
                        <a14:backgroundMark x1="58000" y1="86038" x2="58000" y2="86038"/>
                        <a14:backgroundMark x1="57000" y1="86038" x2="57000" y2="86038"/>
                        <a14:backgroundMark x1="56400" y1="86213" x2="56400" y2="86213"/>
                        <a14:backgroundMark x1="55400" y1="86213" x2="55400" y2="86213"/>
                        <a14:backgroundMark x1="54600" y1="86213" x2="54600" y2="86213"/>
                        <a14:backgroundMark x1="60400" y1="86038" x2="60400" y2="86038"/>
                        <a14:backgroundMark x1="59400" y1="86213" x2="59400" y2="86213"/>
                        <a14:backgroundMark x1="59800" y1="86038" x2="59800" y2="86038"/>
                        <a14:backgroundMark x1="59000" y1="86038" x2="59000" y2="86038"/>
                        <a14:backgroundMark x1="58400" y1="86038" x2="58400" y2="86038"/>
                        <a14:backgroundMark x1="57600" y1="86038" x2="57600" y2="86038"/>
                        <a14:backgroundMark x1="61600" y1="85864" x2="61600" y2="85864"/>
                        <a14:backgroundMark x1="62400" y1="85864" x2="62400" y2="85864"/>
                        <a14:backgroundMark x1="63200" y1="85864" x2="63200" y2="85864"/>
                        <a14:backgroundMark x1="64000" y1="85689" x2="64000" y2="85689"/>
                        <a14:backgroundMark x1="61200" y1="85864" x2="61200" y2="85864"/>
                        <a14:backgroundMark x1="61000" y1="85864" x2="61000" y2="85864"/>
                        <a14:backgroundMark x1="58600" y1="86213" x2="58600" y2="86213"/>
                        <a14:backgroundMark x1="57600" y1="86213" x2="57600" y2="86213"/>
                        <a14:backgroundMark x1="58000" y1="86213" x2="58000" y2="86213"/>
                        <a14:backgroundMark x1="57200" y1="86213" x2="57200" y2="86213"/>
                        <a14:backgroundMark x1="55600" y1="86213" x2="55600" y2="86213"/>
                        <a14:backgroundMark x1="63800" y1="86038" x2="63800" y2="86038"/>
                        <a14:backgroundMark x1="63000" y1="86038" x2="63000" y2="86038"/>
                        <a14:backgroundMark x1="62400" y1="86038" x2="62400" y2="86038"/>
                      </a14:backgroundRemoval>
                    </a14:imgEffect>
                  </a14:imgLayer>
                </a14:imgProps>
              </a:ext>
            </a:extLst>
          </a:blip>
          <a:srcRect l="-1" r="-6672"/>
          <a:stretch/>
        </p:blipFill>
        <p:spPr>
          <a:xfrm>
            <a:off x="243403" y="97239"/>
            <a:ext cx="668285" cy="717953"/>
          </a:xfrm>
          <a:prstGeom prst="rect">
            <a:avLst/>
          </a:prstGeom>
        </p:spPr>
      </p:pic>
    </p:spTree>
    <p:extLst>
      <p:ext uri="{BB962C8B-B14F-4D97-AF65-F5344CB8AC3E}">
        <p14:creationId xmlns:p14="http://schemas.microsoft.com/office/powerpoint/2010/main" val="22926042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E57E3D2-C7EF-460B-BD2A-96345DF27C16}"/>
              </a:ext>
            </a:extLst>
          </p:cNvPr>
          <p:cNvSpPr txBox="1"/>
          <p:nvPr/>
        </p:nvSpPr>
        <p:spPr>
          <a:xfrm>
            <a:off x="786551" y="1041825"/>
            <a:ext cx="8625016" cy="5755422"/>
          </a:xfrm>
          <a:prstGeom prst="rect">
            <a:avLst/>
          </a:prstGeom>
          <a:noFill/>
        </p:spPr>
        <p:txBody>
          <a:bodyPr wrap="square">
            <a:spAutoFit/>
          </a:bodyPr>
          <a:lstStyle/>
          <a:p>
            <a:r>
              <a:rPr lang="en-GB" b="1" dirty="0">
                <a:solidFill>
                  <a:srgbClr val="0070C0"/>
                </a:solidFill>
                <a:latin typeface="+mj-lt"/>
              </a:rPr>
              <a:t>Subject Intent</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altLang="en-US" sz="14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At </a:t>
            </a:r>
            <a:r>
              <a:rPr kumimoji="0" lang="en-GB" altLang="en-US" sz="14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Lugwardine</a:t>
            </a:r>
            <a:r>
              <a:rPr kumimoji="0" lang="en-GB" altLang="en-US" sz="14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Primary Academy we believe a high quality languages education should foster children’s curiosity and deepen their understanding of the world. We are committed to ensuring that competence and enthusiasm in learning another language enables children to interpret, create and exchange meaning within and across cultures. We endeavour to guide our children to become and grow as global citizens, developing skills that will open further opportunities later in life. The teaching of French in KS2 focuses on the 4 areas: </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altLang="en-US" sz="14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reading; writing; speaking and listening and understanding the culture of the country. We provide an appropriate balance of these domains, laying the foundations for further foreign language teaching at KS3. Our catchment secondary schools also offer French as a language.  </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altLang="en-US" sz="14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Our curriculum </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altLang="en-US" sz="14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The content of our MFL Curriculum is set out in our ‘</a:t>
            </a:r>
            <a:r>
              <a:rPr kumimoji="0" lang="en-GB" altLang="en-US" sz="14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Lugwardine</a:t>
            </a:r>
            <a:r>
              <a:rPr kumimoji="0" lang="en-GB" altLang="en-US" sz="14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Primary Academy MFL Progression’ document and is based on the lightbulb language scheme. This document outlines the curriculum objectives for each year group.  </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altLang="en-US" sz="14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There are a variety of accompanying documents which support this document including: The MFL vocabulary progression and unit progression document  </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altLang="en-US" sz="14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Many of the resources and links used in the teaching of MFL can be located at: https://www.lightbulblanguages.co.uk/resources-pr-fr-schemeofwork.htm </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altLang="en-US" sz="14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We carry out curriculum planning in two main phases and based on our progression document: overviews and small steps.  </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altLang="en-US" sz="14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The overviews are sequenced in such a way that children’s skills are built upon with each unit.   </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altLang="en-US" sz="14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Small steps allow the teacher to break the overview into well-sequenced small steps. It also allows time to reflect on previous steps and where the children’s learning will take them. </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altLang="en-US" sz="14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Overviews and small steps are kept and reviewed by the subject manager.  </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altLang="en-US" sz="14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We plan the activities in MFL so that they build on the prior learning of the children. We give children of all abilities the opportunity to develop their skills, knowledge and understanding in the four strands of the subject: reading, writing, speaking and to understand the culture of the country of France.  </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altLang="en-US" sz="14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MFL is taught for 40 minutes per week. </a:t>
            </a:r>
            <a:endParaRPr kumimoji="0" lang="en-US" altLang="en-US" sz="14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pic>
        <p:nvPicPr>
          <p:cNvPr id="4" name="Picture 3">
            <a:extLst>
              <a:ext uri="{FF2B5EF4-FFF2-40B4-BE49-F238E27FC236}">
                <a16:creationId xmlns:a16="http://schemas.microsoft.com/office/drawing/2014/main" id="{195B10F3-372C-4BAE-8CF7-C5BD49ACDF5A}"/>
              </a:ext>
            </a:extLst>
          </p:cNvPr>
          <p:cNvPicPr>
            <a:picLocks noChangeAspect="1"/>
          </p:cNvPicPr>
          <p:nvPr/>
        </p:nvPicPr>
        <p:blipFill rotWithShape="1">
          <a:blip r:embed="rId2">
            <a:extLst>
              <a:ext uri="{BEBA8EAE-BF5A-486C-A8C5-ECC9F3942E4B}">
                <a14:imgProps xmlns:a14="http://schemas.microsoft.com/office/drawing/2010/main">
                  <a14:imgLayer r:embed="rId3">
                    <a14:imgEffect>
                      <a14:backgroundRemoval t="6632" b="96161" l="6200" r="96600">
                        <a14:foregroundMark x1="16600" y1="9773" x2="25200" y2="31414"/>
                        <a14:foregroundMark x1="25200" y1="31414" x2="24400" y2="52531"/>
                        <a14:foregroundMark x1="24400" y1="52531" x2="30000" y2="68237"/>
                        <a14:foregroundMark x1="30000" y1="68237" x2="47600" y2="79581"/>
                        <a14:foregroundMark x1="62800" y1="76265" x2="64400" y2="75916"/>
                        <a14:foregroundMark x1="47600" y1="79581" x2="62800" y2="76265"/>
                        <a14:foregroundMark x1="64829" y1="75567" x2="79000" y2="64049"/>
                        <a14:foregroundMark x1="64614" y1="75742" x2="64829" y2="75567"/>
                        <a14:foregroundMark x1="64400" y1="75916" x2="64614" y2="75742"/>
                        <a14:foregroundMark x1="79000" y1="64049" x2="85800" y2="46248"/>
                        <a14:foregroundMark x1="84810" y1="12042" x2="84800" y2="11693"/>
                        <a14:foregroundMark x1="84820" y1="12391" x2="84810" y2="12042"/>
                        <a14:foregroundMark x1="84830" y1="12740" x2="84820" y2="12391"/>
                        <a14:foregroundMark x1="85800" y1="46248" x2="84830" y2="12740"/>
                        <a14:foregroundMark x1="84800" y1="11693" x2="15200" y2="6632"/>
                        <a14:foregroundMark x1="59600" y1="6806" x2="78400" y2="7155"/>
                        <a14:foregroundMark x1="87173" y1="12042" x2="87800" y2="12391"/>
                        <a14:foregroundMark x1="78400" y1="7155" x2="87173" y2="12042"/>
                        <a14:foregroundMark x1="12950" y1="8202" x2="13400" y2="8726"/>
                        <a14:foregroundMark x1="12800" y1="8028" x2="12950" y2="8202"/>
                        <a14:foregroundMark x1="14402" y1="8726" x2="14600" y2="53752"/>
                        <a14:foregroundMark x1="14400" y1="8377" x2="14402" y2="8726"/>
                        <a14:foregroundMark x1="14600" y1="53752" x2="25400" y2="68063"/>
                        <a14:foregroundMark x1="25400" y1="68063" x2="30200" y2="71204"/>
                        <a14:foregroundMark x1="14220" y1="8726" x2="15600" y2="56021"/>
                        <a14:foregroundMark x1="14205" y1="8202" x2="14220" y2="8726"/>
                        <a14:foregroundMark x1="14200" y1="8028" x2="14205" y2="8202"/>
                        <a14:foregroundMark x1="30047" y1="72426" x2="30200" y2="72600"/>
                        <a14:foregroundMark x1="29893" y1="72251" x2="30047" y2="72426"/>
                        <a14:foregroundMark x1="15600" y1="56021" x2="29893" y2="72251"/>
                        <a14:foregroundMark x1="30800" y1="67714" x2="20200" y2="56545"/>
                        <a14:foregroundMark x1="20200" y1="56545" x2="17800" y2="13962"/>
                        <a14:foregroundMark x1="13800" y1="8726" x2="15000" y2="52007"/>
                        <a14:foregroundMark x1="13400" y1="19197" x2="14200" y2="50436"/>
                        <a14:foregroundMark x1="14200" y1="50436" x2="15000" y2="52356"/>
                        <a14:foregroundMark x1="14800" y1="82199" x2="14800" y2="82199"/>
                        <a14:foregroundMark x1="10600" y1="80977" x2="10600" y2="80977"/>
                        <a14:foregroundMark x1="6200" y1="78883" x2="15600" y2="79581"/>
                        <a14:foregroundMark x1="6400" y1="83944" x2="18400" y2="80628"/>
                        <a14:foregroundMark x1="13600" y1="85166" x2="25200" y2="90227"/>
                        <a14:foregroundMark x1="14600" y1="93368" x2="23600" y2="89005"/>
                        <a14:foregroundMark x1="14600" y1="92321" x2="40600" y2="93543"/>
                        <a14:foregroundMark x1="40600" y1="93543" x2="81800" y2="87435"/>
                        <a14:foregroundMark x1="81800" y1="87435" x2="64200" y2="91972"/>
                        <a14:foregroundMark x1="64200" y1="91972" x2="25000" y2="88133"/>
                        <a14:foregroundMark x1="25000" y1="88133" x2="22400" y2="88656"/>
                        <a14:foregroundMark x1="20800" y1="88656" x2="18200" y2="81675"/>
                        <a14:foregroundMark x1="29000" y1="89005" x2="26200" y2="85340"/>
                        <a14:foregroundMark x1="21400" y1="85340" x2="40600" y2="87086"/>
                        <a14:foregroundMark x1="69268" y1="85689" x2="80000" y2="85166"/>
                        <a14:foregroundMark x1="65677" y1="85864" x2="69268" y2="85689"/>
                        <a14:foregroundMark x1="62106" y1="86038" x2="65677" y2="85864"/>
                        <a14:foregroundMark x1="58515" y1="86213" x2="62106" y2="86038"/>
                        <a14:foregroundMark x1="54944" y1="86387" x2="58515" y2="86213"/>
                        <a14:foregroundMark x1="51353" y1="86562" x2="54944" y2="86387"/>
                        <a14:foregroundMark x1="40600" y1="87086" x2="51353" y2="86562"/>
                        <a14:foregroundMark x1="80000" y1="85166" x2="94600" y2="77312"/>
                        <a14:foregroundMark x1="94600" y1="77312" x2="90656" y2="86239"/>
                        <a14:foregroundMark x1="88200" y1="91798" x2="34000" y2="95812"/>
                        <a14:foregroundMark x1="34000" y1="95812" x2="11200" y2="92670"/>
                        <a14:foregroundMark x1="92000" y1="83246" x2="96600" y2="83421"/>
                        <a14:foregroundMark x1="46600" y1="87784" x2="46600" y2="87784"/>
                        <a14:foregroundMark x1="49200" y1="87784" x2="49200" y2="87784"/>
                        <a14:foregroundMark x1="51400" y1="87958" x2="51400" y2="87958"/>
                        <a14:foregroundMark x1="62200" y1="87260" x2="62200" y2="87260"/>
                        <a14:foregroundMark x1="40200" y1="96161" x2="40200" y2="96161"/>
                        <a14:backgroundMark x1="90000" y1="88482" x2="90000" y2="88482"/>
                        <a14:backgroundMark x1="91000" y1="89005" x2="89400" y2="88831"/>
                        <a14:backgroundMark x1="90600" y1="88307" x2="89000" y2="88133"/>
                        <a14:backgroundMark x1="91200" y1="87958" x2="90200" y2="87958"/>
                        <a14:backgroundMark x1="90000" y1="90925" x2="89200" y2="89005"/>
                        <a14:backgroundMark x1="91000" y1="87609" x2="90200" y2="90401"/>
                        <a14:backgroundMark x1="89600" y1="89878" x2="89400" y2="90052"/>
                        <a14:backgroundMark x1="91400" y1="87260" x2="90000" y2="87260"/>
                        <a14:backgroundMark x1="89000" y1="89703" x2="90400" y2="90925"/>
                        <a14:backgroundMark x1="87600" y1="12740" x2="87600" y2="12740"/>
                        <a14:backgroundMark x1="87800" y1="12391" x2="87800" y2="12391"/>
                        <a14:backgroundMark x1="87600" y1="12042" x2="87600" y2="12042"/>
                        <a14:backgroundMark x1="87400" y1="12391" x2="87400" y2="12391"/>
                        <a14:backgroundMark x1="87200" y1="12042" x2="87200" y2="12042"/>
                        <a14:backgroundMark x1="13000" y1="8202" x2="13000" y2="8202"/>
                        <a14:backgroundMark x1="12600" y1="8202" x2="12600" y2="8202"/>
                        <a14:backgroundMark x1="12800" y1="8726" x2="12800" y2="8726"/>
                        <a14:backgroundMark x1="64400" y1="76265" x2="64400" y2="76265"/>
                        <a14:backgroundMark x1="65200" y1="75742" x2="65200" y2="75742"/>
                        <a14:backgroundMark x1="64800" y1="75916" x2="64800" y2="75916"/>
                        <a14:backgroundMark x1="65600" y1="75567" x2="65600" y2="75567"/>
                        <a14:backgroundMark x1="64200" y1="76265" x2="64200" y2="76265"/>
                        <a14:backgroundMark x1="63800" y1="76265" x2="63800" y2="76265"/>
                        <a14:backgroundMark x1="30200" y1="72600" x2="30200" y2="72600"/>
                        <a14:backgroundMark x1="30000" y1="72251" x2="30000" y2="72251"/>
                        <a14:backgroundMark x1="29400" y1="72426" x2="29400" y2="72426"/>
                        <a14:backgroundMark x1="30000" y1="72949" x2="30000" y2="72949"/>
                        <a14:backgroundMark x1="29800" y1="72426" x2="29800" y2="72426"/>
                        <a14:backgroundMark x1="29400" y1="72251" x2="29400" y2="72251"/>
                        <a14:backgroundMark x1="54000" y1="86213" x2="54000" y2="86213"/>
                        <a14:backgroundMark x1="53400" y1="86387" x2="53400" y2="86387"/>
                        <a14:backgroundMark x1="52800" y1="86387" x2="52800" y2="86387"/>
                        <a14:backgroundMark x1="51800" y1="86213" x2="51800" y2="86213"/>
                        <a14:backgroundMark x1="52000" y1="86387" x2="52000" y2="86387"/>
                        <a14:backgroundMark x1="52600" y1="86387" x2="52600" y2="86387"/>
                        <a14:backgroundMark x1="51000" y1="86387" x2="51000" y2="86387"/>
                        <a14:backgroundMark x1="51600" y1="86562" x2="51600" y2="86562"/>
                        <a14:backgroundMark x1="50200" y1="86562" x2="50200" y2="86562"/>
                        <a14:backgroundMark x1="55000" y1="86213" x2="55000" y2="86213"/>
                        <a14:backgroundMark x1="56000" y1="86213" x2="56000" y2="86213"/>
                        <a14:backgroundMark x1="56800" y1="86387" x2="56800" y2="86387"/>
                        <a14:backgroundMark x1="56800" y1="86387" x2="56800" y2="86387"/>
                        <a14:backgroundMark x1="58000" y1="86038" x2="58000" y2="86038"/>
                        <a14:backgroundMark x1="57000" y1="86038" x2="57000" y2="86038"/>
                        <a14:backgroundMark x1="56400" y1="86213" x2="56400" y2="86213"/>
                        <a14:backgroundMark x1="55400" y1="86213" x2="55400" y2="86213"/>
                        <a14:backgroundMark x1="54600" y1="86213" x2="54600" y2="86213"/>
                        <a14:backgroundMark x1="60400" y1="86038" x2="60400" y2="86038"/>
                        <a14:backgroundMark x1="59400" y1="86213" x2="59400" y2="86213"/>
                        <a14:backgroundMark x1="59800" y1="86038" x2="59800" y2="86038"/>
                        <a14:backgroundMark x1="59000" y1="86038" x2="59000" y2="86038"/>
                        <a14:backgroundMark x1="58400" y1="86038" x2="58400" y2="86038"/>
                        <a14:backgroundMark x1="57600" y1="86038" x2="57600" y2="86038"/>
                        <a14:backgroundMark x1="61600" y1="85864" x2="61600" y2="85864"/>
                        <a14:backgroundMark x1="62400" y1="85864" x2="62400" y2="85864"/>
                        <a14:backgroundMark x1="63200" y1="85864" x2="63200" y2="85864"/>
                        <a14:backgroundMark x1="64000" y1="85689" x2="64000" y2="85689"/>
                        <a14:backgroundMark x1="61200" y1="85864" x2="61200" y2="85864"/>
                        <a14:backgroundMark x1="61000" y1="85864" x2="61000" y2="85864"/>
                        <a14:backgroundMark x1="58600" y1="86213" x2="58600" y2="86213"/>
                        <a14:backgroundMark x1="57600" y1="86213" x2="57600" y2="86213"/>
                        <a14:backgroundMark x1="58000" y1="86213" x2="58000" y2="86213"/>
                        <a14:backgroundMark x1="57200" y1="86213" x2="57200" y2="86213"/>
                        <a14:backgroundMark x1="55600" y1="86213" x2="55600" y2="86213"/>
                        <a14:backgroundMark x1="63800" y1="86038" x2="63800" y2="86038"/>
                        <a14:backgroundMark x1="63000" y1="86038" x2="63000" y2="86038"/>
                        <a14:backgroundMark x1="62400" y1="86038" x2="62400" y2="86038"/>
                      </a14:backgroundRemoval>
                    </a14:imgEffect>
                  </a14:imgLayer>
                </a14:imgProps>
              </a:ext>
            </a:extLst>
          </a:blip>
          <a:srcRect l="-1" r="-6672"/>
          <a:stretch/>
        </p:blipFill>
        <p:spPr>
          <a:xfrm>
            <a:off x="243403" y="97239"/>
            <a:ext cx="668285" cy="717953"/>
          </a:xfrm>
          <a:prstGeom prst="rect">
            <a:avLst/>
          </a:prstGeom>
        </p:spPr>
      </p:pic>
    </p:spTree>
    <p:extLst>
      <p:ext uri="{BB962C8B-B14F-4D97-AF65-F5344CB8AC3E}">
        <p14:creationId xmlns:p14="http://schemas.microsoft.com/office/powerpoint/2010/main" val="11152982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E57E3D2-C7EF-460B-BD2A-96345DF27C16}"/>
              </a:ext>
            </a:extLst>
          </p:cNvPr>
          <p:cNvSpPr txBox="1"/>
          <p:nvPr/>
        </p:nvSpPr>
        <p:spPr>
          <a:xfrm>
            <a:off x="786551" y="1041825"/>
            <a:ext cx="8625016" cy="6300058"/>
          </a:xfrm>
          <a:prstGeom prst="rect">
            <a:avLst/>
          </a:prstGeom>
          <a:noFill/>
        </p:spPr>
        <p:txBody>
          <a:bodyPr wrap="square">
            <a:spAutoFit/>
          </a:bodyPr>
          <a:lstStyle/>
          <a:p>
            <a:r>
              <a:rPr lang="en-GB" b="1" dirty="0">
                <a:solidFill>
                  <a:srgbClr val="0070C0"/>
                </a:solidFill>
                <a:latin typeface="+mj-lt"/>
              </a:rPr>
              <a:t>Subject Implementation</a:t>
            </a:r>
          </a:p>
          <a:p>
            <a:pPr marL="6350" indent="-6350">
              <a:lnSpc>
                <a:spcPct val="103000"/>
              </a:lnSpc>
              <a:spcAft>
                <a:spcPts val="840"/>
              </a:spcAft>
            </a:pPr>
            <a:r>
              <a:rPr kumimoji="0" lang="en-GB" altLang="en-US"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At </a:t>
            </a:r>
            <a:r>
              <a:rPr kumimoji="0" lang="en-GB" altLang="en-US" sz="16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Lugwardine</a:t>
            </a:r>
            <a:r>
              <a:rPr kumimoji="0" lang="en-GB" altLang="en-US"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Primary Academy </a:t>
            </a:r>
            <a:r>
              <a:rPr kumimoji="0" lang="en-GB" altLang="en-US" sz="1600" b="0" i="0" u="none" strike="noStrike" kern="1200" cap="none" spc="0" normalizeH="0" baseline="0" noProof="0" dirty="0">
                <a:ln>
                  <a:noFill/>
                </a:ln>
                <a:solidFill>
                  <a:srgbClr val="000000"/>
                </a:solidFill>
                <a:uLnTx/>
                <a:uFillTx/>
                <a:latin typeface="Calibri" panose="020F0502020204030204" pitchFamily="34" charset="0"/>
                <a:ea typeface="Calibri" panose="020F0502020204030204" pitchFamily="34" charset="0"/>
                <a:cs typeface="+mn-cs"/>
              </a:rPr>
              <a:t>K</a:t>
            </a:r>
            <a:r>
              <a:rPr lang="en-GB" sz="1600" dirty="0">
                <a:solidFill>
                  <a:srgbClr val="000000"/>
                </a:solidFill>
                <a:effectLst/>
                <a:latin typeface="Calibri" panose="020F0502020204030204" pitchFamily="34" charset="0"/>
                <a:ea typeface="Calibri" panose="020F0502020204030204" pitchFamily="34" charset="0"/>
              </a:rPr>
              <a:t>S2, children are taught in weekly sessions reinforcing their learning outside of lessons where possible.  We aim for our children to develop an appreciation of songs and stories in French throughout their time at the school. We begin every lesson with a recall session to revisit previous learning or vocabulary. </a:t>
            </a:r>
          </a:p>
          <a:p>
            <a:pPr marL="6350" indent="-6350">
              <a:lnSpc>
                <a:spcPct val="103000"/>
              </a:lnSpc>
              <a:spcAft>
                <a:spcPts val="840"/>
              </a:spcAft>
            </a:pPr>
            <a:r>
              <a:rPr lang="en-GB" sz="1600" dirty="0">
                <a:solidFill>
                  <a:srgbClr val="000000"/>
                </a:solidFill>
                <a:effectLst/>
                <a:latin typeface="Calibri" panose="020F0502020204030204" pitchFamily="34" charset="0"/>
                <a:ea typeface="Calibri" panose="020F0502020204030204" pitchFamily="34" charset="0"/>
              </a:rPr>
              <a:t>Our school follows the lightbulb languages scheme of work, which is adapted to meet the needs of our own children.  Teachers use the progression document to ensure the learning sequence has maximum effect: ensuring that it builds on prior knowledge and consolidates conceptual understanding and skills.  </a:t>
            </a:r>
          </a:p>
          <a:p>
            <a:pPr marL="6350" indent="-6350">
              <a:lnSpc>
                <a:spcPct val="103000"/>
              </a:lnSpc>
              <a:spcAft>
                <a:spcPts val="840"/>
              </a:spcAft>
            </a:pPr>
            <a:r>
              <a:rPr lang="en-GB" sz="1600" dirty="0">
                <a:solidFill>
                  <a:srgbClr val="000000"/>
                </a:solidFill>
                <a:effectLst/>
                <a:latin typeface="Calibri" panose="020F0502020204030204" pitchFamily="34" charset="0"/>
                <a:ea typeface="Calibri" panose="020F0502020204030204" pitchFamily="34" charset="0"/>
              </a:rPr>
              <a:t>Details of topics covered in each year group can be found in the vocabulary progression and unit progression document.  As we acknowledge children’s different learning styles, our children learn through active participation in actions, rhymes, stories, song, grammar focus, video clips, sentence structure, dictionary work, book making and many more creative ways to extend, embed and combine language skills. </a:t>
            </a:r>
          </a:p>
          <a:p>
            <a:pPr marL="6350" indent="-6350">
              <a:lnSpc>
                <a:spcPct val="107000"/>
              </a:lnSpc>
            </a:pPr>
            <a:r>
              <a:rPr lang="en-GB" sz="1600" b="1" dirty="0">
                <a:solidFill>
                  <a:srgbClr val="000000"/>
                </a:solidFill>
                <a:effectLst/>
                <a:latin typeface="Calibri" panose="020F0502020204030204" pitchFamily="34" charset="0"/>
                <a:ea typeface="Calibri" panose="020F0502020204030204" pitchFamily="34" charset="0"/>
              </a:rPr>
              <a:t>MFL and Inclusion </a:t>
            </a:r>
          </a:p>
          <a:p>
            <a:pPr marL="6350" indent="-6350">
              <a:lnSpc>
                <a:spcPct val="103000"/>
              </a:lnSpc>
              <a:spcAft>
                <a:spcPts val="1455"/>
              </a:spcAft>
            </a:pPr>
            <a:r>
              <a:rPr lang="en-GB" sz="1600" dirty="0">
                <a:solidFill>
                  <a:srgbClr val="000000"/>
                </a:solidFill>
                <a:effectLst/>
                <a:latin typeface="Calibri" panose="020F0502020204030204" pitchFamily="34" charset="0"/>
                <a:ea typeface="Calibri" panose="020F0502020204030204" pitchFamily="34" charset="0"/>
              </a:rPr>
              <a:t>At our school, we teach MFL to all children in KS2, whatever their ability and individual needs. MFL forms part of the school curriculum policy to provide a broad and balanced education to all children regardless of gender, ethnicity, culture, religion, language, disability, age and social circumstances. We have high expectations of all children but understand some may take longer to grasp concepts and may need careful scaffolding or extra time/support </a:t>
            </a:r>
          </a:p>
          <a:p>
            <a:pPr marL="6350" indent="-6350">
              <a:lnSpc>
                <a:spcPct val="103000"/>
              </a:lnSpc>
              <a:spcAft>
                <a:spcPts val="840"/>
              </a:spcAft>
            </a:pPr>
            <a:r>
              <a:rPr lang="en-GB" sz="1600" dirty="0">
                <a:solidFill>
                  <a:srgbClr val="000000"/>
                </a:solidFill>
                <a:effectLst/>
                <a:latin typeface="Calibri" panose="020F0502020204030204" pitchFamily="34" charset="0"/>
                <a:ea typeface="Calibri" panose="020F050202020403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altLang="en-US"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endParaRPr kumimoji="0" lang="en-US" altLang="en-US" sz="36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pic>
        <p:nvPicPr>
          <p:cNvPr id="4" name="Picture 3">
            <a:extLst>
              <a:ext uri="{FF2B5EF4-FFF2-40B4-BE49-F238E27FC236}">
                <a16:creationId xmlns:a16="http://schemas.microsoft.com/office/drawing/2014/main" id="{195B10F3-372C-4BAE-8CF7-C5BD49ACDF5A}"/>
              </a:ext>
            </a:extLst>
          </p:cNvPr>
          <p:cNvPicPr>
            <a:picLocks noChangeAspect="1"/>
          </p:cNvPicPr>
          <p:nvPr/>
        </p:nvPicPr>
        <p:blipFill rotWithShape="1">
          <a:blip r:embed="rId2">
            <a:extLst>
              <a:ext uri="{BEBA8EAE-BF5A-486C-A8C5-ECC9F3942E4B}">
                <a14:imgProps xmlns:a14="http://schemas.microsoft.com/office/drawing/2010/main">
                  <a14:imgLayer r:embed="rId3">
                    <a14:imgEffect>
                      <a14:backgroundRemoval t="6632" b="96161" l="6200" r="96600">
                        <a14:foregroundMark x1="16600" y1="9773" x2="25200" y2="31414"/>
                        <a14:foregroundMark x1="25200" y1="31414" x2="24400" y2="52531"/>
                        <a14:foregroundMark x1="24400" y1="52531" x2="30000" y2="68237"/>
                        <a14:foregroundMark x1="30000" y1="68237" x2="47600" y2="79581"/>
                        <a14:foregroundMark x1="62800" y1="76265" x2="64400" y2="75916"/>
                        <a14:foregroundMark x1="47600" y1="79581" x2="62800" y2="76265"/>
                        <a14:foregroundMark x1="64829" y1="75567" x2="79000" y2="64049"/>
                        <a14:foregroundMark x1="64614" y1="75742" x2="64829" y2="75567"/>
                        <a14:foregroundMark x1="64400" y1="75916" x2="64614" y2="75742"/>
                        <a14:foregroundMark x1="79000" y1="64049" x2="85800" y2="46248"/>
                        <a14:foregroundMark x1="84810" y1="12042" x2="84800" y2="11693"/>
                        <a14:foregroundMark x1="84820" y1="12391" x2="84810" y2="12042"/>
                        <a14:foregroundMark x1="84830" y1="12740" x2="84820" y2="12391"/>
                        <a14:foregroundMark x1="85800" y1="46248" x2="84830" y2="12740"/>
                        <a14:foregroundMark x1="84800" y1="11693" x2="15200" y2="6632"/>
                        <a14:foregroundMark x1="59600" y1="6806" x2="78400" y2="7155"/>
                        <a14:foregroundMark x1="87173" y1="12042" x2="87800" y2="12391"/>
                        <a14:foregroundMark x1="78400" y1="7155" x2="87173" y2="12042"/>
                        <a14:foregroundMark x1="12950" y1="8202" x2="13400" y2="8726"/>
                        <a14:foregroundMark x1="12800" y1="8028" x2="12950" y2="8202"/>
                        <a14:foregroundMark x1="14402" y1="8726" x2="14600" y2="53752"/>
                        <a14:foregroundMark x1="14400" y1="8377" x2="14402" y2="8726"/>
                        <a14:foregroundMark x1="14600" y1="53752" x2="25400" y2="68063"/>
                        <a14:foregroundMark x1="25400" y1="68063" x2="30200" y2="71204"/>
                        <a14:foregroundMark x1="14220" y1="8726" x2="15600" y2="56021"/>
                        <a14:foregroundMark x1="14205" y1="8202" x2="14220" y2="8726"/>
                        <a14:foregroundMark x1="14200" y1="8028" x2="14205" y2="8202"/>
                        <a14:foregroundMark x1="30047" y1="72426" x2="30200" y2="72600"/>
                        <a14:foregroundMark x1="29893" y1="72251" x2="30047" y2="72426"/>
                        <a14:foregroundMark x1="15600" y1="56021" x2="29893" y2="72251"/>
                        <a14:foregroundMark x1="30800" y1="67714" x2="20200" y2="56545"/>
                        <a14:foregroundMark x1="20200" y1="56545" x2="17800" y2="13962"/>
                        <a14:foregroundMark x1="13800" y1="8726" x2="15000" y2="52007"/>
                        <a14:foregroundMark x1="13400" y1="19197" x2="14200" y2="50436"/>
                        <a14:foregroundMark x1="14200" y1="50436" x2="15000" y2="52356"/>
                        <a14:foregroundMark x1="14800" y1="82199" x2="14800" y2="82199"/>
                        <a14:foregroundMark x1="10600" y1="80977" x2="10600" y2="80977"/>
                        <a14:foregroundMark x1="6200" y1="78883" x2="15600" y2="79581"/>
                        <a14:foregroundMark x1="6400" y1="83944" x2="18400" y2="80628"/>
                        <a14:foregroundMark x1="13600" y1="85166" x2="25200" y2="90227"/>
                        <a14:foregroundMark x1="14600" y1="93368" x2="23600" y2="89005"/>
                        <a14:foregroundMark x1="14600" y1="92321" x2="40600" y2="93543"/>
                        <a14:foregroundMark x1="40600" y1="93543" x2="81800" y2="87435"/>
                        <a14:foregroundMark x1="81800" y1="87435" x2="64200" y2="91972"/>
                        <a14:foregroundMark x1="64200" y1="91972" x2="25000" y2="88133"/>
                        <a14:foregroundMark x1="25000" y1="88133" x2="22400" y2="88656"/>
                        <a14:foregroundMark x1="20800" y1="88656" x2="18200" y2="81675"/>
                        <a14:foregroundMark x1="29000" y1="89005" x2="26200" y2="85340"/>
                        <a14:foregroundMark x1="21400" y1="85340" x2="40600" y2="87086"/>
                        <a14:foregroundMark x1="69268" y1="85689" x2="80000" y2="85166"/>
                        <a14:foregroundMark x1="65677" y1="85864" x2="69268" y2="85689"/>
                        <a14:foregroundMark x1="62106" y1="86038" x2="65677" y2="85864"/>
                        <a14:foregroundMark x1="58515" y1="86213" x2="62106" y2="86038"/>
                        <a14:foregroundMark x1="54944" y1="86387" x2="58515" y2="86213"/>
                        <a14:foregroundMark x1="51353" y1="86562" x2="54944" y2="86387"/>
                        <a14:foregroundMark x1="40600" y1="87086" x2="51353" y2="86562"/>
                        <a14:foregroundMark x1="80000" y1="85166" x2="94600" y2="77312"/>
                        <a14:foregroundMark x1="94600" y1="77312" x2="90656" y2="86239"/>
                        <a14:foregroundMark x1="88200" y1="91798" x2="34000" y2="95812"/>
                        <a14:foregroundMark x1="34000" y1="95812" x2="11200" y2="92670"/>
                        <a14:foregroundMark x1="92000" y1="83246" x2="96600" y2="83421"/>
                        <a14:foregroundMark x1="46600" y1="87784" x2="46600" y2="87784"/>
                        <a14:foregroundMark x1="49200" y1="87784" x2="49200" y2="87784"/>
                        <a14:foregroundMark x1="51400" y1="87958" x2="51400" y2="87958"/>
                        <a14:foregroundMark x1="62200" y1="87260" x2="62200" y2="87260"/>
                        <a14:foregroundMark x1="40200" y1="96161" x2="40200" y2="96161"/>
                        <a14:backgroundMark x1="90000" y1="88482" x2="90000" y2="88482"/>
                        <a14:backgroundMark x1="91000" y1="89005" x2="89400" y2="88831"/>
                        <a14:backgroundMark x1="90600" y1="88307" x2="89000" y2="88133"/>
                        <a14:backgroundMark x1="91200" y1="87958" x2="90200" y2="87958"/>
                        <a14:backgroundMark x1="90000" y1="90925" x2="89200" y2="89005"/>
                        <a14:backgroundMark x1="91000" y1="87609" x2="90200" y2="90401"/>
                        <a14:backgroundMark x1="89600" y1="89878" x2="89400" y2="90052"/>
                        <a14:backgroundMark x1="91400" y1="87260" x2="90000" y2="87260"/>
                        <a14:backgroundMark x1="89000" y1="89703" x2="90400" y2="90925"/>
                        <a14:backgroundMark x1="87600" y1="12740" x2="87600" y2="12740"/>
                        <a14:backgroundMark x1="87800" y1="12391" x2="87800" y2="12391"/>
                        <a14:backgroundMark x1="87600" y1="12042" x2="87600" y2="12042"/>
                        <a14:backgroundMark x1="87400" y1="12391" x2="87400" y2="12391"/>
                        <a14:backgroundMark x1="87200" y1="12042" x2="87200" y2="12042"/>
                        <a14:backgroundMark x1="13000" y1="8202" x2="13000" y2="8202"/>
                        <a14:backgroundMark x1="12600" y1="8202" x2="12600" y2="8202"/>
                        <a14:backgroundMark x1="12800" y1="8726" x2="12800" y2="8726"/>
                        <a14:backgroundMark x1="64400" y1="76265" x2="64400" y2="76265"/>
                        <a14:backgroundMark x1="65200" y1="75742" x2="65200" y2="75742"/>
                        <a14:backgroundMark x1="64800" y1="75916" x2="64800" y2="75916"/>
                        <a14:backgroundMark x1="65600" y1="75567" x2="65600" y2="75567"/>
                        <a14:backgroundMark x1="64200" y1="76265" x2="64200" y2="76265"/>
                        <a14:backgroundMark x1="63800" y1="76265" x2="63800" y2="76265"/>
                        <a14:backgroundMark x1="30200" y1="72600" x2="30200" y2="72600"/>
                        <a14:backgroundMark x1="30000" y1="72251" x2="30000" y2="72251"/>
                        <a14:backgroundMark x1="29400" y1="72426" x2="29400" y2="72426"/>
                        <a14:backgroundMark x1="30000" y1="72949" x2="30000" y2="72949"/>
                        <a14:backgroundMark x1="29800" y1="72426" x2="29800" y2="72426"/>
                        <a14:backgroundMark x1="29400" y1="72251" x2="29400" y2="72251"/>
                        <a14:backgroundMark x1="54000" y1="86213" x2="54000" y2="86213"/>
                        <a14:backgroundMark x1="53400" y1="86387" x2="53400" y2="86387"/>
                        <a14:backgroundMark x1="52800" y1="86387" x2="52800" y2="86387"/>
                        <a14:backgroundMark x1="51800" y1="86213" x2="51800" y2="86213"/>
                        <a14:backgroundMark x1="52000" y1="86387" x2="52000" y2="86387"/>
                        <a14:backgroundMark x1="52600" y1="86387" x2="52600" y2="86387"/>
                        <a14:backgroundMark x1="51000" y1="86387" x2="51000" y2="86387"/>
                        <a14:backgroundMark x1="51600" y1="86562" x2="51600" y2="86562"/>
                        <a14:backgroundMark x1="50200" y1="86562" x2="50200" y2="86562"/>
                        <a14:backgroundMark x1="55000" y1="86213" x2="55000" y2="86213"/>
                        <a14:backgroundMark x1="56000" y1="86213" x2="56000" y2="86213"/>
                        <a14:backgroundMark x1="56800" y1="86387" x2="56800" y2="86387"/>
                        <a14:backgroundMark x1="56800" y1="86387" x2="56800" y2="86387"/>
                        <a14:backgroundMark x1="58000" y1="86038" x2="58000" y2="86038"/>
                        <a14:backgroundMark x1="57000" y1="86038" x2="57000" y2="86038"/>
                        <a14:backgroundMark x1="56400" y1="86213" x2="56400" y2="86213"/>
                        <a14:backgroundMark x1="55400" y1="86213" x2="55400" y2="86213"/>
                        <a14:backgroundMark x1="54600" y1="86213" x2="54600" y2="86213"/>
                        <a14:backgroundMark x1="60400" y1="86038" x2="60400" y2="86038"/>
                        <a14:backgroundMark x1="59400" y1="86213" x2="59400" y2="86213"/>
                        <a14:backgroundMark x1="59800" y1="86038" x2="59800" y2="86038"/>
                        <a14:backgroundMark x1="59000" y1="86038" x2="59000" y2="86038"/>
                        <a14:backgroundMark x1="58400" y1="86038" x2="58400" y2="86038"/>
                        <a14:backgroundMark x1="57600" y1="86038" x2="57600" y2="86038"/>
                        <a14:backgroundMark x1="61600" y1="85864" x2="61600" y2="85864"/>
                        <a14:backgroundMark x1="62400" y1="85864" x2="62400" y2="85864"/>
                        <a14:backgroundMark x1="63200" y1="85864" x2="63200" y2="85864"/>
                        <a14:backgroundMark x1="64000" y1="85689" x2="64000" y2="85689"/>
                        <a14:backgroundMark x1="61200" y1="85864" x2="61200" y2="85864"/>
                        <a14:backgroundMark x1="61000" y1="85864" x2="61000" y2="85864"/>
                        <a14:backgroundMark x1="58600" y1="86213" x2="58600" y2="86213"/>
                        <a14:backgroundMark x1="57600" y1="86213" x2="57600" y2="86213"/>
                        <a14:backgroundMark x1="58000" y1="86213" x2="58000" y2="86213"/>
                        <a14:backgroundMark x1="57200" y1="86213" x2="57200" y2="86213"/>
                        <a14:backgroundMark x1="55600" y1="86213" x2="55600" y2="86213"/>
                        <a14:backgroundMark x1="63800" y1="86038" x2="63800" y2="86038"/>
                        <a14:backgroundMark x1="63000" y1="86038" x2="63000" y2="86038"/>
                        <a14:backgroundMark x1="62400" y1="86038" x2="62400" y2="86038"/>
                      </a14:backgroundRemoval>
                    </a14:imgEffect>
                  </a14:imgLayer>
                </a14:imgProps>
              </a:ext>
            </a:extLst>
          </a:blip>
          <a:srcRect l="-1" r="-6672"/>
          <a:stretch/>
        </p:blipFill>
        <p:spPr>
          <a:xfrm>
            <a:off x="243403" y="97239"/>
            <a:ext cx="668285" cy="717953"/>
          </a:xfrm>
          <a:prstGeom prst="rect">
            <a:avLst/>
          </a:prstGeom>
        </p:spPr>
      </p:pic>
    </p:spTree>
    <p:extLst>
      <p:ext uri="{BB962C8B-B14F-4D97-AF65-F5344CB8AC3E}">
        <p14:creationId xmlns:p14="http://schemas.microsoft.com/office/powerpoint/2010/main" val="24452036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E57E3D2-C7EF-460B-BD2A-96345DF27C16}"/>
              </a:ext>
            </a:extLst>
          </p:cNvPr>
          <p:cNvSpPr txBox="1"/>
          <p:nvPr/>
        </p:nvSpPr>
        <p:spPr>
          <a:xfrm>
            <a:off x="786551" y="1041825"/>
            <a:ext cx="8625016" cy="5052602"/>
          </a:xfrm>
          <a:prstGeom prst="rect">
            <a:avLst/>
          </a:prstGeom>
          <a:noFill/>
        </p:spPr>
        <p:txBody>
          <a:bodyPr wrap="square">
            <a:spAutoFit/>
          </a:bodyPr>
          <a:lstStyle/>
          <a:p>
            <a:r>
              <a:rPr lang="en-GB" sz="1600" b="1" dirty="0">
                <a:solidFill>
                  <a:srgbClr val="0070C0"/>
                </a:solidFill>
                <a:latin typeface="+mj-lt"/>
              </a:rPr>
              <a:t>Subject Impact</a:t>
            </a:r>
          </a:p>
          <a:p>
            <a:pPr marL="6350" indent="-6350">
              <a:lnSpc>
                <a:spcPct val="103000"/>
              </a:lnSpc>
              <a:spcAft>
                <a:spcPts val="1435"/>
              </a:spcAft>
            </a:pPr>
            <a:r>
              <a:rPr kumimoji="0" lang="en-GB" altLang="en-US" sz="1600" b="0" i="0" u="none" strike="noStrike" kern="1200" cap="none" spc="0" normalizeH="0" baseline="0" noProof="0" dirty="0">
                <a:ln>
                  <a:noFill/>
                </a:ln>
                <a:solidFill>
                  <a:prstClr val="black"/>
                </a:solidFill>
                <a:effectLst/>
                <a:uLnTx/>
                <a:uFillTx/>
                <a:ea typeface="+mn-ea"/>
                <a:cs typeface="+mn-cs"/>
              </a:rPr>
              <a:t>At </a:t>
            </a:r>
            <a:r>
              <a:rPr kumimoji="0" lang="en-GB" altLang="en-US" sz="1600" b="0" i="0" u="none" strike="noStrike" kern="1200" cap="none" spc="0" normalizeH="0" baseline="0" noProof="0" dirty="0" err="1">
                <a:ln>
                  <a:noFill/>
                </a:ln>
                <a:solidFill>
                  <a:prstClr val="black"/>
                </a:solidFill>
                <a:effectLst/>
                <a:uLnTx/>
                <a:uFillTx/>
                <a:ea typeface="+mn-ea"/>
                <a:cs typeface="+mn-cs"/>
              </a:rPr>
              <a:t>Lugwardine</a:t>
            </a:r>
            <a:r>
              <a:rPr kumimoji="0" lang="en-GB" altLang="en-US" sz="1600" b="0" i="0" u="none" strike="noStrike" kern="1200" cap="none" spc="0" normalizeH="0" baseline="0" noProof="0" dirty="0">
                <a:ln>
                  <a:noFill/>
                </a:ln>
                <a:solidFill>
                  <a:prstClr val="black"/>
                </a:solidFill>
                <a:effectLst/>
                <a:uLnTx/>
                <a:uFillTx/>
                <a:ea typeface="+mn-ea"/>
                <a:cs typeface="+mn-cs"/>
              </a:rPr>
              <a:t> Primary Academy </a:t>
            </a:r>
            <a:r>
              <a:rPr lang="en-GB" altLang="en-US" sz="1600" dirty="0">
                <a:solidFill>
                  <a:srgbClr val="000000"/>
                </a:solidFill>
                <a:effectLst/>
                <a:ea typeface="Calibri" panose="020F0502020204030204" pitchFamily="34" charset="0"/>
              </a:rPr>
              <a:t>o</a:t>
            </a:r>
            <a:r>
              <a:rPr lang="en-GB" sz="1600" dirty="0">
                <a:solidFill>
                  <a:srgbClr val="000000"/>
                </a:solidFill>
                <a:effectLst/>
                <a:ea typeface="Calibri" panose="020F0502020204030204" pitchFamily="34" charset="0"/>
              </a:rPr>
              <a:t>ur French curriculum will ensure all pupils develop key language learning skills, as set out by the national curriculum, as well as a love of languages and learning about other cultures. These are as follows: </a:t>
            </a:r>
          </a:p>
          <a:p>
            <a:pPr marL="342900" lvl="0" indent="-342900" fontAlgn="base">
              <a:lnSpc>
                <a:spcPct val="103000"/>
              </a:lnSpc>
              <a:spcAft>
                <a:spcPts val="45"/>
              </a:spcAft>
              <a:buClr>
                <a:srgbClr val="000000"/>
              </a:buClr>
              <a:buSzPts val="1000"/>
              <a:buFont typeface="Arial" panose="020B0604020202020204" pitchFamily="34" charset="0"/>
              <a:buChar char="•"/>
            </a:pPr>
            <a:r>
              <a:rPr lang="en-GB" sz="1600" u="none" strike="noStrike" dirty="0">
                <a:solidFill>
                  <a:srgbClr val="000000"/>
                </a:solidFill>
                <a:effectLst/>
                <a:uFill>
                  <a:solidFill>
                    <a:srgbClr val="000000"/>
                  </a:solidFill>
                </a:uFill>
                <a:ea typeface="Arial" panose="020B0604020202020204" pitchFamily="34" charset="0"/>
                <a:cs typeface="Arial" panose="020B0604020202020204" pitchFamily="34" charset="0"/>
              </a:rPr>
              <a:t>understand and respond to spoken and written language from a variety of authentic sources. </a:t>
            </a:r>
          </a:p>
          <a:p>
            <a:pPr marL="342900" lvl="0" indent="-342900" fontAlgn="base">
              <a:lnSpc>
                <a:spcPct val="103000"/>
              </a:lnSpc>
              <a:spcAft>
                <a:spcPts val="30"/>
              </a:spcAft>
              <a:buClr>
                <a:srgbClr val="000000"/>
              </a:buClr>
              <a:buSzPts val="1000"/>
              <a:buFont typeface="Arial" panose="020B0604020202020204" pitchFamily="34" charset="0"/>
              <a:buChar char="•"/>
            </a:pPr>
            <a:r>
              <a:rPr lang="en-GB" sz="1600" u="none" strike="noStrike" dirty="0">
                <a:solidFill>
                  <a:srgbClr val="000000"/>
                </a:solidFill>
                <a:effectLst/>
                <a:uFill>
                  <a:solidFill>
                    <a:srgbClr val="000000"/>
                  </a:solidFill>
                </a:uFill>
                <a:ea typeface="Arial" panose="020B0604020202020204" pitchFamily="34" charset="0"/>
                <a:cs typeface="Arial" panose="020B0604020202020204" pitchFamily="34" charset="0"/>
              </a:rPr>
              <a:t>speak with increasing confidence, fluency and spontaneity, finding ways of communicating what they want to say, including through discussion and asking questions, and continually improving the accuracy of their pronunciation and intonation. </a:t>
            </a:r>
          </a:p>
          <a:p>
            <a:pPr marL="342900" lvl="0" indent="-342900" fontAlgn="base">
              <a:lnSpc>
                <a:spcPct val="103000"/>
              </a:lnSpc>
              <a:spcAft>
                <a:spcPts val="30"/>
              </a:spcAft>
              <a:buClr>
                <a:srgbClr val="000000"/>
              </a:buClr>
              <a:buSzPts val="1000"/>
              <a:buFont typeface="Arial" panose="020B0604020202020204" pitchFamily="34" charset="0"/>
              <a:buChar char="•"/>
            </a:pPr>
            <a:r>
              <a:rPr lang="en-GB" sz="1600" u="none" strike="noStrike" dirty="0">
                <a:solidFill>
                  <a:srgbClr val="000000"/>
                </a:solidFill>
                <a:effectLst/>
                <a:uFill>
                  <a:solidFill>
                    <a:srgbClr val="000000"/>
                  </a:solidFill>
                </a:uFill>
                <a:ea typeface="Arial" panose="020B0604020202020204" pitchFamily="34" charset="0"/>
                <a:cs typeface="Arial" panose="020B0604020202020204" pitchFamily="34" charset="0"/>
              </a:rPr>
              <a:t>write, for different purposes and audiences, using the variety of grammatical structures that they have learnt. </a:t>
            </a:r>
          </a:p>
          <a:p>
            <a:pPr marL="342900" lvl="0" indent="-342900" fontAlgn="base">
              <a:lnSpc>
                <a:spcPct val="103000"/>
              </a:lnSpc>
              <a:spcAft>
                <a:spcPts val="1330"/>
              </a:spcAft>
              <a:buClr>
                <a:srgbClr val="000000"/>
              </a:buClr>
              <a:buSzPts val="1000"/>
              <a:buFont typeface="Arial" panose="020B0604020202020204" pitchFamily="34" charset="0"/>
              <a:buChar char="•"/>
            </a:pPr>
            <a:r>
              <a:rPr lang="en-GB" sz="1600" u="none" strike="noStrike" dirty="0">
                <a:solidFill>
                  <a:srgbClr val="000000"/>
                </a:solidFill>
                <a:effectLst/>
                <a:uFill>
                  <a:solidFill>
                    <a:srgbClr val="000000"/>
                  </a:solidFill>
                </a:uFill>
                <a:ea typeface="Arial" panose="020B0604020202020204" pitchFamily="34" charset="0"/>
                <a:cs typeface="Arial" panose="020B0604020202020204" pitchFamily="34" charset="0"/>
              </a:rPr>
              <a:t>discover and develop an appreciation of a range of writing in the language studied. </a:t>
            </a:r>
          </a:p>
          <a:p>
            <a:pPr marL="6350" indent="-6350">
              <a:lnSpc>
                <a:spcPct val="107000"/>
              </a:lnSpc>
              <a:spcAft>
                <a:spcPts val="840"/>
              </a:spcAft>
            </a:pPr>
            <a:r>
              <a:rPr lang="en-GB" sz="1600" dirty="0">
                <a:solidFill>
                  <a:srgbClr val="000000"/>
                </a:solidFill>
                <a:effectLst/>
                <a:ea typeface="Calibri" panose="020F0502020204030204" pitchFamily="34" charset="0"/>
              </a:rPr>
              <a:t> </a:t>
            </a:r>
          </a:p>
          <a:p>
            <a:pPr marL="6350" indent="-6350">
              <a:lnSpc>
                <a:spcPct val="103000"/>
              </a:lnSpc>
              <a:spcAft>
                <a:spcPts val="840"/>
              </a:spcAft>
            </a:pPr>
            <a:r>
              <a:rPr lang="en-GB" sz="1600" dirty="0">
                <a:solidFill>
                  <a:srgbClr val="000000"/>
                </a:solidFill>
                <a:effectLst/>
                <a:ea typeface="Calibri" panose="020F0502020204030204" pitchFamily="34" charset="0"/>
              </a:rPr>
              <a:t>Teachers will assess children’s work using formative assessment. </a:t>
            </a:r>
          </a:p>
          <a:p>
            <a:pPr marL="6350" indent="-6350">
              <a:lnSpc>
                <a:spcPct val="103000"/>
              </a:lnSpc>
              <a:spcAft>
                <a:spcPts val="840"/>
              </a:spcAft>
            </a:pPr>
            <a:r>
              <a:rPr lang="en-GB" sz="1600" dirty="0">
                <a:solidFill>
                  <a:srgbClr val="000000"/>
                </a:solidFill>
                <a:effectLst/>
                <a:ea typeface="Calibri" panose="020F0502020204030204" pitchFamily="34" charset="0"/>
              </a:rPr>
              <a:t>All lessons begin with a recall session. The aim of this is to revisit topics that have already been covered and to ensure children have embedded knowledge. Formative assessment may also take place within the lesson and, for this, teachers are guided to the formative assessment ideas booklet. </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altLang="en-US"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endParaRPr kumimoji="0" lang="en-US" altLang="en-US" sz="16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pic>
        <p:nvPicPr>
          <p:cNvPr id="4" name="Picture 3">
            <a:extLst>
              <a:ext uri="{FF2B5EF4-FFF2-40B4-BE49-F238E27FC236}">
                <a16:creationId xmlns:a16="http://schemas.microsoft.com/office/drawing/2014/main" id="{195B10F3-372C-4BAE-8CF7-C5BD49ACDF5A}"/>
              </a:ext>
            </a:extLst>
          </p:cNvPr>
          <p:cNvPicPr>
            <a:picLocks noChangeAspect="1"/>
          </p:cNvPicPr>
          <p:nvPr/>
        </p:nvPicPr>
        <p:blipFill rotWithShape="1">
          <a:blip r:embed="rId2">
            <a:extLst>
              <a:ext uri="{BEBA8EAE-BF5A-486C-A8C5-ECC9F3942E4B}">
                <a14:imgProps xmlns:a14="http://schemas.microsoft.com/office/drawing/2010/main">
                  <a14:imgLayer r:embed="rId3">
                    <a14:imgEffect>
                      <a14:backgroundRemoval t="6632" b="96161" l="6200" r="96600">
                        <a14:foregroundMark x1="16600" y1="9773" x2="25200" y2="31414"/>
                        <a14:foregroundMark x1="25200" y1="31414" x2="24400" y2="52531"/>
                        <a14:foregroundMark x1="24400" y1="52531" x2="30000" y2="68237"/>
                        <a14:foregroundMark x1="30000" y1="68237" x2="47600" y2="79581"/>
                        <a14:foregroundMark x1="62800" y1="76265" x2="64400" y2="75916"/>
                        <a14:foregroundMark x1="47600" y1="79581" x2="62800" y2="76265"/>
                        <a14:foregroundMark x1="64829" y1="75567" x2="79000" y2="64049"/>
                        <a14:foregroundMark x1="64614" y1="75742" x2="64829" y2="75567"/>
                        <a14:foregroundMark x1="64400" y1="75916" x2="64614" y2="75742"/>
                        <a14:foregroundMark x1="79000" y1="64049" x2="85800" y2="46248"/>
                        <a14:foregroundMark x1="84810" y1="12042" x2="84800" y2="11693"/>
                        <a14:foregroundMark x1="84820" y1="12391" x2="84810" y2="12042"/>
                        <a14:foregroundMark x1="84830" y1="12740" x2="84820" y2="12391"/>
                        <a14:foregroundMark x1="85800" y1="46248" x2="84830" y2="12740"/>
                        <a14:foregroundMark x1="84800" y1="11693" x2="15200" y2="6632"/>
                        <a14:foregroundMark x1="59600" y1="6806" x2="78400" y2="7155"/>
                        <a14:foregroundMark x1="87173" y1="12042" x2="87800" y2="12391"/>
                        <a14:foregroundMark x1="78400" y1="7155" x2="87173" y2="12042"/>
                        <a14:foregroundMark x1="12950" y1="8202" x2="13400" y2="8726"/>
                        <a14:foregroundMark x1="12800" y1="8028" x2="12950" y2="8202"/>
                        <a14:foregroundMark x1="14402" y1="8726" x2="14600" y2="53752"/>
                        <a14:foregroundMark x1="14400" y1="8377" x2="14402" y2="8726"/>
                        <a14:foregroundMark x1="14600" y1="53752" x2="25400" y2="68063"/>
                        <a14:foregroundMark x1="25400" y1="68063" x2="30200" y2="71204"/>
                        <a14:foregroundMark x1="14220" y1="8726" x2="15600" y2="56021"/>
                        <a14:foregroundMark x1="14205" y1="8202" x2="14220" y2="8726"/>
                        <a14:foregroundMark x1="14200" y1="8028" x2="14205" y2="8202"/>
                        <a14:foregroundMark x1="30047" y1="72426" x2="30200" y2="72600"/>
                        <a14:foregroundMark x1="29893" y1="72251" x2="30047" y2="72426"/>
                        <a14:foregroundMark x1="15600" y1="56021" x2="29893" y2="72251"/>
                        <a14:foregroundMark x1="30800" y1="67714" x2="20200" y2="56545"/>
                        <a14:foregroundMark x1="20200" y1="56545" x2="17800" y2="13962"/>
                        <a14:foregroundMark x1="13800" y1="8726" x2="15000" y2="52007"/>
                        <a14:foregroundMark x1="13400" y1="19197" x2="14200" y2="50436"/>
                        <a14:foregroundMark x1="14200" y1="50436" x2="15000" y2="52356"/>
                        <a14:foregroundMark x1="14800" y1="82199" x2="14800" y2="82199"/>
                        <a14:foregroundMark x1="10600" y1="80977" x2="10600" y2="80977"/>
                        <a14:foregroundMark x1="6200" y1="78883" x2="15600" y2="79581"/>
                        <a14:foregroundMark x1="6400" y1="83944" x2="18400" y2="80628"/>
                        <a14:foregroundMark x1="13600" y1="85166" x2="25200" y2="90227"/>
                        <a14:foregroundMark x1="14600" y1="93368" x2="23600" y2="89005"/>
                        <a14:foregroundMark x1="14600" y1="92321" x2="40600" y2="93543"/>
                        <a14:foregroundMark x1="40600" y1="93543" x2="81800" y2="87435"/>
                        <a14:foregroundMark x1="81800" y1="87435" x2="64200" y2="91972"/>
                        <a14:foregroundMark x1="64200" y1="91972" x2="25000" y2="88133"/>
                        <a14:foregroundMark x1="25000" y1="88133" x2="22400" y2="88656"/>
                        <a14:foregroundMark x1="20800" y1="88656" x2="18200" y2="81675"/>
                        <a14:foregroundMark x1="29000" y1="89005" x2="26200" y2="85340"/>
                        <a14:foregroundMark x1="21400" y1="85340" x2="40600" y2="87086"/>
                        <a14:foregroundMark x1="69268" y1="85689" x2="80000" y2="85166"/>
                        <a14:foregroundMark x1="65677" y1="85864" x2="69268" y2="85689"/>
                        <a14:foregroundMark x1="62106" y1="86038" x2="65677" y2="85864"/>
                        <a14:foregroundMark x1="58515" y1="86213" x2="62106" y2="86038"/>
                        <a14:foregroundMark x1="54944" y1="86387" x2="58515" y2="86213"/>
                        <a14:foregroundMark x1="51353" y1="86562" x2="54944" y2="86387"/>
                        <a14:foregroundMark x1="40600" y1="87086" x2="51353" y2="86562"/>
                        <a14:foregroundMark x1="80000" y1="85166" x2="94600" y2="77312"/>
                        <a14:foregroundMark x1="94600" y1="77312" x2="90656" y2="86239"/>
                        <a14:foregroundMark x1="88200" y1="91798" x2="34000" y2="95812"/>
                        <a14:foregroundMark x1="34000" y1="95812" x2="11200" y2="92670"/>
                        <a14:foregroundMark x1="92000" y1="83246" x2="96600" y2="83421"/>
                        <a14:foregroundMark x1="46600" y1="87784" x2="46600" y2="87784"/>
                        <a14:foregroundMark x1="49200" y1="87784" x2="49200" y2="87784"/>
                        <a14:foregroundMark x1="51400" y1="87958" x2="51400" y2="87958"/>
                        <a14:foregroundMark x1="62200" y1="87260" x2="62200" y2="87260"/>
                        <a14:foregroundMark x1="40200" y1="96161" x2="40200" y2="96161"/>
                        <a14:backgroundMark x1="90000" y1="88482" x2="90000" y2="88482"/>
                        <a14:backgroundMark x1="91000" y1="89005" x2="89400" y2="88831"/>
                        <a14:backgroundMark x1="90600" y1="88307" x2="89000" y2="88133"/>
                        <a14:backgroundMark x1="91200" y1="87958" x2="90200" y2="87958"/>
                        <a14:backgroundMark x1="90000" y1="90925" x2="89200" y2="89005"/>
                        <a14:backgroundMark x1="91000" y1="87609" x2="90200" y2="90401"/>
                        <a14:backgroundMark x1="89600" y1="89878" x2="89400" y2="90052"/>
                        <a14:backgroundMark x1="91400" y1="87260" x2="90000" y2="87260"/>
                        <a14:backgroundMark x1="89000" y1="89703" x2="90400" y2="90925"/>
                        <a14:backgroundMark x1="87600" y1="12740" x2="87600" y2="12740"/>
                        <a14:backgroundMark x1="87800" y1="12391" x2="87800" y2="12391"/>
                        <a14:backgroundMark x1="87600" y1="12042" x2="87600" y2="12042"/>
                        <a14:backgroundMark x1="87400" y1="12391" x2="87400" y2="12391"/>
                        <a14:backgroundMark x1="87200" y1="12042" x2="87200" y2="12042"/>
                        <a14:backgroundMark x1="13000" y1="8202" x2="13000" y2="8202"/>
                        <a14:backgroundMark x1="12600" y1="8202" x2="12600" y2="8202"/>
                        <a14:backgroundMark x1="12800" y1="8726" x2="12800" y2="8726"/>
                        <a14:backgroundMark x1="64400" y1="76265" x2="64400" y2="76265"/>
                        <a14:backgroundMark x1="65200" y1="75742" x2="65200" y2="75742"/>
                        <a14:backgroundMark x1="64800" y1="75916" x2="64800" y2="75916"/>
                        <a14:backgroundMark x1="65600" y1="75567" x2="65600" y2="75567"/>
                        <a14:backgroundMark x1="64200" y1="76265" x2="64200" y2="76265"/>
                        <a14:backgroundMark x1="63800" y1="76265" x2="63800" y2="76265"/>
                        <a14:backgroundMark x1="30200" y1="72600" x2="30200" y2="72600"/>
                        <a14:backgroundMark x1="30000" y1="72251" x2="30000" y2="72251"/>
                        <a14:backgroundMark x1="29400" y1="72426" x2="29400" y2="72426"/>
                        <a14:backgroundMark x1="30000" y1="72949" x2="30000" y2="72949"/>
                        <a14:backgroundMark x1="29800" y1="72426" x2="29800" y2="72426"/>
                        <a14:backgroundMark x1="29400" y1="72251" x2="29400" y2="72251"/>
                        <a14:backgroundMark x1="54000" y1="86213" x2="54000" y2="86213"/>
                        <a14:backgroundMark x1="53400" y1="86387" x2="53400" y2="86387"/>
                        <a14:backgroundMark x1="52800" y1="86387" x2="52800" y2="86387"/>
                        <a14:backgroundMark x1="51800" y1="86213" x2="51800" y2="86213"/>
                        <a14:backgroundMark x1="52000" y1="86387" x2="52000" y2="86387"/>
                        <a14:backgroundMark x1="52600" y1="86387" x2="52600" y2="86387"/>
                        <a14:backgroundMark x1="51000" y1="86387" x2="51000" y2="86387"/>
                        <a14:backgroundMark x1="51600" y1="86562" x2="51600" y2="86562"/>
                        <a14:backgroundMark x1="50200" y1="86562" x2="50200" y2="86562"/>
                        <a14:backgroundMark x1="55000" y1="86213" x2="55000" y2="86213"/>
                        <a14:backgroundMark x1="56000" y1="86213" x2="56000" y2="86213"/>
                        <a14:backgroundMark x1="56800" y1="86387" x2="56800" y2="86387"/>
                        <a14:backgroundMark x1="56800" y1="86387" x2="56800" y2="86387"/>
                        <a14:backgroundMark x1="58000" y1="86038" x2="58000" y2="86038"/>
                        <a14:backgroundMark x1="57000" y1="86038" x2="57000" y2="86038"/>
                        <a14:backgroundMark x1="56400" y1="86213" x2="56400" y2="86213"/>
                        <a14:backgroundMark x1="55400" y1="86213" x2="55400" y2="86213"/>
                        <a14:backgroundMark x1="54600" y1="86213" x2="54600" y2="86213"/>
                        <a14:backgroundMark x1="60400" y1="86038" x2="60400" y2="86038"/>
                        <a14:backgroundMark x1="59400" y1="86213" x2="59400" y2="86213"/>
                        <a14:backgroundMark x1="59800" y1="86038" x2="59800" y2="86038"/>
                        <a14:backgroundMark x1="59000" y1="86038" x2="59000" y2="86038"/>
                        <a14:backgroundMark x1="58400" y1="86038" x2="58400" y2="86038"/>
                        <a14:backgroundMark x1="57600" y1="86038" x2="57600" y2="86038"/>
                        <a14:backgroundMark x1="61600" y1="85864" x2="61600" y2="85864"/>
                        <a14:backgroundMark x1="62400" y1="85864" x2="62400" y2="85864"/>
                        <a14:backgroundMark x1="63200" y1="85864" x2="63200" y2="85864"/>
                        <a14:backgroundMark x1="64000" y1="85689" x2="64000" y2="85689"/>
                        <a14:backgroundMark x1="61200" y1="85864" x2="61200" y2="85864"/>
                        <a14:backgroundMark x1="61000" y1="85864" x2="61000" y2="85864"/>
                        <a14:backgroundMark x1="58600" y1="86213" x2="58600" y2="86213"/>
                        <a14:backgroundMark x1="57600" y1="86213" x2="57600" y2="86213"/>
                        <a14:backgroundMark x1="58000" y1="86213" x2="58000" y2="86213"/>
                        <a14:backgroundMark x1="57200" y1="86213" x2="57200" y2="86213"/>
                        <a14:backgroundMark x1="55600" y1="86213" x2="55600" y2="86213"/>
                        <a14:backgroundMark x1="63800" y1="86038" x2="63800" y2="86038"/>
                        <a14:backgroundMark x1="63000" y1="86038" x2="63000" y2="86038"/>
                        <a14:backgroundMark x1="62400" y1="86038" x2="62400" y2="86038"/>
                      </a14:backgroundRemoval>
                    </a14:imgEffect>
                  </a14:imgLayer>
                </a14:imgProps>
              </a:ext>
            </a:extLst>
          </a:blip>
          <a:srcRect l="-1" r="-6672"/>
          <a:stretch/>
        </p:blipFill>
        <p:spPr>
          <a:xfrm>
            <a:off x="243403" y="97239"/>
            <a:ext cx="668285" cy="717953"/>
          </a:xfrm>
          <a:prstGeom prst="rect">
            <a:avLst/>
          </a:prstGeom>
        </p:spPr>
      </p:pic>
    </p:spTree>
    <p:extLst>
      <p:ext uri="{BB962C8B-B14F-4D97-AF65-F5344CB8AC3E}">
        <p14:creationId xmlns:p14="http://schemas.microsoft.com/office/powerpoint/2010/main" val="15960005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E57E3D2-C7EF-460B-BD2A-96345DF27C16}"/>
              </a:ext>
            </a:extLst>
          </p:cNvPr>
          <p:cNvSpPr txBox="1"/>
          <p:nvPr/>
        </p:nvSpPr>
        <p:spPr>
          <a:xfrm>
            <a:off x="786551" y="1041825"/>
            <a:ext cx="8625016" cy="369332"/>
          </a:xfrm>
          <a:prstGeom prst="rect">
            <a:avLst/>
          </a:prstGeom>
          <a:noFill/>
        </p:spPr>
        <p:txBody>
          <a:bodyPr wrap="square">
            <a:spAutoFit/>
          </a:bodyPr>
          <a:lstStyle/>
          <a:p>
            <a:r>
              <a:rPr lang="en-GB" b="1" dirty="0">
                <a:solidFill>
                  <a:srgbClr val="0070C0"/>
                </a:solidFill>
                <a:latin typeface="+mj-lt"/>
              </a:rPr>
              <a:t>Golden threads</a:t>
            </a:r>
          </a:p>
        </p:txBody>
      </p:sp>
      <p:pic>
        <p:nvPicPr>
          <p:cNvPr id="4" name="Picture 3">
            <a:extLst>
              <a:ext uri="{FF2B5EF4-FFF2-40B4-BE49-F238E27FC236}">
                <a16:creationId xmlns:a16="http://schemas.microsoft.com/office/drawing/2014/main" id="{195B10F3-372C-4BAE-8CF7-C5BD49ACDF5A}"/>
              </a:ext>
            </a:extLst>
          </p:cNvPr>
          <p:cNvPicPr>
            <a:picLocks noChangeAspect="1"/>
          </p:cNvPicPr>
          <p:nvPr/>
        </p:nvPicPr>
        <p:blipFill rotWithShape="1">
          <a:blip r:embed="rId2">
            <a:extLst>
              <a:ext uri="{BEBA8EAE-BF5A-486C-A8C5-ECC9F3942E4B}">
                <a14:imgProps xmlns:a14="http://schemas.microsoft.com/office/drawing/2010/main">
                  <a14:imgLayer r:embed="rId3">
                    <a14:imgEffect>
                      <a14:backgroundRemoval t="6632" b="96161" l="6200" r="96600">
                        <a14:foregroundMark x1="16600" y1="9773" x2="25200" y2="31414"/>
                        <a14:foregroundMark x1="25200" y1="31414" x2="24400" y2="52531"/>
                        <a14:foregroundMark x1="24400" y1="52531" x2="30000" y2="68237"/>
                        <a14:foregroundMark x1="30000" y1="68237" x2="47600" y2="79581"/>
                        <a14:foregroundMark x1="62800" y1="76265" x2="64400" y2="75916"/>
                        <a14:foregroundMark x1="47600" y1="79581" x2="62800" y2="76265"/>
                        <a14:foregroundMark x1="64829" y1="75567" x2="79000" y2="64049"/>
                        <a14:foregroundMark x1="64614" y1="75742" x2="64829" y2="75567"/>
                        <a14:foregroundMark x1="64400" y1="75916" x2="64614" y2="75742"/>
                        <a14:foregroundMark x1="79000" y1="64049" x2="85800" y2="46248"/>
                        <a14:foregroundMark x1="84810" y1="12042" x2="84800" y2="11693"/>
                        <a14:foregroundMark x1="84820" y1="12391" x2="84810" y2="12042"/>
                        <a14:foregroundMark x1="84830" y1="12740" x2="84820" y2="12391"/>
                        <a14:foregroundMark x1="85800" y1="46248" x2="84830" y2="12740"/>
                        <a14:foregroundMark x1="84800" y1="11693" x2="15200" y2="6632"/>
                        <a14:foregroundMark x1="59600" y1="6806" x2="78400" y2="7155"/>
                        <a14:foregroundMark x1="87173" y1="12042" x2="87800" y2="12391"/>
                        <a14:foregroundMark x1="78400" y1="7155" x2="87173" y2="12042"/>
                        <a14:foregroundMark x1="12950" y1="8202" x2="13400" y2="8726"/>
                        <a14:foregroundMark x1="12800" y1="8028" x2="12950" y2="8202"/>
                        <a14:foregroundMark x1="14402" y1="8726" x2="14600" y2="53752"/>
                        <a14:foregroundMark x1="14400" y1="8377" x2="14402" y2="8726"/>
                        <a14:foregroundMark x1="14600" y1="53752" x2="25400" y2="68063"/>
                        <a14:foregroundMark x1="25400" y1="68063" x2="30200" y2="71204"/>
                        <a14:foregroundMark x1="14220" y1="8726" x2="15600" y2="56021"/>
                        <a14:foregroundMark x1="14205" y1="8202" x2="14220" y2="8726"/>
                        <a14:foregroundMark x1="14200" y1="8028" x2="14205" y2="8202"/>
                        <a14:foregroundMark x1="30047" y1="72426" x2="30200" y2="72600"/>
                        <a14:foregroundMark x1="29893" y1="72251" x2="30047" y2="72426"/>
                        <a14:foregroundMark x1="15600" y1="56021" x2="29893" y2="72251"/>
                        <a14:foregroundMark x1="30800" y1="67714" x2="20200" y2="56545"/>
                        <a14:foregroundMark x1="20200" y1="56545" x2="17800" y2="13962"/>
                        <a14:foregroundMark x1="13800" y1="8726" x2="15000" y2="52007"/>
                        <a14:foregroundMark x1="13400" y1="19197" x2="14200" y2="50436"/>
                        <a14:foregroundMark x1="14200" y1="50436" x2="15000" y2="52356"/>
                        <a14:foregroundMark x1="14800" y1="82199" x2="14800" y2="82199"/>
                        <a14:foregroundMark x1="10600" y1="80977" x2="10600" y2="80977"/>
                        <a14:foregroundMark x1="6200" y1="78883" x2="15600" y2="79581"/>
                        <a14:foregroundMark x1="6400" y1="83944" x2="18400" y2="80628"/>
                        <a14:foregroundMark x1="13600" y1="85166" x2="25200" y2="90227"/>
                        <a14:foregroundMark x1="14600" y1="93368" x2="23600" y2="89005"/>
                        <a14:foregroundMark x1="14600" y1="92321" x2="40600" y2="93543"/>
                        <a14:foregroundMark x1="40600" y1="93543" x2="81800" y2="87435"/>
                        <a14:foregroundMark x1="81800" y1="87435" x2="64200" y2="91972"/>
                        <a14:foregroundMark x1="64200" y1="91972" x2="25000" y2="88133"/>
                        <a14:foregroundMark x1="25000" y1="88133" x2="22400" y2="88656"/>
                        <a14:foregroundMark x1="20800" y1="88656" x2="18200" y2="81675"/>
                        <a14:foregroundMark x1="29000" y1="89005" x2="26200" y2="85340"/>
                        <a14:foregroundMark x1="21400" y1="85340" x2="40600" y2="87086"/>
                        <a14:foregroundMark x1="69268" y1="85689" x2="80000" y2="85166"/>
                        <a14:foregroundMark x1="65677" y1="85864" x2="69268" y2="85689"/>
                        <a14:foregroundMark x1="62106" y1="86038" x2="65677" y2="85864"/>
                        <a14:foregroundMark x1="58515" y1="86213" x2="62106" y2="86038"/>
                        <a14:foregroundMark x1="54944" y1="86387" x2="58515" y2="86213"/>
                        <a14:foregroundMark x1="51353" y1="86562" x2="54944" y2="86387"/>
                        <a14:foregroundMark x1="40600" y1="87086" x2="51353" y2="86562"/>
                        <a14:foregroundMark x1="80000" y1="85166" x2="94600" y2="77312"/>
                        <a14:foregroundMark x1="94600" y1="77312" x2="90656" y2="86239"/>
                        <a14:foregroundMark x1="88200" y1="91798" x2="34000" y2="95812"/>
                        <a14:foregroundMark x1="34000" y1="95812" x2="11200" y2="92670"/>
                        <a14:foregroundMark x1="92000" y1="83246" x2="96600" y2="83421"/>
                        <a14:foregroundMark x1="46600" y1="87784" x2="46600" y2="87784"/>
                        <a14:foregroundMark x1="49200" y1="87784" x2="49200" y2="87784"/>
                        <a14:foregroundMark x1="51400" y1="87958" x2="51400" y2="87958"/>
                        <a14:foregroundMark x1="62200" y1="87260" x2="62200" y2="87260"/>
                        <a14:foregroundMark x1="40200" y1="96161" x2="40200" y2="96161"/>
                        <a14:backgroundMark x1="90000" y1="88482" x2="90000" y2="88482"/>
                        <a14:backgroundMark x1="91000" y1="89005" x2="89400" y2="88831"/>
                        <a14:backgroundMark x1="90600" y1="88307" x2="89000" y2="88133"/>
                        <a14:backgroundMark x1="91200" y1="87958" x2="90200" y2="87958"/>
                        <a14:backgroundMark x1="90000" y1="90925" x2="89200" y2="89005"/>
                        <a14:backgroundMark x1="91000" y1="87609" x2="90200" y2="90401"/>
                        <a14:backgroundMark x1="89600" y1="89878" x2="89400" y2="90052"/>
                        <a14:backgroundMark x1="91400" y1="87260" x2="90000" y2="87260"/>
                        <a14:backgroundMark x1="89000" y1="89703" x2="90400" y2="90925"/>
                        <a14:backgroundMark x1="87600" y1="12740" x2="87600" y2="12740"/>
                        <a14:backgroundMark x1="87800" y1="12391" x2="87800" y2="12391"/>
                        <a14:backgroundMark x1="87600" y1="12042" x2="87600" y2="12042"/>
                        <a14:backgroundMark x1="87400" y1="12391" x2="87400" y2="12391"/>
                        <a14:backgroundMark x1="87200" y1="12042" x2="87200" y2="12042"/>
                        <a14:backgroundMark x1="13000" y1="8202" x2="13000" y2="8202"/>
                        <a14:backgroundMark x1="12600" y1="8202" x2="12600" y2="8202"/>
                        <a14:backgroundMark x1="12800" y1="8726" x2="12800" y2="8726"/>
                        <a14:backgroundMark x1="64400" y1="76265" x2="64400" y2="76265"/>
                        <a14:backgroundMark x1="65200" y1="75742" x2="65200" y2="75742"/>
                        <a14:backgroundMark x1="64800" y1="75916" x2="64800" y2="75916"/>
                        <a14:backgroundMark x1="65600" y1="75567" x2="65600" y2="75567"/>
                        <a14:backgroundMark x1="64200" y1="76265" x2="64200" y2="76265"/>
                        <a14:backgroundMark x1="63800" y1="76265" x2="63800" y2="76265"/>
                        <a14:backgroundMark x1="30200" y1="72600" x2="30200" y2="72600"/>
                        <a14:backgroundMark x1="30000" y1="72251" x2="30000" y2="72251"/>
                        <a14:backgroundMark x1="29400" y1="72426" x2="29400" y2="72426"/>
                        <a14:backgroundMark x1="30000" y1="72949" x2="30000" y2="72949"/>
                        <a14:backgroundMark x1="29800" y1="72426" x2="29800" y2="72426"/>
                        <a14:backgroundMark x1="29400" y1="72251" x2="29400" y2="72251"/>
                        <a14:backgroundMark x1="54000" y1="86213" x2="54000" y2="86213"/>
                        <a14:backgroundMark x1="53400" y1="86387" x2="53400" y2="86387"/>
                        <a14:backgroundMark x1="52800" y1="86387" x2="52800" y2="86387"/>
                        <a14:backgroundMark x1="51800" y1="86213" x2="51800" y2="86213"/>
                        <a14:backgroundMark x1="52000" y1="86387" x2="52000" y2="86387"/>
                        <a14:backgroundMark x1="52600" y1="86387" x2="52600" y2="86387"/>
                        <a14:backgroundMark x1="51000" y1="86387" x2="51000" y2="86387"/>
                        <a14:backgroundMark x1="51600" y1="86562" x2="51600" y2="86562"/>
                        <a14:backgroundMark x1="50200" y1="86562" x2="50200" y2="86562"/>
                        <a14:backgroundMark x1="55000" y1="86213" x2="55000" y2="86213"/>
                        <a14:backgroundMark x1="56000" y1="86213" x2="56000" y2="86213"/>
                        <a14:backgroundMark x1="56800" y1="86387" x2="56800" y2="86387"/>
                        <a14:backgroundMark x1="56800" y1="86387" x2="56800" y2="86387"/>
                        <a14:backgroundMark x1="58000" y1="86038" x2="58000" y2="86038"/>
                        <a14:backgroundMark x1="57000" y1="86038" x2="57000" y2="86038"/>
                        <a14:backgroundMark x1="56400" y1="86213" x2="56400" y2="86213"/>
                        <a14:backgroundMark x1="55400" y1="86213" x2="55400" y2="86213"/>
                        <a14:backgroundMark x1="54600" y1="86213" x2="54600" y2="86213"/>
                        <a14:backgroundMark x1="60400" y1="86038" x2="60400" y2="86038"/>
                        <a14:backgroundMark x1="59400" y1="86213" x2="59400" y2="86213"/>
                        <a14:backgroundMark x1="59800" y1="86038" x2="59800" y2="86038"/>
                        <a14:backgroundMark x1="59000" y1="86038" x2="59000" y2="86038"/>
                        <a14:backgroundMark x1="58400" y1="86038" x2="58400" y2="86038"/>
                        <a14:backgroundMark x1="57600" y1="86038" x2="57600" y2="86038"/>
                        <a14:backgroundMark x1="61600" y1="85864" x2="61600" y2="85864"/>
                        <a14:backgroundMark x1="62400" y1="85864" x2="62400" y2="85864"/>
                        <a14:backgroundMark x1="63200" y1="85864" x2="63200" y2="85864"/>
                        <a14:backgroundMark x1="64000" y1="85689" x2="64000" y2="85689"/>
                        <a14:backgroundMark x1="61200" y1="85864" x2="61200" y2="85864"/>
                        <a14:backgroundMark x1="61000" y1="85864" x2="61000" y2="85864"/>
                        <a14:backgroundMark x1="58600" y1="86213" x2="58600" y2="86213"/>
                        <a14:backgroundMark x1="57600" y1="86213" x2="57600" y2="86213"/>
                        <a14:backgroundMark x1="58000" y1="86213" x2="58000" y2="86213"/>
                        <a14:backgroundMark x1="57200" y1="86213" x2="57200" y2="86213"/>
                        <a14:backgroundMark x1="55600" y1="86213" x2="55600" y2="86213"/>
                        <a14:backgroundMark x1="63800" y1="86038" x2="63800" y2="86038"/>
                        <a14:backgroundMark x1="63000" y1="86038" x2="63000" y2="86038"/>
                        <a14:backgroundMark x1="62400" y1="86038" x2="62400" y2="86038"/>
                      </a14:backgroundRemoval>
                    </a14:imgEffect>
                  </a14:imgLayer>
                </a14:imgProps>
              </a:ext>
            </a:extLst>
          </a:blip>
          <a:srcRect l="-1" r="-6672"/>
          <a:stretch/>
        </p:blipFill>
        <p:spPr>
          <a:xfrm>
            <a:off x="243403" y="97239"/>
            <a:ext cx="668285" cy="717953"/>
          </a:xfrm>
          <a:prstGeom prst="rect">
            <a:avLst/>
          </a:prstGeom>
        </p:spPr>
      </p:pic>
      <p:pic>
        <p:nvPicPr>
          <p:cNvPr id="8" name="Picture 7">
            <a:extLst>
              <a:ext uri="{FF2B5EF4-FFF2-40B4-BE49-F238E27FC236}">
                <a16:creationId xmlns:a16="http://schemas.microsoft.com/office/drawing/2014/main" id="{C0275E08-C06E-F30C-E1F1-AC394C068804}"/>
              </a:ext>
            </a:extLst>
          </p:cNvPr>
          <p:cNvPicPr>
            <a:picLocks noChangeAspect="1"/>
          </p:cNvPicPr>
          <p:nvPr/>
        </p:nvPicPr>
        <p:blipFill>
          <a:blip r:embed="rId4"/>
          <a:stretch>
            <a:fillRect/>
          </a:stretch>
        </p:blipFill>
        <p:spPr>
          <a:xfrm>
            <a:off x="1717040" y="1411157"/>
            <a:ext cx="4839472" cy="4822209"/>
          </a:xfrm>
          <a:prstGeom prst="rect">
            <a:avLst/>
          </a:prstGeom>
        </p:spPr>
      </p:pic>
    </p:spTree>
    <p:extLst>
      <p:ext uri="{BB962C8B-B14F-4D97-AF65-F5344CB8AC3E}">
        <p14:creationId xmlns:p14="http://schemas.microsoft.com/office/powerpoint/2010/main" val="7397384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A picture containing background pattern&#10;&#10;Description automatically generated">
            <a:extLst>
              <a:ext uri="{FF2B5EF4-FFF2-40B4-BE49-F238E27FC236}">
                <a16:creationId xmlns:a16="http://schemas.microsoft.com/office/drawing/2014/main" id="{469A07DA-CF30-41D1-A777-8572F88DEFD7}"/>
              </a:ext>
            </a:extLst>
          </p:cNvPr>
          <p:cNvPicPr>
            <a:picLocks noChangeAspect="1"/>
          </p:cNvPicPr>
          <p:nvPr/>
        </p:nvPicPr>
        <p:blipFill rotWithShape="1">
          <a:blip r:embed="rId2">
            <a:extLst>
              <a:ext uri="{28A0092B-C50C-407E-A947-70E740481C1C}">
                <a14:useLocalDpi xmlns:a14="http://schemas.microsoft.com/office/drawing/2010/main" val="0"/>
              </a:ext>
            </a:extLst>
          </a:blip>
          <a:srcRect t="78462"/>
          <a:stretch/>
        </p:blipFill>
        <p:spPr>
          <a:xfrm>
            <a:off x="3684814" y="4922520"/>
            <a:ext cx="6221186" cy="1935480"/>
          </a:xfrm>
          <a:prstGeom prst="rect">
            <a:avLst/>
          </a:prstGeom>
        </p:spPr>
      </p:pic>
      <p:pic>
        <p:nvPicPr>
          <p:cNvPr id="10" name="Picture 9" descr="A picture containing background pattern&#10;&#10;Description automatically generated">
            <a:extLst>
              <a:ext uri="{FF2B5EF4-FFF2-40B4-BE49-F238E27FC236}">
                <a16:creationId xmlns:a16="http://schemas.microsoft.com/office/drawing/2014/main" id="{45A31B67-D993-49FE-B191-513D59F2E630}"/>
              </a:ext>
            </a:extLst>
          </p:cNvPr>
          <p:cNvPicPr>
            <a:picLocks noChangeAspect="1"/>
          </p:cNvPicPr>
          <p:nvPr/>
        </p:nvPicPr>
        <p:blipFill rotWithShape="1">
          <a:blip r:embed="rId2">
            <a:extLst>
              <a:ext uri="{28A0092B-C50C-407E-A947-70E740481C1C}">
                <a14:useLocalDpi xmlns:a14="http://schemas.microsoft.com/office/drawing/2010/main" val="0"/>
              </a:ext>
            </a:extLst>
          </a:blip>
          <a:srcRect t="2925" b="87385"/>
          <a:stretch/>
        </p:blipFill>
        <p:spPr>
          <a:xfrm>
            <a:off x="-3917" y="-1"/>
            <a:ext cx="9906001" cy="959927"/>
          </a:xfrm>
          <a:prstGeom prst="rect">
            <a:avLst/>
          </a:prstGeom>
        </p:spPr>
      </p:pic>
      <p:sp>
        <p:nvSpPr>
          <p:cNvPr id="3" name="TextBox 2">
            <a:extLst>
              <a:ext uri="{FF2B5EF4-FFF2-40B4-BE49-F238E27FC236}">
                <a16:creationId xmlns:a16="http://schemas.microsoft.com/office/drawing/2014/main" id="{9E57E3D2-C7EF-460B-BD2A-96345DF27C16}"/>
              </a:ext>
            </a:extLst>
          </p:cNvPr>
          <p:cNvSpPr txBox="1"/>
          <p:nvPr/>
        </p:nvSpPr>
        <p:spPr>
          <a:xfrm>
            <a:off x="786551" y="1041825"/>
            <a:ext cx="8625016" cy="369332"/>
          </a:xfrm>
          <a:prstGeom prst="rect">
            <a:avLst/>
          </a:prstGeom>
          <a:noFill/>
        </p:spPr>
        <p:txBody>
          <a:bodyPr wrap="square">
            <a:spAutoFit/>
          </a:bodyPr>
          <a:lstStyle/>
          <a:p>
            <a:r>
              <a:rPr lang="en-GB" b="1" dirty="0">
                <a:solidFill>
                  <a:srgbClr val="0070C0"/>
                </a:solidFill>
                <a:latin typeface="+mj-lt"/>
              </a:rPr>
              <a:t>Long term plan</a:t>
            </a:r>
          </a:p>
        </p:txBody>
      </p:sp>
      <p:pic>
        <p:nvPicPr>
          <p:cNvPr id="4" name="Picture 3">
            <a:extLst>
              <a:ext uri="{FF2B5EF4-FFF2-40B4-BE49-F238E27FC236}">
                <a16:creationId xmlns:a16="http://schemas.microsoft.com/office/drawing/2014/main" id="{195B10F3-372C-4BAE-8CF7-C5BD49ACDF5A}"/>
              </a:ext>
            </a:extLst>
          </p:cNvPr>
          <p:cNvPicPr>
            <a:picLocks noChangeAspect="1"/>
          </p:cNvPicPr>
          <p:nvPr/>
        </p:nvPicPr>
        <p:blipFill rotWithShape="1">
          <a:blip r:embed="rId3">
            <a:extLst>
              <a:ext uri="{BEBA8EAE-BF5A-486C-A8C5-ECC9F3942E4B}">
                <a14:imgProps xmlns:a14="http://schemas.microsoft.com/office/drawing/2010/main">
                  <a14:imgLayer r:embed="rId4">
                    <a14:imgEffect>
                      <a14:backgroundRemoval t="6632" b="96161" l="6200" r="96600">
                        <a14:foregroundMark x1="16600" y1="9773" x2="25200" y2="31414"/>
                        <a14:foregroundMark x1="25200" y1="31414" x2="24400" y2="52531"/>
                        <a14:foregroundMark x1="24400" y1="52531" x2="30000" y2="68237"/>
                        <a14:foregroundMark x1="30000" y1="68237" x2="47600" y2="79581"/>
                        <a14:foregroundMark x1="62800" y1="76265" x2="64400" y2="75916"/>
                        <a14:foregroundMark x1="47600" y1="79581" x2="62800" y2="76265"/>
                        <a14:foregroundMark x1="64829" y1="75567" x2="79000" y2="64049"/>
                        <a14:foregroundMark x1="64614" y1="75742" x2="64829" y2="75567"/>
                        <a14:foregroundMark x1="64400" y1="75916" x2="64614" y2="75742"/>
                        <a14:foregroundMark x1="79000" y1="64049" x2="85800" y2="46248"/>
                        <a14:foregroundMark x1="84810" y1="12042" x2="84800" y2="11693"/>
                        <a14:foregroundMark x1="84820" y1="12391" x2="84810" y2="12042"/>
                        <a14:foregroundMark x1="84830" y1="12740" x2="84820" y2="12391"/>
                        <a14:foregroundMark x1="85800" y1="46248" x2="84830" y2="12740"/>
                        <a14:foregroundMark x1="84800" y1="11693" x2="15200" y2="6632"/>
                        <a14:foregroundMark x1="59600" y1="6806" x2="78400" y2="7155"/>
                        <a14:foregroundMark x1="87173" y1="12042" x2="87800" y2="12391"/>
                        <a14:foregroundMark x1="78400" y1="7155" x2="87173" y2="12042"/>
                        <a14:foregroundMark x1="12950" y1="8202" x2="13400" y2="8726"/>
                        <a14:foregroundMark x1="12800" y1="8028" x2="12950" y2="8202"/>
                        <a14:foregroundMark x1="14402" y1="8726" x2="14600" y2="53752"/>
                        <a14:foregroundMark x1="14400" y1="8377" x2="14402" y2="8726"/>
                        <a14:foregroundMark x1="14600" y1="53752" x2="25400" y2="68063"/>
                        <a14:foregroundMark x1="25400" y1="68063" x2="30200" y2="71204"/>
                        <a14:foregroundMark x1="14220" y1="8726" x2="15600" y2="56021"/>
                        <a14:foregroundMark x1="14205" y1="8202" x2="14220" y2="8726"/>
                        <a14:foregroundMark x1="14200" y1="8028" x2="14205" y2="8202"/>
                        <a14:foregroundMark x1="30047" y1="72426" x2="30200" y2="72600"/>
                        <a14:foregroundMark x1="29893" y1="72251" x2="30047" y2="72426"/>
                        <a14:foregroundMark x1="15600" y1="56021" x2="29893" y2="72251"/>
                        <a14:foregroundMark x1="30800" y1="67714" x2="20200" y2="56545"/>
                        <a14:foregroundMark x1="20200" y1="56545" x2="17800" y2="13962"/>
                        <a14:foregroundMark x1="13800" y1="8726" x2="15000" y2="52007"/>
                        <a14:foregroundMark x1="13400" y1="19197" x2="14200" y2="50436"/>
                        <a14:foregroundMark x1="14200" y1="50436" x2="15000" y2="52356"/>
                        <a14:foregroundMark x1="14800" y1="82199" x2="14800" y2="82199"/>
                        <a14:foregroundMark x1="10600" y1="80977" x2="10600" y2="80977"/>
                        <a14:foregroundMark x1="6200" y1="78883" x2="15600" y2="79581"/>
                        <a14:foregroundMark x1="6400" y1="83944" x2="18400" y2="80628"/>
                        <a14:foregroundMark x1="13600" y1="85166" x2="25200" y2="90227"/>
                        <a14:foregroundMark x1="14600" y1="93368" x2="23600" y2="89005"/>
                        <a14:foregroundMark x1="14600" y1="92321" x2="40600" y2="93543"/>
                        <a14:foregroundMark x1="40600" y1="93543" x2="81800" y2="87435"/>
                        <a14:foregroundMark x1="81800" y1="87435" x2="64200" y2="91972"/>
                        <a14:foregroundMark x1="64200" y1="91972" x2="25000" y2="88133"/>
                        <a14:foregroundMark x1="25000" y1="88133" x2="22400" y2="88656"/>
                        <a14:foregroundMark x1="20800" y1="88656" x2="18200" y2="81675"/>
                        <a14:foregroundMark x1="29000" y1="89005" x2="26200" y2="85340"/>
                        <a14:foregroundMark x1="21400" y1="85340" x2="40600" y2="87086"/>
                        <a14:foregroundMark x1="69268" y1="85689" x2="80000" y2="85166"/>
                        <a14:foregroundMark x1="65677" y1="85864" x2="69268" y2="85689"/>
                        <a14:foregroundMark x1="62106" y1="86038" x2="65677" y2="85864"/>
                        <a14:foregroundMark x1="58515" y1="86213" x2="62106" y2="86038"/>
                        <a14:foregroundMark x1="54944" y1="86387" x2="58515" y2="86213"/>
                        <a14:foregroundMark x1="51353" y1="86562" x2="54944" y2="86387"/>
                        <a14:foregroundMark x1="40600" y1="87086" x2="51353" y2="86562"/>
                        <a14:foregroundMark x1="80000" y1="85166" x2="94600" y2="77312"/>
                        <a14:foregroundMark x1="94600" y1="77312" x2="90656" y2="86239"/>
                        <a14:foregroundMark x1="88200" y1="91798" x2="34000" y2="95812"/>
                        <a14:foregroundMark x1="34000" y1="95812" x2="11200" y2="92670"/>
                        <a14:foregroundMark x1="92000" y1="83246" x2="96600" y2="83421"/>
                        <a14:foregroundMark x1="46600" y1="87784" x2="46600" y2="87784"/>
                        <a14:foregroundMark x1="49200" y1="87784" x2="49200" y2="87784"/>
                        <a14:foregroundMark x1="51400" y1="87958" x2="51400" y2="87958"/>
                        <a14:foregroundMark x1="62200" y1="87260" x2="62200" y2="87260"/>
                        <a14:foregroundMark x1="40200" y1="96161" x2="40200" y2="96161"/>
                        <a14:backgroundMark x1="90000" y1="88482" x2="90000" y2="88482"/>
                        <a14:backgroundMark x1="91000" y1="89005" x2="89400" y2="88831"/>
                        <a14:backgroundMark x1="90600" y1="88307" x2="89000" y2="88133"/>
                        <a14:backgroundMark x1="91200" y1="87958" x2="90200" y2="87958"/>
                        <a14:backgroundMark x1="90000" y1="90925" x2="89200" y2="89005"/>
                        <a14:backgroundMark x1="91000" y1="87609" x2="90200" y2="90401"/>
                        <a14:backgroundMark x1="89600" y1="89878" x2="89400" y2="90052"/>
                        <a14:backgroundMark x1="91400" y1="87260" x2="90000" y2="87260"/>
                        <a14:backgroundMark x1="89000" y1="89703" x2="90400" y2="90925"/>
                        <a14:backgroundMark x1="87600" y1="12740" x2="87600" y2="12740"/>
                        <a14:backgroundMark x1="87800" y1="12391" x2="87800" y2="12391"/>
                        <a14:backgroundMark x1="87600" y1="12042" x2="87600" y2="12042"/>
                        <a14:backgroundMark x1="87400" y1="12391" x2="87400" y2="12391"/>
                        <a14:backgroundMark x1="87200" y1="12042" x2="87200" y2="12042"/>
                        <a14:backgroundMark x1="13000" y1="8202" x2="13000" y2="8202"/>
                        <a14:backgroundMark x1="12600" y1="8202" x2="12600" y2="8202"/>
                        <a14:backgroundMark x1="12800" y1="8726" x2="12800" y2="8726"/>
                        <a14:backgroundMark x1="64400" y1="76265" x2="64400" y2="76265"/>
                        <a14:backgroundMark x1="65200" y1="75742" x2="65200" y2="75742"/>
                        <a14:backgroundMark x1="64800" y1="75916" x2="64800" y2="75916"/>
                        <a14:backgroundMark x1="65600" y1="75567" x2="65600" y2="75567"/>
                        <a14:backgroundMark x1="64200" y1="76265" x2="64200" y2="76265"/>
                        <a14:backgroundMark x1="63800" y1="76265" x2="63800" y2="76265"/>
                        <a14:backgroundMark x1="30200" y1="72600" x2="30200" y2="72600"/>
                        <a14:backgroundMark x1="30000" y1="72251" x2="30000" y2="72251"/>
                        <a14:backgroundMark x1="29400" y1="72426" x2="29400" y2="72426"/>
                        <a14:backgroundMark x1="30000" y1="72949" x2="30000" y2="72949"/>
                        <a14:backgroundMark x1="29800" y1="72426" x2="29800" y2="72426"/>
                        <a14:backgroundMark x1="29400" y1="72251" x2="29400" y2="72251"/>
                        <a14:backgroundMark x1="54000" y1="86213" x2="54000" y2="86213"/>
                        <a14:backgroundMark x1="53400" y1="86387" x2="53400" y2="86387"/>
                        <a14:backgroundMark x1="52800" y1="86387" x2="52800" y2="86387"/>
                        <a14:backgroundMark x1="51800" y1="86213" x2="51800" y2="86213"/>
                        <a14:backgroundMark x1="52000" y1="86387" x2="52000" y2="86387"/>
                        <a14:backgroundMark x1="52600" y1="86387" x2="52600" y2="86387"/>
                        <a14:backgroundMark x1="51000" y1="86387" x2="51000" y2="86387"/>
                        <a14:backgroundMark x1="51600" y1="86562" x2="51600" y2="86562"/>
                        <a14:backgroundMark x1="50200" y1="86562" x2="50200" y2="86562"/>
                        <a14:backgroundMark x1="55000" y1="86213" x2="55000" y2="86213"/>
                        <a14:backgroundMark x1="56000" y1="86213" x2="56000" y2="86213"/>
                        <a14:backgroundMark x1="56800" y1="86387" x2="56800" y2="86387"/>
                        <a14:backgroundMark x1="56800" y1="86387" x2="56800" y2="86387"/>
                        <a14:backgroundMark x1="58000" y1="86038" x2="58000" y2="86038"/>
                        <a14:backgroundMark x1="57000" y1="86038" x2="57000" y2="86038"/>
                        <a14:backgroundMark x1="56400" y1="86213" x2="56400" y2="86213"/>
                        <a14:backgroundMark x1="55400" y1="86213" x2="55400" y2="86213"/>
                        <a14:backgroundMark x1="54600" y1="86213" x2="54600" y2="86213"/>
                        <a14:backgroundMark x1="60400" y1="86038" x2="60400" y2="86038"/>
                        <a14:backgroundMark x1="59400" y1="86213" x2="59400" y2="86213"/>
                        <a14:backgroundMark x1="59800" y1="86038" x2="59800" y2="86038"/>
                        <a14:backgroundMark x1="59000" y1="86038" x2="59000" y2="86038"/>
                        <a14:backgroundMark x1="58400" y1="86038" x2="58400" y2="86038"/>
                        <a14:backgroundMark x1="57600" y1="86038" x2="57600" y2="86038"/>
                        <a14:backgroundMark x1="61600" y1="85864" x2="61600" y2="85864"/>
                        <a14:backgroundMark x1="62400" y1="85864" x2="62400" y2="85864"/>
                        <a14:backgroundMark x1="63200" y1="85864" x2="63200" y2="85864"/>
                        <a14:backgroundMark x1="64000" y1="85689" x2="64000" y2="85689"/>
                        <a14:backgroundMark x1="61200" y1="85864" x2="61200" y2="85864"/>
                        <a14:backgroundMark x1="61000" y1="85864" x2="61000" y2="85864"/>
                        <a14:backgroundMark x1="58600" y1="86213" x2="58600" y2="86213"/>
                        <a14:backgroundMark x1="57600" y1="86213" x2="57600" y2="86213"/>
                        <a14:backgroundMark x1="58000" y1="86213" x2="58000" y2="86213"/>
                        <a14:backgroundMark x1="57200" y1="86213" x2="57200" y2="86213"/>
                        <a14:backgroundMark x1="55600" y1="86213" x2="55600" y2="86213"/>
                        <a14:backgroundMark x1="63800" y1="86038" x2="63800" y2="86038"/>
                        <a14:backgroundMark x1="63000" y1="86038" x2="63000" y2="86038"/>
                        <a14:backgroundMark x1="62400" y1="86038" x2="62400" y2="86038"/>
                      </a14:backgroundRemoval>
                    </a14:imgEffect>
                  </a14:imgLayer>
                </a14:imgProps>
              </a:ext>
            </a:extLst>
          </a:blip>
          <a:srcRect l="-1" r="-6672"/>
          <a:stretch/>
        </p:blipFill>
        <p:spPr>
          <a:xfrm>
            <a:off x="243403" y="97239"/>
            <a:ext cx="668285" cy="717953"/>
          </a:xfrm>
          <a:prstGeom prst="rect">
            <a:avLst/>
          </a:prstGeom>
        </p:spPr>
      </p:pic>
      <p:graphicFrame>
        <p:nvGraphicFramePr>
          <p:cNvPr id="8" name="Table 5">
            <a:extLst>
              <a:ext uri="{FF2B5EF4-FFF2-40B4-BE49-F238E27FC236}">
                <a16:creationId xmlns:a16="http://schemas.microsoft.com/office/drawing/2014/main" id="{2A0E4F06-6402-414E-9323-F7A34AE3F0C2}"/>
              </a:ext>
            </a:extLst>
          </p:cNvPr>
          <p:cNvGraphicFramePr>
            <a:graphicFrameLocks noGrp="1"/>
          </p:cNvGraphicFramePr>
          <p:nvPr>
            <p:extLst>
              <p:ext uri="{D42A27DB-BD31-4B8C-83A1-F6EECF244321}">
                <p14:modId xmlns:p14="http://schemas.microsoft.com/office/powerpoint/2010/main" val="108583377"/>
              </p:ext>
            </p:extLst>
          </p:nvPr>
        </p:nvGraphicFramePr>
        <p:xfrm>
          <a:off x="911690" y="1411156"/>
          <a:ext cx="8676170" cy="4991901"/>
        </p:xfrm>
        <a:graphic>
          <a:graphicData uri="http://schemas.openxmlformats.org/drawingml/2006/table">
            <a:tbl>
              <a:tblPr firstRow="1" bandRow="1">
                <a:tableStyleId>{5940675A-B579-460E-94D1-54222C63F5DA}</a:tableStyleId>
              </a:tblPr>
              <a:tblGrid>
                <a:gridCol w="639500">
                  <a:extLst>
                    <a:ext uri="{9D8B030D-6E8A-4147-A177-3AD203B41FA5}">
                      <a16:colId xmlns:a16="http://schemas.microsoft.com/office/drawing/2014/main" val="2359847445"/>
                    </a:ext>
                  </a:extLst>
                </a:gridCol>
                <a:gridCol w="1339445">
                  <a:extLst>
                    <a:ext uri="{9D8B030D-6E8A-4147-A177-3AD203B41FA5}">
                      <a16:colId xmlns:a16="http://schemas.microsoft.com/office/drawing/2014/main" val="1594443440"/>
                    </a:ext>
                  </a:extLst>
                </a:gridCol>
                <a:gridCol w="1339445">
                  <a:extLst>
                    <a:ext uri="{9D8B030D-6E8A-4147-A177-3AD203B41FA5}">
                      <a16:colId xmlns:a16="http://schemas.microsoft.com/office/drawing/2014/main" val="3793453715"/>
                    </a:ext>
                  </a:extLst>
                </a:gridCol>
                <a:gridCol w="1339445">
                  <a:extLst>
                    <a:ext uri="{9D8B030D-6E8A-4147-A177-3AD203B41FA5}">
                      <a16:colId xmlns:a16="http://schemas.microsoft.com/office/drawing/2014/main" val="3867046019"/>
                    </a:ext>
                  </a:extLst>
                </a:gridCol>
                <a:gridCol w="1339445">
                  <a:extLst>
                    <a:ext uri="{9D8B030D-6E8A-4147-A177-3AD203B41FA5}">
                      <a16:colId xmlns:a16="http://schemas.microsoft.com/office/drawing/2014/main" val="170433909"/>
                    </a:ext>
                  </a:extLst>
                </a:gridCol>
                <a:gridCol w="1339445">
                  <a:extLst>
                    <a:ext uri="{9D8B030D-6E8A-4147-A177-3AD203B41FA5}">
                      <a16:colId xmlns:a16="http://schemas.microsoft.com/office/drawing/2014/main" val="2558075943"/>
                    </a:ext>
                  </a:extLst>
                </a:gridCol>
                <a:gridCol w="1339445">
                  <a:extLst>
                    <a:ext uri="{9D8B030D-6E8A-4147-A177-3AD203B41FA5}">
                      <a16:colId xmlns:a16="http://schemas.microsoft.com/office/drawing/2014/main" val="3859627368"/>
                    </a:ext>
                  </a:extLst>
                </a:gridCol>
              </a:tblGrid>
              <a:tr h="333196">
                <a:tc>
                  <a:txBody>
                    <a:bodyPr/>
                    <a:lstStyle/>
                    <a:p>
                      <a:endParaRPr lang="en-GB"/>
                    </a:p>
                  </a:txBody>
                  <a:tcPr/>
                </a:tc>
                <a:tc>
                  <a:txBody>
                    <a:bodyPr/>
                    <a:lstStyle/>
                    <a:p>
                      <a:pPr algn="ctr"/>
                      <a:r>
                        <a:rPr lang="en-GB" sz="1200"/>
                        <a:t>Autumn 1</a:t>
                      </a:r>
                    </a:p>
                  </a:txBody>
                  <a:tcPr/>
                </a:tc>
                <a:tc>
                  <a:txBody>
                    <a:bodyPr/>
                    <a:lstStyle/>
                    <a:p>
                      <a:pPr algn="ctr"/>
                      <a:r>
                        <a:rPr lang="en-GB" sz="1200"/>
                        <a:t>Autumn 2</a:t>
                      </a:r>
                    </a:p>
                  </a:txBody>
                  <a:tcPr/>
                </a:tc>
                <a:tc>
                  <a:txBody>
                    <a:bodyPr/>
                    <a:lstStyle/>
                    <a:p>
                      <a:pPr algn="ctr"/>
                      <a:r>
                        <a:rPr lang="en-GB" sz="1200"/>
                        <a:t>Spring 1</a:t>
                      </a:r>
                    </a:p>
                  </a:txBody>
                  <a:tcPr/>
                </a:tc>
                <a:tc>
                  <a:txBody>
                    <a:bodyPr/>
                    <a:lstStyle/>
                    <a:p>
                      <a:pPr algn="ctr"/>
                      <a:r>
                        <a:rPr lang="en-GB" sz="1200"/>
                        <a:t>Spring 2</a:t>
                      </a:r>
                    </a:p>
                  </a:txBody>
                  <a:tcPr/>
                </a:tc>
                <a:tc>
                  <a:txBody>
                    <a:bodyPr/>
                    <a:lstStyle/>
                    <a:p>
                      <a:pPr algn="ctr"/>
                      <a:r>
                        <a:rPr lang="en-GB" sz="1200"/>
                        <a:t>Summer 1</a:t>
                      </a:r>
                    </a:p>
                  </a:txBody>
                  <a:tcPr/>
                </a:tc>
                <a:tc>
                  <a:txBody>
                    <a:bodyPr/>
                    <a:lstStyle/>
                    <a:p>
                      <a:pPr algn="ctr"/>
                      <a:r>
                        <a:rPr lang="en-GB" sz="1200"/>
                        <a:t>Summer 2</a:t>
                      </a:r>
                    </a:p>
                  </a:txBody>
                  <a:tcPr/>
                </a:tc>
                <a:extLst>
                  <a:ext uri="{0D108BD9-81ED-4DB2-BD59-A6C34878D82A}">
                    <a16:rowId xmlns:a16="http://schemas.microsoft.com/office/drawing/2014/main" val="3267430717"/>
                  </a:ext>
                </a:extLst>
              </a:tr>
              <a:tr h="734505">
                <a:tc>
                  <a:txBody>
                    <a:bodyPr/>
                    <a:lstStyle/>
                    <a:p>
                      <a:pPr algn="ctr"/>
                      <a:r>
                        <a:rPr lang="en-GB" sz="1200"/>
                        <a:t>Year 1</a:t>
                      </a:r>
                    </a:p>
                  </a:txBody>
                  <a:tcPr anchor="ctr"/>
                </a:tc>
                <a:tc>
                  <a:txBody>
                    <a:bodyPr/>
                    <a:lstStyle/>
                    <a:p>
                      <a:pPr algn="ctr">
                        <a:lnSpc>
                          <a:spcPct val="115000"/>
                        </a:lnSpc>
                        <a:spcAft>
                          <a:spcPts val="100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15000"/>
                        </a:lnSpc>
                        <a:spcAft>
                          <a:spcPts val="100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15000"/>
                        </a:lnSpc>
                        <a:spcAft>
                          <a:spcPts val="100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15000"/>
                        </a:lnSpc>
                        <a:spcAft>
                          <a:spcPts val="100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15000"/>
                        </a:lnSpc>
                        <a:spcAft>
                          <a:spcPts val="100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15000"/>
                        </a:lnSpc>
                        <a:spcAft>
                          <a:spcPts val="100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extLst>
                  <a:ext uri="{0D108BD9-81ED-4DB2-BD59-A6C34878D82A}">
                    <a16:rowId xmlns:a16="http://schemas.microsoft.com/office/drawing/2014/main" val="3285787395"/>
                  </a:ext>
                </a:extLst>
              </a:tr>
              <a:tr h="794957">
                <a:tc>
                  <a:txBody>
                    <a:bodyPr/>
                    <a:lstStyle/>
                    <a:p>
                      <a:pPr algn="ctr"/>
                      <a:r>
                        <a:rPr lang="en-GB" sz="1200"/>
                        <a:t>Year 2</a:t>
                      </a:r>
                    </a:p>
                  </a:txBody>
                  <a:tcPr anchor="ctr"/>
                </a:tc>
                <a:tc>
                  <a:txBody>
                    <a:bodyPr/>
                    <a:lstStyle/>
                    <a:p>
                      <a:pPr algn="ctr">
                        <a:lnSpc>
                          <a:spcPct val="115000"/>
                        </a:lnSpc>
                        <a:spcAft>
                          <a:spcPts val="100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15000"/>
                        </a:lnSpc>
                        <a:spcAft>
                          <a:spcPts val="100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15000"/>
                        </a:lnSpc>
                        <a:spcAft>
                          <a:spcPts val="100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15000"/>
                        </a:lnSpc>
                        <a:spcAft>
                          <a:spcPts val="100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15000"/>
                        </a:lnSpc>
                        <a:spcAft>
                          <a:spcPts val="100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15000"/>
                        </a:lnSpc>
                        <a:spcAft>
                          <a:spcPts val="100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extLst>
                  <a:ext uri="{0D108BD9-81ED-4DB2-BD59-A6C34878D82A}">
                    <a16:rowId xmlns:a16="http://schemas.microsoft.com/office/drawing/2014/main" val="3585745437"/>
                  </a:ext>
                </a:extLst>
              </a:tr>
              <a:tr h="794958">
                <a:tc>
                  <a:txBody>
                    <a:bodyPr/>
                    <a:lstStyle/>
                    <a:p>
                      <a:pPr algn="ctr"/>
                      <a:r>
                        <a:rPr lang="en-GB" sz="1200"/>
                        <a:t>Year 3</a:t>
                      </a:r>
                    </a:p>
                  </a:txBody>
                  <a:tcPr anchor="ctr"/>
                </a:tc>
                <a:tc>
                  <a:txBody>
                    <a:bodyPr/>
                    <a:lstStyle/>
                    <a:p>
                      <a:pPr algn="ctr">
                        <a:lnSpc>
                          <a:spcPct val="115000"/>
                        </a:lnSpc>
                        <a:spcAft>
                          <a:spcPts val="100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Lightbulb languages unit 1</a:t>
                      </a:r>
                    </a:p>
                  </a:txBody>
                  <a:tcPr anchor="ctr"/>
                </a:tc>
                <a:tc>
                  <a:txBody>
                    <a:bodyPr/>
                    <a:lstStyle/>
                    <a:p>
                      <a:pPr algn="ctr">
                        <a:lnSpc>
                          <a:spcPct val="115000"/>
                        </a:lnSpc>
                        <a:spcAft>
                          <a:spcPts val="100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marL="0" marR="0" lvl="0" indent="0" algn="ctr" defTabSz="914400" rtl="0" eaLnBrk="1" fontAlgn="auto" latinLnBrk="0" hangingPunct="1">
                        <a:lnSpc>
                          <a:spcPct val="115000"/>
                        </a:lnSpc>
                        <a:spcBef>
                          <a:spcPts val="0"/>
                        </a:spcBef>
                        <a:spcAft>
                          <a:spcPts val="1000"/>
                        </a:spcAft>
                        <a:buClrTx/>
                        <a:buSzTx/>
                        <a:buFontTx/>
                        <a:buNone/>
                        <a:tabLst/>
                        <a:defRPr/>
                      </a:pPr>
                      <a:r>
                        <a:rPr lang="en-GB" sz="1100" dirty="0">
                          <a:effectLst/>
                          <a:latin typeface="Calibri" panose="020F0502020204030204" pitchFamily="34" charset="0"/>
                          <a:ea typeface="Calibri" panose="020F0502020204030204" pitchFamily="34" charset="0"/>
                          <a:cs typeface="Times New Roman" panose="02020603050405020304" pitchFamily="18" charset="0"/>
                        </a:rPr>
                        <a:t>Lightbulb languages unit 2</a:t>
                      </a:r>
                    </a:p>
                    <a:p>
                      <a:pPr algn="ctr">
                        <a:lnSpc>
                          <a:spcPct val="115000"/>
                        </a:lnSpc>
                        <a:spcAft>
                          <a:spcPts val="100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15000"/>
                        </a:lnSpc>
                        <a:spcAft>
                          <a:spcPts val="100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marL="0" marR="0" lvl="0" indent="0" algn="ctr" defTabSz="914400" rtl="0" eaLnBrk="1" fontAlgn="auto" latinLnBrk="0" hangingPunct="1">
                        <a:lnSpc>
                          <a:spcPct val="115000"/>
                        </a:lnSpc>
                        <a:spcBef>
                          <a:spcPts val="0"/>
                        </a:spcBef>
                        <a:spcAft>
                          <a:spcPts val="1000"/>
                        </a:spcAft>
                        <a:buClrTx/>
                        <a:buSzTx/>
                        <a:buFontTx/>
                        <a:buNone/>
                        <a:tabLst/>
                        <a:defRPr/>
                      </a:pPr>
                      <a:r>
                        <a:rPr lang="en-GB" sz="1100" dirty="0">
                          <a:effectLst/>
                          <a:latin typeface="Calibri" panose="020F0502020204030204" pitchFamily="34" charset="0"/>
                          <a:ea typeface="Calibri" panose="020F0502020204030204" pitchFamily="34" charset="0"/>
                          <a:cs typeface="Times New Roman" panose="02020603050405020304" pitchFamily="18" charset="0"/>
                        </a:rPr>
                        <a:t>Lightbulb languages unit 3</a:t>
                      </a:r>
                    </a:p>
                    <a:p>
                      <a:pPr algn="ctr">
                        <a:lnSpc>
                          <a:spcPct val="115000"/>
                        </a:lnSpc>
                        <a:spcAft>
                          <a:spcPts val="100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marL="0" marR="0" lvl="0" indent="0" algn="ctr" defTabSz="914400" rtl="0" eaLnBrk="1" fontAlgn="auto" latinLnBrk="0" hangingPunct="1">
                        <a:lnSpc>
                          <a:spcPct val="115000"/>
                        </a:lnSpc>
                        <a:spcBef>
                          <a:spcPts val="0"/>
                        </a:spcBef>
                        <a:spcAft>
                          <a:spcPts val="1000"/>
                        </a:spcAft>
                        <a:buClrTx/>
                        <a:buSzTx/>
                        <a:buFontTx/>
                        <a:buNone/>
                        <a:tabLst/>
                        <a:defRPr/>
                      </a:pPr>
                      <a:r>
                        <a:rPr lang="en-GB" sz="1100" dirty="0">
                          <a:effectLst/>
                          <a:latin typeface="Calibri" panose="020F0502020204030204" pitchFamily="34" charset="0"/>
                          <a:ea typeface="Calibri" panose="020F0502020204030204" pitchFamily="34" charset="0"/>
                          <a:cs typeface="Times New Roman" panose="02020603050405020304" pitchFamily="18" charset="0"/>
                        </a:rPr>
                        <a:t>Lightbulb languages unit 4</a:t>
                      </a:r>
                    </a:p>
                    <a:p>
                      <a:pPr algn="ctr">
                        <a:lnSpc>
                          <a:spcPct val="115000"/>
                        </a:lnSpc>
                        <a:spcAft>
                          <a:spcPts val="100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extLst>
                  <a:ext uri="{0D108BD9-81ED-4DB2-BD59-A6C34878D82A}">
                    <a16:rowId xmlns:a16="http://schemas.microsoft.com/office/drawing/2014/main" val="908821935"/>
                  </a:ext>
                </a:extLst>
              </a:tr>
              <a:tr h="794958">
                <a:tc>
                  <a:txBody>
                    <a:bodyPr/>
                    <a:lstStyle/>
                    <a:p>
                      <a:pPr algn="ctr"/>
                      <a:r>
                        <a:rPr lang="en-GB" sz="1200"/>
                        <a:t>Year 4</a:t>
                      </a:r>
                    </a:p>
                  </a:txBody>
                  <a:tcPr anchor="ctr"/>
                </a:tc>
                <a:tc>
                  <a:txBody>
                    <a:bodyPr/>
                    <a:lstStyle/>
                    <a:p>
                      <a:pPr algn="ctr">
                        <a:lnSpc>
                          <a:spcPct val="115000"/>
                        </a:lnSpc>
                        <a:spcAft>
                          <a:spcPts val="100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Lightbulb languages unit 5</a:t>
                      </a:r>
                    </a:p>
                  </a:txBody>
                  <a:tcPr anchor="ctr"/>
                </a:tc>
                <a:tc>
                  <a:txBody>
                    <a:bodyPr/>
                    <a:lstStyle/>
                    <a:p>
                      <a:pPr algn="ctr">
                        <a:lnSpc>
                          <a:spcPct val="115000"/>
                        </a:lnSpc>
                        <a:spcAft>
                          <a:spcPts val="100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15000"/>
                        </a:lnSpc>
                        <a:spcAft>
                          <a:spcPts val="100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Lightbulb languages unit 6 </a:t>
                      </a:r>
                    </a:p>
                  </a:txBody>
                  <a:tcPr anchor="ctr"/>
                </a:tc>
                <a:tc>
                  <a:txBody>
                    <a:bodyPr/>
                    <a:lstStyle/>
                    <a:p>
                      <a:pPr algn="ctr">
                        <a:lnSpc>
                          <a:spcPct val="115000"/>
                        </a:lnSpc>
                        <a:spcAft>
                          <a:spcPts val="100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Lightbulb languages unit 7</a:t>
                      </a:r>
                    </a:p>
                  </a:txBody>
                  <a:tcPr anchor="ctr"/>
                </a:tc>
                <a:tc>
                  <a:txBody>
                    <a:bodyPr/>
                    <a:lstStyle/>
                    <a:p>
                      <a:pPr algn="ctr">
                        <a:lnSpc>
                          <a:spcPct val="115000"/>
                        </a:lnSpc>
                        <a:spcAft>
                          <a:spcPts val="100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Lightbulb languages unit 8</a:t>
                      </a:r>
                      <a:endParaRPr lang="en-GB" sz="1100" b="1"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15000"/>
                        </a:lnSpc>
                        <a:spcAft>
                          <a:spcPts val="100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Lightbulb languages unit  9</a:t>
                      </a:r>
                    </a:p>
                  </a:txBody>
                  <a:tcPr anchor="ctr"/>
                </a:tc>
                <a:extLst>
                  <a:ext uri="{0D108BD9-81ED-4DB2-BD59-A6C34878D82A}">
                    <a16:rowId xmlns:a16="http://schemas.microsoft.com/office/drawing/2014/main" val="4249647769"/>
                  </a:ext>
                </a:extLst>
              </a:tr>
              <a:tr h="711805">
                <a:tc>
                  <a:txBody>
                    <a:bodyPr/>
                    <a:lstStyle/>
                    <a:p>
                      <a:pPr algn="ctr"/>
                      <a:r>
                        <a:rPr lang="en-GB" sz="1200" dirty="0"/>
                        <a:t>Year 5</a:t>
                      </a:r>
                    </a:p>
                  </a:txBody>
                  <a:tcPr anchor="ctr"/>
                </a:tc>
                <a:tc>
                  <a:txBody>
                    <a:bodyPr/>
                    <a:lstStyle/>
                    <a:p>
                      <a:pPr algn="ctr">
                        <a:lnSpc>
                          <a:spcPct val="115000"/>
                        </a:lnSpc>
                        <a:spcAft>
                          <a:spcPts val="100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Lightbulb languages unit 10</a:t>
                      </a:r>
                    </a:p>
                  </a:txBody>
                  <a:tcPr anchor="ctr"/>
                </a:tc>
                <a:tc>
                  <a:txBody>
                    <a:bodyPr/>
                    <a:lstStyle/>
                    <a:p>
                      <a:pPr algn="ctr">
                        <a:lnSpc>
                          <a:spcPct val="115000"/>
                        </a:lnSpc>
                        <a:spcAft>
                          <a:spcPts val="100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15000"/>
                        </a:lnSpc>
                        <a:spcAft>
                          <a:spcPts val="100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Lightbulb languages unit 11</a:t>
                      </a:r>
                    </a:p>
                  </a:txBody>
                  <a:tcPr anchor="ctr"/>
                </a:tc>
                <a:tc>
                  <a:txBody>
                    <a:bodyPr/>
                    <a:lstStyle/>
                    <a:p>
                      <a:pPr algn="ctr">
                        <a:lnSpc>
                          <a:spcPct val="115000"/>
                        </a:lnSpc>
                        <a:spcAft>
                          <a:spcPts val="100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Lightbulb languages unit 12</a:t>
                      </a:r>
                    </a:p>
                  </a:txBody>
                  <a:tcPr anchor="ctr"/>
                </a:tc>
                <a:tc>
                  <a:txBody>
                    <a:bodyPr/>
                    <a:lstStyle/>
                    <a:p>
                      <a:pPr algn="ctr">
                        <a:lnSpc>
                          <a:spcPct val="115000"/>
                        </a:lnSpc>
                        <a:spcAft>
                          <a:spcPts val="100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Lightbulb languages unit 13 </a:t>
                      </a:r>
                      <a:endParaRPr lang="en-GB" sz="1100" b="1"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15000"/>
                        </a:lnSpc>
                        <a:spcAft>
                          <a:spcPts val="100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Lightbulb languages unit  14</a:t>
                      </a:r>
                    </a:p>
                  </a:txBody>
                  <a:tcPr anchor="ctr"/>
                </a:tc>
                <a:extLst>
                  <a:ext uri="{0D108BD9-81ED-4DB2-BD59-A6C34878D82A}">
                    <a16:rowId xmlns:a16="http://schemas.microsoft.com/office/drawing/2014/main" val="2620233237"/>
                  </a:ext>
                </a:extLst>
              </a:tr>
              <a:tr h="794958">
                <a:tc>
                  <a:txBody>
                    <a:bodyPr/>
                    <a:lstStyle/>
                    <a:p>
                      <a:pPr algn="ctr"/>
                      <a:r>
                        <a:rPr lang="en-GB" sz="1200" dirty="0"/>
                        <a:t>Year 6</a:t>
                      </a:r>
                    </a:p>
                  </a:txBody>
                  <a:tcPr anchor="ctr"/>
                </a:tc>
                <a:tc>
                  <a:txBody>
                    <a:bodyPr/>
                    <a:lstStyle/>
                    <a:p>
                      <a:pPr algn="ctr">
                        <a:lnSpc>
                          <a:spcPct val="115000"/>
                        </a:lnSpc>
                        <a:spcAft>
                          <a:spcPts val="100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Lightbulb languages unit 15</a:t>
                      </a:r>
                    </a:p>
                  </a:txBody>
                  <a:tcPr anchor="ctr"/>
                </a:tc>
                <a:tc>
                  <a:txBody>
                    <a:bodyPr/>
                    <a:lstStyle/>
                    <a:p>
                      <a:pPr algn="ctr">
                        <a:lnSpc>
                          <a:spcPct val="115000"/>
                        </a:lnSpc>
                        <a:spcAft>
                          <a:spcPts val="100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15000"/>
                        </a:lnSpc>
                        <a:spcAft>
                          <a:spcPts val="100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Lightbulb languages unit 16</a:t>
                      </a:r>
                    </a:p>
                  </a:txBody>
                  <a:tcPr anchor="ctr"/>
                </a:tc>
                <a:tc>
                  <a:txBody>
                    <a:bodyPr/>
                    <a:lstStyle/>
                    <a:p>
                      <a:pPr algn="ctr">
                        <a:lnSpc>
                          <a:spcPct val="115000"/>
                        </a:lnSpc>
                        <a:spcAft>
                          <a:spcPts val="100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15000"/>
                        </a:lnSpc>
                        <a:spcAft>
                          <a:spcPts val="100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Lightbulb languages unit 17</a:t>
                      </a:r>
                    </a:p>
                  </a:txBody>
                  <a:tcPr anchor="ctr"/>
                </a:tc>
                <a:tc>
                  <a:txBody>
                    <a:bodyPr/>
                    <a:lstStyle/>
                    <a:p>
                      <a:pPr algn="ctr">
                        <a:lnSpc>
                          <a:spcPct val="115000"/>
                        </a:lnSpc>
                        <a:spcAft>
                          <a:spcPts val="100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extLst>
                  <a:ext uri="{0D108BD9-81ED-4DB2-BD59-A6C34878D82A}">
                    <a16:rowId xmlns:a16="http://schemas.microsoft.com/office/drawing/2014/main" val="2512837229"/>
                  </a:ext>
                </a:extLst>
              </a:tr>
            </a:tbl>
          </a:graphicData>
        </a:graphic>
      </p:graphicFrame>
    </p:spTree>
    <p:extLst>
      <p:ext uri="{BB962C8B-B14F-4D97-AF65-F5344CB8AC3E}">
        <p14:creationId xmlns:p14="http://schemas.microsoft.com/office/powerpoint/2010/main" val="2223002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E57E3D2-C7EF-460B-BD2A-96345DF27C16}"/>
              </a:ext>
            </a:extLst>
          </p:cNvPr>
          <p:cNvSpPr txBox="1"/>
          <p:nvPr/>
        </p:nvSpPr>
        <p:spPr>
          <a:xfrm>
            <a:off x="786551" y="1041825"/>
            <a:ext cx="8625016" cy="369332"/>
          </a:xfrm>
          <a:prstGeom prst="rect">
            <a:avLst/>
          </a:prstGeom>
          <a:noFill/>
        </p:spPr>
        <p:txBody>
          <a:bodyPr wrap="square">
            <a:spAutoFit/>
          </a:bodyPr>
          <a:lstStyle/>
          <a:p>
            <a:r>
              <a:rPr lang="en-GB" b="1" dirty="0">
                <a:solidFill>
                  <a:srgbClr val="0070C0"/>
                </a:solidFill>
                <a:latin typeface="+mj-lt"/>
              </a:rPr>
              <a:t>Curriculum offer</a:t>
            </a:r>
          </a:p>
        </p:txBody>
      </p:sp>
      <p:pic>
        <p:nvPicPr>
          <p:cNvPr id="4" name="Picture 3">
            <a:extLst>
              <a:ext uri="{FF2B5EF4-FFF2-40B4-BE49-F238E27FC236}">
                <a16:creationId xmlns:a16="http://schemas.microsoft.com/office/drawing/2014/main" id="{195B10F3-372C-4BAE-8CF7-C5BD49ACDF5A}"/>
              </a:ext>
            </a:extLst>
          </p:cNvPr>
          <p:cNvPicPr>
            <a:picLocks noChangeAspect="1"/>
          </p:cNvPicPr>
          <p:nvPr/>
        </p:nvPicPr>
        <p:blipFill rotWithShape="1">
          <a:blip r:embed="rId2">
            <a:extLst>
              <a:ext uri="{BEBA8EAE-BF5A-486C-A8C5-ECC9F3942E4B}">
                <a14:imgProps xmlns:a14="http://schemas.microsoft.com/office/drawing/2010/main">
                  <a14:imgLayer r:embed="rId3">
                    <a14:imgEffect>
                      <a14:backgroundRemoval t="6632" b="96161" l="6200" r="96600">
                        <a14:foregroundMark x1="16600" y1="9773" x2="25200" y2="31414"/>
                        <a14:foregroundMark x1="25200" y1="31414" x2="24400" y2="52531"/>
                        <a14:foregroundMark x1="24400" y1="52531" x2="30000" y2="68237"/>
                        <a14:foregroundMark x1="30000" y1="68237" x2="47600" y2="79581"/>
                        <a14:foregroundMark x1="62800" y1="76265" x2="64400" y2="75916"/>
                        <a14:foregroundMark x1="47600" y1="79581" x2="62800" y2="76265"/>
                        <a14:foregroundMark x1="64829" y1="75567" x2="79000" y2="64049"/>
                        <a14:foregroundMark x1="64614" y1="75742" x2="64829" y2="75567"/>
                        <a14:foregroundMark x1="64400" y1="75916" x2="64614" y2="75742"/>
                        <a14:foregroundMark x1="79000" y1="64049" x2="85800" y2="46248"/>
                        <a14:foregroundMark x1="84810" y1="12042" x2="84800" y2="11693"/>
                        <a14:foregroundMark x1="84820" y1="12391" x2="84810" y2="12042"/>
                        <a14:foregroundMark x1="84830" y1="12740" x2="84820" y2="12391"/>
                        <a14:foregroundMark x1="85800" y1="46248" x2="84830" y2="12740"/>
                        <a14:foregroundMark x1="84800" y1="11693" x2="15200" y2="6632"/>
                        <a14:foregroundMark x1="59600" y1="6806" x2="78400" y2="7155"/>
                        <a14:foregroundMark x1="87173" y1="12042" x2="87800" y2="12391"/>
                        <a14:foregroundMark x1="78400" y1="7155" x2="87173" y2="12042"/>
                        <a14:foregroundMark x1="12950" y1="8202" x2="13400" y2="8726"/>
                        <a14:foregroundMark x1="12800" y1="8028" x2="12950" y2="8202"/>
                        <a14:foregroundMark x1="14402" y1="8726" x2="14600" y2="53752"/>
                        <a14:foregroundMark x1="14400" y1="8377" x2="14402" y2="8726"/>
                        <a14:foregroundMark x1="14600" y1="53752" x2="25400" y2="68063"/>
                        <a14:foregroundMark x1="25400" y1="68063" x2="30200" y2="71204"/>
                        <a14:foregroundMark x1="14220" y1="8726" x2="15600" y2="56021"/>
                        <a14:foregroundMark x1="14205" y1="8202" x2="14220" y2="8726"/>
                        <a14:foregroundMark x1="14200" y1="8028" x2="14205" y2="8202"/>
                        <a14:foregroundMark x1="30047" y1="72426" x2="30200" y2="72600"/>
                        <a14:foregroundMark x1="29893" y1="72251" x2="30047" y2="72426"/>
                        <a14:foregroundMark x1="15600" y1="56021" x2="29893" y2="72251"/>
                        <a14:foregroundMark x1="30800" y1="67714" x2="20200" y2="56545"/>
                        <a14:foregroundMark x1="20200" y1="56545" x2="17800" y2="13962"/>
                        <a14:foregroundMark x1="13800" y1="8726" x2="15000" y2="52007"/>
                        <a14:foregroundMark x1="13400" y1="19197" x2="14200" y2="50436"/>
                        <a14:foregroundMark x1="14200" y1="50436" x2="15000" y2="52356"/>
                        <a14:foregroundMark x1="14800" y1="82199" x2="14800" y2="82199"/>
                        <a14:foregroundMark x1="10600" y1="80977" x2="10600" y2="80977"/>
                        <a14:foregroundMark x1="6200" y1="78883" x2="15600" y2="79581"/>
                        <a14:foregroundMark x1="6400" y1="83944" x2="18400" y2="80628"/>
                        <a14:foregroundMark x1="13600" y1="85166" x2="25200" y2="90227"/>
                        <a14:foregroundMark x1="14600" y1="93368" x2="23600" y2="89005"/>
                        <a14:foregroundMark x1="14600" y1="92321" x2="40600" y2="93543"/>
                        <a14:foregroundMark x1="40600" y1="93543" x2="81800" y2="87435"/>
                        <a14:foregroundMark x1="81800" y1="87435" x2="64200" y2="91972"/>
                        <a14:foregroundMark x1="64200" y1="91972" x2="25000" y2="88133"/>
                        <a14:foregroundMark x1="25000" y1="88133" x2="22400" y2="88656"/>
                        <a14:foregroundMark x1="20800" y1="88656" x2="18200" y2="81675"/>
                        <a14:foregroundMark x1="29000" y1="89005" x2="26200" y2="85340"/>
                        <a14:foregroundMark x1="21400" y1="85340" x2="40600" y2="87086"/>
                        <a14:foregroundMark x1="69268" y1="85689" x2="80000" y2="85166"/>
                        <a14:foregroundMark x1="65677" y1="85864" x2="69268" y2="85689"/>
                        <a14:foregroundMark x1="62106" y1="86038" x2="65677" y2="85864"/>
                        <a14:foregroundMark x1="58515" y1="86213" x2="62106" y2="86038"/>
                        <a14:foregroundMark x1="54944" y1="86387" x2="58515" y2="86213"/>
                        <a14:foregroundMark x1="51353" y1="86562" x2="54944" y2="86387"/>
                        <a14:foregroundMark x1="40600" y1="87086" x2="51353" y2="86562"/>
                        <a14:foregroundMark x1="80000" y1="85166" x2="94600" y2="77312"/>
                        <a14:foregroundMark x1="94600" y1="77312" x2="90656" y2="86239"/>
                        <a14:foregroundMark x1="88200" y1="91798" x2="34000" y2="95812"/>
                        <a14:foregroundMark x1="34000" y1="95812" x2="11200" y2="92670"/>
                        <a14:foregroundMark x1="92000" y1="83246" x2="96600" y2="83421"/>
                        <a14:foregroundMark x1="46600" y1="87784" x2="46600" y2="87784"/>
                        <a14:foregroundMark x1="49200" y1="87784" x2="49200" y2="87784"/>
                        <a14:foregroundMark x1="51400" y1="87958" x2="51400" y2="87958"/>
                        <a14:foregroundMark x1="62200" y1="87260" x2="62200" y2="87260"/>
                        <a14:foregroundMark x1="40200" y1="96161" x2="40200" y2="96161"/>
                        <a14:backgroundMark x1="90000" y1="88482" x2="90000" y2="88482"/>
                        <a14:backgroundMark x1="91000" y1="89005" x2="89400" y2="88831"/>
                        <a14:backgroundMark x1="90600" y1="88307" x2="89000" y2="88133"/>
                        <a14:backgroundMark x1="91200" y1="87958" x2="90200" y2="87958"/>
                        <a14:backgroundMark x1="90000" y1="90925" x2="89200" y2="89005"/>
                        <a14:backgroundMark x1="91000" y1="87609" x2="90200" y2="90401"/>
                        <a14:backgroundMark x1="89600" y1="89878" x2="89400" y2="90052"/>
                        <a14:backgroundMark x1="91400" y1="87260" x2="90000" y2="87260"/>
                        <a14:backgroundMark x1="89000" y1="89703" x2="90400" y2="90925"/>
                        <a14:backgroundMark x1="87600" y1="12740" x2="87600" y2="12740"/>
                        <a14:backgroundMark x1="87800" y1="12391" x2="87800" y2="12391"/>
                        <a14:backgroundMark x1="87600" y1="12042" x2="87600" y2="12042"/>
                        <a14:backgroundMark x1="87400" y1="12391" x2="87400" y2="12391"/>
                        <a14:backgroundMark x1="87200" y1="12042" x2="87200" y2="12042"/>
                        <a14:backgroundMark x1="13000" y1="8202" x2="13000" y2="8202"/>
                        <a14:backgroundMark x1="12600" y1="8202" x2="12600" y2="8202"/>
                        <a14:backgroundMark x1="12800" y1="8726" x2="12800" y2="8726"/>
                        <a14:backgroundMark x1="64400" y1="76265" x2="64400" y2="76265"/>
                        <a14:backgroundMark x1="65200" y1="75742" x2="65200" y2="75742"/>
                        <a14:backgroundMark x1="64800" y1="75916" x2="64800" y2="75916"/>
                        <a14:backgroundMark x1="65600" y1="75567" x2="65600" y2="75567"/>
                        <a14:backgroundMark x1="64200" y1="76265" x2="64200" y2="76265"/>
                        <a14:backgroundMark x1="63800" y1="76265" x2="63800" y2="76265"/>
                        <a14:backgroundMark x1="30200" y1="72600" x2="30200" y2="72600"/>
                        <a14:backgroundMark x1="30000" y1="72251" x2="30000" y2="72251"/>
                        <a14:backgroundMark x1="29400" y1="72426" x2="29400" y2="72426"/>
                        <a14:backgroundMark x1="30000" y1="72949" x2="30000" y2="72949"/>
                        <a14:backgroundMark x1="29800" y1="72426" x2="29800" y2="72426"/>
                        <a14:backgroundMark x1="29400" y1="72251" x2="29400" y2="72251"/>
                        <a14:backgroundMark x1="54000" y1="86213" x2="54000" y2="86213"/>
                        <a14:backgroundMark x1="53400" y1="86387" x2="53400" y2="86387"/>
                        <a14:backgroundMark x1="52800" y1="86387" x2="52800" y2="86387"/>
                        <a14:backgroundMark x1="51800" y1="86213" x2="51800" y2="86213"/>
                        <a14:backgroundMark x1="52000" y1="86387" x2="52000" y2="86387"/>
                        <a14:backgroundMark x1="52600" y1="86387" x2="52600" y2="86387"/>
                        <a14:backgroundMark x1="51000" y1="86387" x2="51000" y2="86387"/>
                        <a14:backgroundMark x1="51600" y1="86562" x2="51600" y2="86562"/>
                        <a14:backgroundMark x1="50200" y1="86562" x2="50200" y2="86562"/>
                        <a14:backgroundMark x1="55000" y1="86213" x2="55000" y2="86213"/>
                        <a14:backgroundMark x1="56000" y1="86213" x2="56000" y2="86213"/>
                        <a14:backgroundMark x1="56800" y1="86387" x2="56800" y2="86387"/>
                        <a14:backgroundMark x1="56800" y1="86387" x2="56800" y2="86387"/>
                        <a14:backgroundMark x1="58000" y1="86038" x2="58000" y2="86038"/>
                        <a14:backgroundMark x1="57000" y1="86038" x2="57000" y2="86038"/>
                        <a14:backgroundMark x1="56400" y1="86213" x2="56400" y2="86213"/>
                        <a14:backgroundMark x1="55400" y1="86213" x2="55400" y2="86213"/>
                        <a14:backgroundMark x1="54600" y1="86213" x2="54600" y2="86213"/>
                        <a14:backgroundMark x1="60400" y1="86038" x2="60400" y2="86038"/>
                        <a14:backgroundMark x1="59400" y1="86213" x2="59400" y2="86213"/>
                        <a14:backgroundMark x1="59800" y1="86038" x2="59800" y2="86038"/>
                        <a14:backgroundMark x1="59000" y1="86038" x2="59000" y2="86038"/>
                        <a14:backgroundMark x1="58400" y1="86038" x2="58400" y2="86038"/>
                        <a14:backgroundMark x1="57600" y1="86038" x2="57600" y2="86038"/>
                        <a14:backgroundMark x1="61600" y1="85864" x2="61600" y2="85864"/>
                        <a14:backgroundMark x1="62400" y1="85864" x2="62400" y2="85864"/>
                        <a14:backgroundMark x1="63200" y1="85864" x2="63200" y2="85864"/>
                        <a14:backgroundMark x1="64000" y1="85689" x2="64000" y2="85689"/>
                        <a14:backgroundMark x1="61200" y1="85864" x2="61200" y2="85864"/>
                        <a14:backgroundMark x1="61000" y1="85864" x2="61000" y2="85864"/>
                        <a14:backgroundMark x1="58600" y1="86213" x2="58600" y2="86213"/>
                        <a14:backgroundMark x1="57600" y1="86213" x2="57600" y2="86213"/>
                        <a14:backgroundMark x1="58000" y1="86213" x2="58000" y2="86213"/>
                        <a14:backgroundMark x1="57200" y1="86213" x2="57200" y2="86213"/>
                        <a14:backgroundMark x1="55600" y1="86213" x2="55600" y2="86213"/>
                        <a14:backgroundMark x1="63800" y1="86038" x2="63800" y2="86038"/>
                        <a14:backgroundMark x1="63000" y1="86038" x2="63000" y2="86038"/>
                        <a14:backgroundMark x1="62400" y1="86038" x2="62400" y2="86038"/>
                      </a14:backgroundRemoval>
                    </a14:imgEffect>
                  </a14:imgLayer>
                </a14:imgProps>
              </a:ext>
            </a:extLst>
          </a:blip>
          <a:srcRect l="-1" r="-6672"/>
          <a:stretch/>
        </p:blipFill>
        <p:spPr>
          <a:xfrm>
            <a:off x="243403" y="97239"/>
            <a:ext cx="668285" cy="717953"/>
          </a:xfrm>
          <a:prstGeom prst="rect">
            <a:avLst/>
          </a:prstGeom>
        </p:spPr>
      </p:pic>
      <p:pic>
        <p:nvPicPr>
          <p:cNvPr id="6" name="Picture 5">
            <a:extLst>
              <a:ext uri="{FF2B5EF4-FFF2-40B4-BE49-F238E27FC236}">
                <a16:creationId xmlns:a16="http://schemas.microsoft.com/office/drawing/2014/main" id="{543426E8-BB88-0144-E903-B5B56DFE290C}"/>
              </a:ext>
            </a:extLst>
          </p:cNvPr>
          <p:cNvPicPr>
            <a:picLocks noChangeAspect="1"/>
          </p:cNvPicPr>
          <p:nvPr/>
        </p:nvPicPr>
        <p:blipFill>
          <a:blip r:embed="rId4"/>
          <a:stretch>
            <a:fillRect/>
          </a:stretch>
        </p:blipFill>
        <p:spPr>
          <a:xfrm>
            <a:off x="111311" y="1411157"/>
            <a:ext cx="9433578" cy="3355669"/>
          </a:xfrm>
          <a:prstGeom prst="rect">
            <a:avLst/>
          </a:prstGeom>
        </p:spPr>
      </p:pic>
      <p:pic>
        <p:nvPicPr>
          <p:cNvPr id="8" name="Picture 7">
            <a:extLst>
              <a:ext uri="{FF2B5EF4-FFF2-40B4-BE49-F238E27FC236}">
                <a16:creationId xmlns:a16="http://schemas.microsoft.com/office/drawing/2014/main" id="{6F2FC6AD-3992-B27E-DCFD-33A50C0C11E2}"/>
              </a:ext>
            </a:extLst>
          </p:cNvPr>
          <p:cNvPicPr>
            <a:picLocks noChangeAspect="1"/>
          </p:cNvPicPr>
          <p:nvPr/>
        </p:nvPicPr>
        <p:blipFill>
          <a:blip r:embed="rId5"/>
          <a:stretch>
            <a:fillRect/>
          </a:stretch>
        </p:blipFill>
        <p:spPr>
          <a:xfrm>
            <a:off x="111311" y="4663243"/>
            <a:ext cx="9538351" cy="2097518"/>
          </a:xfrm>
          <a:prstGeom prst="rect">
            <a:avLst/>
          </a:prstGeom>
        </p:spPr>
      </p:pic>
    </p:spTree>
    <p:extLst>
      <p:ext uri="{BB962C8B-B14F-4D97-AF65-F5344CB8AC3E}">
        <p14:creationId xmlns:p14="http://schemas.microsoft.com/office/powerpoint/2010/main" val="53604126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AE9872E554D0B419B68B57A1E16EA6C" ma:contentTypeVersion="13" ma:contentTypeDescription="Create a new document." ma:contentTypeScope="" ma:versionID="038b5094480eacfdcfea36ce3dd18609">
  <xsd:schema xmlns:xsd="http://www.w3.org/2001/XMLSchema" xmlns:xs="http://www.w3.org/2001/XMLSchema" xmlns:p="http://schemas.microsoft.com/office/2006/metadata/properties" xmlns:ns2="a4e6b380-67f9-441a-a42d-76306b06c3b8" xmlns:ns3="6cf9097e-99b8-4488-8fcd-f47c605e4125" targetNamespace="http://schemas.microsoft.com/office/2006/metadata/properties" ma:root="true" ma:fieldsID="99d6c80226b0efde8b23e223be321edf" ns2:_="" ns3:_="">
    <xsd:import namespace="a4e6b380-67f9-441a-a42d-76306b06c3b8"/>
    <xsd:import namespace="6cf9097e-99b8-4488-8fcd-f47c605e4125"/>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e6b380-67f9-441a-a42d-76306b06c3b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fad18db8-4d58-4e74-a072-a05e764666c6"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cf9097e-99b8-4488-8fcd-f47c605e4125"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37f7858b-e494-4cf2-ac98-049d38d15663}" ma:internalName="TaxCatchAll" ma:showField="CatchAllData" ma:web="6cf9097e-99b8-4488-8fcd-f47c605e412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6cf9097e-99b8-4488-8fcd-f47c605e4125" xsi:nil="true"/>
    <lcf76f155ced4ddcb4097134ff3c332f xmlns="a4e6b380-67f9-441a-a42d-76306b06c3b8">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58AF535D-5505-4F0B-B0F2-09D86756932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e6b380-67f9-441a-a42d-76306b06c3b8"/>
    <ds:schemaRef ds:uri="6cf9097e-99b8-4488-8fcd-f47c605e412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F1FF77C-788E-445F-B039-BFA8005DDB59}">
  <ds:schemaRefs>
    <ds:schemaRef ds:uri="http://schemas.microsoft.com/sharepoint/v3/contenttype/forms"/>
  </ds:schemaRefs>
</ds:datastoreItem>
</file>

<file path=customXml/itemProps3.xml><?xml version="1.0" encoding="utf-8"?>
<ds:datastoreItem xmlns:ds="http://schemas.openxmlformats.org/officeDocument/2006/customXml" ds:itemID="{A92CC27C-FD1B-4691-A589-07D6C73891BD}">
  <ds:schemaRefs>
    <ds:schemaRef ds:uri="http://schemas.microsoft.com/office/2006/metadata/properties"/>
    <ds:schemaRef ds:uri="http://purl.org/dc/elements/1.1/"/>
    <ds:schemaRef ds:uri="8e40e71d-824d-40e2-93b0-8c2fa32b30a5"/>
    <ds:schemaRef ds:uri="24cee74c-c4a4-42e2-bc01-57bf4b8358ce"/>
    <ds:schemaRef ds:uri="http://purl.org/dc/terms/"/>
    <ds:schemaRef ds:uri="http://purl.org/dc/dcmitype/"/>
    <ds:schemaRef ds:uri="http://schemas.microsoft.com/office/infopath/2007/PartnerControls"/>
    <ds:schemaRef ds:uri="http://schemas.microsoft.com/office/2006/documentManagement/types"/>
    <ds:schemaRef ds:uri="http://schemas.openxmlformats.org/package/2006/metadata/core-properties"/>
    <ds:schemaRef ds:uri="0b1dc04e-cb64-40a3-9687-16537513f61f"/>
    <ds:schemaRef ds:uri="http://www.w3.org/XML/1998/namespace"/>
    <ds:schemaRef ds:uri="6cf9097e-99b8-4488-8fcd-f47c605e4125"/>
    <ds:schemaRef ds:uri="a4e6b380-67f9-441a-a42d-76306b06c3b8"/>
  </ds:schemaRefs>
</ds:datastoreItem>
</file>

<file path=docProps/app.xml><?xml version="1.0" encoding="utf-8"?>
<Properties xmlns="http://schemas.openxmlformats.org/officeDocument/2006/extended-properties" xmlns:vt="http://schemas.openxmlformats.org/officeDocument/2006/docPropsVTypes">
  <Template>Office Theme</Template>
  <TotalTime>41</TotalTime>
  <Words>1452</Words>
  <Application>Microsoft Office PowerPoint</Application>
  <PresentationFormat>A4 Paper (210x297 mm)</PresentationFormat>
  <Paragraphs>93</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Lugwardine Primary Academy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Will Lewis</dc:creator>
  <cp:lastModifiedBy>Richard Foster</cp:lastModifiedBy>
  <cp:revision>7</cp:revision>
  <dcterms:created xsi:type="dcterms:W3CDTF">2022-10-08T14:53:24Z</dcterms:created>
  <dcterms:modified xsi:type="dcterms:W3CDTF">2023-11-13T14:12:02Z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0x0101008AE9872E554D0B419B68B57A1E16EA6C</vt:lpwstr>
  </property>
  <property fmtid="{D5CDD505-2E9C-101B-9397-08002B2CF9AE}" pid="3" name="Staff Category">
    <vt:lpwstr/>
  </property>
</Properties>
</file>