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 id="260" r:id="rId6"/>
    <p:sldId id="259" r:id="rId7"/>
    <p:sldId id="261" r:id="rId8"/>
    <p:sldId id="262" r:id="rId9"/>
    <p:sldId id="276" r:id="rId10"/>
    <p:sldId id="263" r:id="rId11"/>
    <p:sldId id="264" r:id="rId12"/>
    <p:sldId id="277" r:id="rId13"/>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1234088-43E3-F34C-D9FC-23A13A08EC2F}" v="25" dt="2023-11-13T13:33:09.94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133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olly Featherstone" userId="S::hfeatherstone@lugwardine.hereford.sch.uk::d2143f58-90af-4f2d-ab51-0b8119a81522" providerId="AD" clId="Web-{71234088-43E3-F34C-D9FC-23A13A08EC2F}"/>
    <pc:docChg chg="modSld">
      <pc:chgData name="Holly Featherstone" userId="S::hfeatherstone@lugwardine.hereford.sch.uk::d2143f58-90af-4f2d-ab51-0b8119a81522" providerId="AD" clId="Web-{71234088-43E3-F34C-D9FC-23A13A08EC2F}" dt="2023-11-13T13:33:09.643" v="11" actId="20577"/>
      <pc:docMkLst>
        <pc:docMk/>
      </pc:docMkLst>
      <pc:sldChg chg="modSp">
        <pc:chgData name="Holly Featherstone" userId="S::hfeatherstone@lugwardine.hereford.sch.uk::d2143f58-90af-4f2d-ab51-0b8119a81522" providerId="AD" clId="Web-{71234088-43E3-F34C-D9FC-23A13A08EC2F}" dt="2023-11-13T13:33:09.643" v="11" actId="20577"/>
        <pc:sldMkLst>
          <pc:docMk/>
          <pc:sldMk cId="1952114495" sldId="257"/>
        </pc:sldMkLst>
        <pc:spChg chg="mod">
          <ac:chgData name="Holly Featherstone" userId="S::hfeatherstone@lugwardine.hereford.sch.uk::d2143f58-90af-4f2d-ab51-0b8119a81522" providerId="AD" clId="Web-{71234088-43E3-F34C-D9FC-23A13A08EC2F}" dt="2023-11-13T13:33:09.643" v="11" actId="20577"/>
          <ac:spMkLst>
            <pc:docMk/>
            <pc:sldMk cId="1952114495" sldId="257"/>
            <ac:spMk id="5" creationId="{E1D2FDBD-D862-4A97-A955-0F871BA7FB9E}"/>
          </ac:spMkLst>
        </pc:spChg>
      </pc:sldChg>
    </pc:docChg>
  </pc:docChgLst>
  <pc:docChgLst>
    <pc:chgData name="Richard Foster" userId="be20d5a5-7f31-4c59-a636-bd4b1470ffb7" providerId="ADAL" clId="{32951F10-1E3B-4047-9CCF-3A2E9B3A7172}"/>
    <pc:docChg chg="delSld">
      <pc:chgData name="Richard Foster" userId="be20d5a5-7f31-4c59-a636-bd4b1470ffb7" providerId="ADAL" clId="{32951F10-1E3B-4047-9CCF-3A2E9B3A7172}" dt="2023-11-13T14:11:18.034" v="10" actId="47"/>
      <pc:docMkLst>
        <pc:docMk/>
      </pc:docMkLst>
      <pc:sldChg chg="del">
        <pc:chgData name="Richard Foster" userId="be20d5a5-7f31-4c59-a636-bd4b1470ffb7" providerId="ADAL" clId="{32951F10-1E3B-4047-9CCF-3A2E9B3A7172}" dt="2023-11-13T14:11:10.098" v="0" actId="47"/>
        <pc:sldMkLst>
          <pc:docMk/>
          <pc:sldMk cId="222300221" sldId="265"/>
        </pc:sldMkLst>
      </pc:sldChg>
      <pc:sldChg chg="del">
        <pc:chgData name="Richard Foster" userId="be20d5a5-7f31-4c59-a636-bd4b1470ffb7" providerId="ADAL" clId="{32951F10-1E3B-4047-9CCF-3A2E9B3A7172}" dt="2023-11-13T14:11:11.239" v="1" actId="47"/>
        <pc:sldMkLst>
          <pc:docMk/>
          <pc:sldMk cId="536041265" sldId="266"/>
        </pc:sldMkLst>
      </pc:sldChg>
      <pc:sldChg chg="del">
        <pc:chgData name="Richard Foster" userId="be20d5a5-7f31-4c59-a636-bd4b1470ffb7" providerId="ADAL" clId="{32951F10-1E3B-4047-9CCF-3A2E9B3A7172}" dt="2023-11-13T14:11:12.507" v="2" actId="47"/>
        <pc:sldMkLst>
          <pc:docMk/>
          <pc:sldMk cId="366826237" sldId="267"/>
        </pc:sldMkLst>
      </pc:sldChg>
      <pc:sldChg chg="del">
        <pc:chgData name="Richard Foster" userId="be20d5a5-7f31-4c59-a636-bd4b1470ffb7" providerId="ADAL" clId="{32951F10-1E3B-4047-9CCF-3A2E9B3A7172}" dt="2023-11-13T14:11:13.330" v="3" actId="47"/>
        <pc:sldMkLst>
          <pc:docMk/>
          <pc:sldMk cId="2929586486" sldId="268"/>
        </pc:sldMkLst>
      </pc:sldChg>
      <pc:sldChg chg="del">
        <pc:chgData name="Richard Foster" userId="be20d5a5-7f31-4c59-a636-bd4b1470ffb7" providerId="ADAL" clId="{32951F10-1E3B-4047-9CCF-3A2E9B3A7172}" dt="2023-11-13T14:11:14.359" v="4" actId="47"/>
        <pc:sldMkLst>
          <pc:docMk/>
          <pc:sldMk cId="3373280789" sldId="269"/>
        </pc:sldMkLst>
      </pc:sldChg>
      <pc:sldChg chg="del">
        <pc:chgData name="Richard Foster" userId="be20d5a5-7f31-4c59-a636-bd4b1470ffb7" providerId="ADAL" clId="{32951F10-1E3B-4047-9CCF-3A2E9B3A7172}" dt="2023-11-13T14:11:15.070" v="5" actId="47"/>
        <pc:sldMkLst>
          <pc:docMk/>
          <pc:sldMk cId="2261779445" sldId="270"/>
        </pc:sldMkLst>
      </pc:sldChg>
      <pc:sldChg chg="del">
        <pc:chgData name="Richard Foster" userId="be20d5a5-7f31-4c59-a636-bd4b1470ffb7" providerId="ADAL" clId="{32951F10-1E3B-4047-9CCF-3A2E9B3A7172}" dt="2023-11-13T14:11:15.767" v="6" actId="47"/>
        <pc:sldMkLst>
          <pc:docMk/>
          <pc:sldMk cId="1982416502" sldId="271"/>
        </pc:sldMkLst>
      </pc:sldChg>
      <pc:sldChg chg="del">
        <pc:chgData name="Richard Foster" userId="be20d5a5-7f31-4c59-a636-bd4b1470ffb7" providerId="ADAL" clId="{32951F10-1E3B-4047-9CCF-3A2E9B3A7172}" dt="2023-11-13T14:11:16.433" v="7" actId="47"/>
        <pc:sldMkLst>
          <pc:docMk/>
          <pc:sldMk cId="1532992430" sldId="272"/>
        </pc:sldMkLst>
      </pc:sldChg>
      <pc:sldChg chg="del">
        <pc:chgData name="Richard Foster" userId="be20d5a5-7f31-4c59-a636-bd4b1470ffb7" providerId="ADAL" clId="{32951F10-1E3B-4047-9CCF-3A2E9B3A7172}" dt="2023-11-13T14:11:16.988" v="8" actId="47"/>
        <pc:sldMkLst>
          <pc:docMk/>
          <pc:sldMk cId="1400126719" sldId="273"/>
        </pc:sldMkLst>
      </pc:sldChg>
      <pc:sldChg chg="del">
        <pc:chgData name="Richard Foster" userId="be20d5a5-7f31-4c59-a636-bd4b1470ffb7" providerId="ADAL" clId="{32951F10-1E3B-4047-9CCF-3A2E9B3A7172}" dt="2023-11-13T14:11:17.517" v="9" actId="47"/>
        <pc:sldMkLst>
          <pc:docMk/>
          <pc:sldMk cId="3935700754" sldId="274"/>
        </pc:sldMkLst>
      </pc:sldChg>
      <pc:sldChg chg="del">
        <pc:chgData name="Richard Foster" userId="be20d5a5-7f31-4c59-a636-bd4b1470ffb7" providerId="ADAL" clId="{32951F10-1E3B-4047-9CCF-3A2E9B3A7172}" dt="2023-11-13T14:11:18.034" v="10" actId="47"/>
        <pc:sldMkLst>
          <pc:docMk/>
          <pc:sldMk cId="2292244365" sldId="275"/>
        </pc:sldMkLst>
      </pc:sldChg>
    </pc:docChg>
  </pc:docChgLst>
  <pc:docChgLst>
    <pc:chgData name="Richard Foster" userId="be20d5a5-7f31-4c59-a636-bd4b1470ffb7" providerId="ADAL" clId="{B40E2850-AB4E-4415-89CC-84D1AE798AEF}"/>
    <pc:docChg chg="undo custSel addSld modSld">
      <pc:chgData name="Richard Foster" userId="be20d5a5-7f31-4c59-a636-bd4b1470ffb7" providerId="ADAL" clId="{B40E2850-AB4E-4415-89CC-84D1AE798AEF}" dt="2023-11-08T09:00:07.671" v="23" actId="6549"/>
      <pc:docMkLst>
        <pc:docMk/>
      </pc:docMkLst>
      <pc:sldChg chg="modSp mod">
        <pc:chgData name="Richard Foster" userId="be20d5a5-7f31-4c59-a636-bd4b1470ffb7" providerId="ADAL" clId="{B40E2850-AB4E-4415-89CC-84D1AE798AEF}" dt="2023-11-08T08:57:21.222" v="4" actId="255"/>
        <pc:sldMkLst>
          <pc:docMk/>
          <pc:sldMk cId="1115298224" sldId="261"/>
        </pc:sldMkLst>
        <pc:spChg chg="mod">
          <ac:chgData name="Richard Foster" userId="be20d5a5-7f31-4c59-a636-bd4b1470ffb7" providerId="ADAL" clId="{B40E2850-AB4E-4415-89CC-84D1AE798AEF}" dt="2023-11-08T08:57:21.222" v="4" actId="255"/>
          <ac:spMkLst>
            <pc:docMk/>
            <pc:sldMk cId="1115298224" sldId="261"/>
            <ac:spMk id="3" creationId="{9E57E3D2-C7EF-460B-BD2A-96345DF27C16}"/>
          </ac:spMkLst>
        </pc:spChg>
      </pc:sldChg>
      <pc:sldChg chg="modSp mod">
        <pc:chgData name="Richard Foster" userId="be20d5a5-7f31-4c59-a636-bd4b1470ffb7" providerId="ADAL" clId="{B40E2850-AB4E-4415-89CC-84D1AE798AEF}" dt="2023-11-08T08:58:21.792" v="10" actId="6549"/>
        <pc:sldMkLst>
          <pc:docMk/>
          <pc:sldMk cId="2445203615" sldId="262"/>
        </pc:sldMkLst>
        <pc:spChg chg="mod">
          <ac:chgData name="Richard Foster" userId="be20d5a5-7f31-4c59-a636-bd4b1470ffb7" providerId="ADAL" clId="{B40E2850-AB4E-4415-89CC-84D1AE798AEF}" dt="2023-11-08T08:58:21.792" v="10" actId="6549"/>
          <ac:spMkLst>
            <pc:docMk/>
            <pc:sldMk cId="2445203615" sldId="262"/>
            <ac:spMk id="3" creationId="{9E57E3D2-C7EF-460B-BD2A-96345DF27C16}"/>
          </ac:spMkLst>
        </pc:spChg>
      </pc:sldChg>
      <pc:sldChg chg="modSp mod">
        <pc:chgData name="Richard Foster" userId="be20d5a5-7f31-4c59-a636-bd4b1470ffb7" providerId="ADAL" clId="{B40E2850-AB4E-4415-89CC-84D1AE798AEF}" dt="2023-11-08T08:59:03.810" v="14" actId="2711"/>
        <pc:sldMkLst>
          <pc:docMk/>
          <pc:sldMk cId="1596000546" sldId="263"/>
        </pc:sldMkLst>
        <pc:spChg chg="mod">
          <ac:chgData name="Richard Foster" userId="be20d5a5-7f31-4c59-a636-bd4b1470ffb7" providerId="ADAL" clId="{B40E2850-AB4E-4415-89CC-84D1AE798AEF}" dt="2023-11-08T08:59:03.810" v="14" actId="2711"/>
          <ac:spMkLst>
            <pc:docMk/>
            <pc:sldMk cId="1596000546" sldId="263"/>
            <ac:spMk id="3" creationId="{9E57E3D2-C7EF-460B-BD2A-96345DF27C16}"/>
          </ac:spMkLst>
        </pc:spChg>
      </pc:sldChg>
      <pc:sldChg chg="delSp modSp mod">
        <pc:chgData name="Richard Foster" userId="be20d5a5-7f31-4c59-a636-bd4b1470ffb7" providerId="ADAL" clId="{B40E2850-AB4E-4415-89CC-84D1AE798AEF}" dt="2023-11-08T09:00:03.717" v="22" actId="6549"/>
        <pc:sldMkLst>
          <pc:docMk/>
          <pc:sldMk cId="739738439" sldId="264"/>
        </pc:sldMkLst>
        <pc:spChg chg="mod">
          <ac:chgData name="Richard Foster" userId="be20d5a5-7f31-4c59-a636-bd4b1470ffb7" providerId="ADAL" clId="{B40E2850-AB4E-4415-89CC-84D1AE798AEF}" dt="2023-11-08T09:00:03.717" v="22" actId="6549"/>
          <ac:spMkLst>
            <pc:docMk/>
            <pc:sldMk cId="739738439" sldId="264"/>
            <ac:spMk id="5" creationId="{B04776B4-2F1F-1F63-10CE-63B86247CB91}"/>
          </ac:spMkLst>
        </pc:spChg>
        <pc:spChg chg="del">
          <ac:chgData name="Richard Foster" userId="be20d5a5-7f31-4c59-a636-bd4b1470ffb7" providerId="ADAL" clId="{B40E2850-AB4E-4415-89CC-84D1AE798AEF}" dt="2023-11-08T08:59:12.907" v="15" actId="478"/>
          <ac:spMkLst>
            <pc:docMk/>
            <pc:sldMk cId="739738439" sldId="264"/>
            <ac:spMk id="7" creationId="{476B839A-07CD-8542-0E99-CEE1A95C02E4}"/>
          </ac:spMkLst>
        </pc:spChg>
        <pc:cxnChg chg="del">
          <ac:chgData name="Richard Foster" userId="be20d5a5-7f31-4c59-a636-bd4b1470ffb7" providerId="ADAL" clId="{B40E2850-AB4E-4415-89CC-84D1AE798AEF}" dt="2023-11-08T08:59:14.081" v="16" actId="478"/>
          <ac:cxnSpMkLst>
            <pc:docMk/>
            <pc:sldMk cId="739738439" sldId="264"/>
            <ac:cxnSpMk id="6" creationId="{92495C76-8EE9-0545-172F-3F63AA23E71E}"/>
          </ac:cxnSpMkLst>
        </pc:cxnChg>
      </pc:sldChg>
      <pc:sldChg chg="modSp add mod">
        <pc:chgData name="Richard Foster" userId="be20d5a5-7f31-4c59-a636-bd4b1470ffb7" providerId="ADAL" clId="{B40E2850-AB4E-4415-89CC-84D1AE798AEF}" dt="2023-11-08T08:58:27.054" v="11" actId="6549"/>
        <pc:sldMkLst>
          <pc:docMk/>
          <pc:sldMk cId="3342783940" sldId="276"/>
        </pc:sldMkLst>
        <pc:spChg chg="mod">
          <ac:chgData name="Richard Foster" userId="be20d5a5-7f31-4c59-a636-bd4b1470ffb7" providerId="ADAL" clId="{B40E2850-AB4E-4415-89CC-84D1AE798AEF}" dt="2023-11-08T08:58:27.054" v="11" actId="6549"/>
          <ac:spMkLst>
            <pc:docMk/>
            <pc:sldMk cId="3342783940" sldId="276"/>
            <ac:spMk id="3" creationId="{9E57E3D2-C7EF-460B-BD2A-96345DF27C16}"/>
          </ac:spMkLst>
        </pc:spChg>
      </pc:sldChg>
      <pc:sldChg chg="modSp add mod">
        <pc:chgData name="Richard Foster" userId="be20d5a5-7f31-4c59-a636-bd4b1470ffb7" providerId="ADAL" clId="{B40E2850-AB4E-4415-89CC-84D1AE798AEF}" dt="2023-11-08T09:00:07.671" v="23" actId="6549"/>
        <pc:sldMkLst>
          <pc:docMk/>
          <pc:sldMk cId="4022324952" sldId="277"/>
        </pc:sldMkLst>
        <pc:spChg chg="mod">
          <ac:chgData name="Richard Foster" userId="be20d5a5-7f31-4c59-a636-bd4b1470ffb7" providerId="ADAL" clId="{B40E2850-AB4E-4415-89CC-84D1AE798AEF}" dt="2023-11-08T09:00:07.671" v="23" actId="6549"/>
          <ac:spMkLst>
            <pc:docMk/>
            <pc:sldMk cId="4022324952" sldId="277"/>
            <ac:spMk id="5" creationId="{B04776B4-2F1F-1F63-10CE-63B86247CB9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34804991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43815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341405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3349423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2C495ED-50FD-47C3-A7D4-5259EC49F4C9}" type="datetimeFigureOut">
              <a:rPr lang="en-GB" smtClean="0"/>
              <a:t>13/11/2023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0044697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8032473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C495ED-50FD-47C3-A7D4-5259EC49F4C9}" type="datetimeFigureOut">
              <a:rPr lang="en-GB" smtClean="0"/>
              <a:t>13/11/2023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77722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C495ED-50FD-47C3-A7D4-5259EC49F4C9}" type="datetimeFigureOut">
              <a:rPr lang="en-GB" smtClean="0"/>
              <a:t>13/11/2023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1882426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C495ED-50FD-47C3-A7D4-5259EC49F4C9}" type="datetimeFigureOut">
              <a:rPr lang="en-GB" smtClean="0"/>
              <a:t>13/11/2023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93589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76041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2C495ED-50FD-47C3-A7D4-5259EC49F4C9}" type="datetimeFigureOut">
              <a:rPr lang="en-GB" smtClean="0"/>
              <a:t>13/11/2023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581BFD-8446-44C9-9F9A-BFE3695EC4AC}" type="slidenum">
              <a:rPr lang="en-GB" smtClean="0"/>
              <a:t>‹#›</a:t>
            </a:fld>
            <a:endParaRPr lang="en-GB"/>
          </a:p>
        </p:txBody>
      </p:sp>
    </p:spTree>
    <p:extLst>
      <p:ext uri="{BB962C8B-B14F-4D97-AF65-F5344CB8AC3E}">
        <p14:creationId xmlns:p14="http://schemas.microsoft.com/office/powerpoint/2010/main" val="271742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C495ED-50FD-47C3-A7D4-5259EC49F4C9}" type="datetimeFigureOut">
              <a:rPr lang="en-GB" smtClean="0"/>
              <a:t>13/11/2023</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581BFD-8446-44C9-9F9A-BFE3695EC4AC}" type="slidenum">
              <a:rPr lang="en-GB" smtClean="0"/>
              <a:t>‹#›</a:t>
            </a:fld>
            <a:endParaRPr lang="en-GB"/>
          </a:p>
        </p:txBody>
      </p:sp>
    </p:spTree>
    <p:extLst>
      <p:ext uri="{BB962C8B-B14F-4D97-AF65-F5344CB8AC3E}">
        <p14:creationId xmlns:p14="http://schemas.microsoft.com/office/powerpoint/2010/main" val="33795571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Layout" Target="../slideLayouts/slideLayout7.xml"/><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picture containing background pattern&#10;&#10;Description automatically generated">
            <a:extLst>
              <a:ext uri="{FF2B5EF4-FFF2-40B4-BE49-F238E27FC236}">
                <a16:creationId xmlns:a16="http://schemas.microsoft.com/office/drawing/2014/main" id="{CE978DCD-CE94-43F2-A0B5-5062E9B411DE}"/>
              </a:ext>
            </a:extLst>
          </p:cNvPr>
          <p:cNvPicPr>
            <a:picLocks noChangeAspect="1"/>
          </p:cNvPicPr>
          <p:nvPr/>
        </p:nvPicPr>
        <p:blipFill rotWithShape="1">
          <a:blip r:embed="rId2">
            <a:extLst>
              <a:ext uri="{28A0092B-C50C-407E-A947-70E740481C1C}">
                <a14:useLocalDpi xmlns:a14="http://schemas.microsoft.com/office/drawing/2010/main" val="0"/>
              </a:ext>
            </a:extLst>
          </a:blip>
          <a:srcRect t="78462"/>
          <a:stretch/>
        </p:blipFill>
        <p:spPr>
          <a:xfrm>
            <a:off x="3684814" y="4922520"/>
            <a:ext cx="6221186" cy="1935480"/>
          </a:xfrm>
          <a:prstGeom prst="rect">
            <a:avLst/>
          </a:prstGeom>
        </p:spPr>
      </p:pic>
      <p:pic>
        <p:nvPicPr>
          <p:cNvPr id="3" name="Picture 2" descr="A picture containing background pattern&#10;&#10;Description automatically generated">
            <a:extLst>
              <a:ext uri="{FF2B5EF4-FFF2-40B4-BE49-F238E27FC236}">
                <a16:creationId xmlns:a16="http://schemas.microsoft.com/office/drawing/2014/main" id="{691EAA86-8152-4473-A7CF-1ED1A4DEB6CF}"/>
              </a:ext>
            </a:extLst>
          </p:cNvPr>
          <p:cNvPicPr>
            <a:picLocks noChangeAspect="1"/>
          </p:cNvPicPr>
          <p:nvPr/>
        </p:nvPicPr>
        <p:blipFill rotWithShape="1">
          <a:blip r:embed="rId2">
            <a:extLst>
              <a:ext uri="{28A0092B-C50C-407E-A947-70E740481C1C}">
                <a14:useLocalDpi xmlns:a14="http://schemas.microsoft.com/office/drawing/2010/main" val="0"/>
              </a:ext>
            </a:extLst>
          </a:blip>
          <a:srcRect b="87385"/>
          <a:stretch/>
        </p:blipFill>
        <p:spPr>
          <a:xfrm>
            <a:off x="-2" y="0"/>
            <a:ext cx="9906001" cy="1249680"/>
          </a:xfrm>
          <a:prstGeom prst="rect">
            <a:avLst/>
          </a:prstGeom>
        </p:spPr>
      </p:pic>
      <p:pic>
        <p:nvPicPr>
          <p:cNvPr id="4" name="Picture 3">
            <a:extLst>
              <a:ext uri="{FF2B5EF4-FFF2-40B4-BE49-F238E27FC236}">
                <a16:creationId xmlns:a16="http://schemas.microsoft.com/office/drawing/2014/main" id="{9C1D33CB-C614-4B3C-B0D4-A2E03CD4A095}"/>
              </a:ext>
            </a:extLst>
          </p:cNvPr>
          <p:cNvPicPr>
            <a:picLocks noChangeAspect="1"/>
          </p:cNvPicPr>
          <p:nvPr/>
        </p:nvPicPr>
        <p:blipFill rotWithShape="1">
          <a:blip r:embed="rId3"/>
          <a:srcRect l="-1" r="-6672"/>
          <a:stretch/>
        </p:blipFill>
        <p:spPr>
          <a:xfrm>
            <a:off x="3937905" y="1247928"/>
            <a:ext cx="2030186" cy="2181072"/>
          </a:xfrm>
          <a:prstGeom prst="rect">
            <a:avLst/>
          </a:prstGeom>
        </p:spPr>
      </p:pic>
      <p:sp>
        <p:nvSpPr>
          <p:cNvPr id="5" name="TextBox 4">
            <a:extLst>
              <a:ext uri="{FF2B5EF4-FFF2-40B4-BE49-F238E27FC236}">
                <a16:creationId xmlns:a16="http://schemas.microsoft.com/office/drawing/2014/main" id="{E1D2FDBD-D862-4A97-A955-0F871BA7FB9E}"/>
              </a:ext>
            </a:extLst>
          </p:cNvPr>
          <p:cNvSpPr txBox="1"/>
          <p:nvPr/>
        </p:nvSpPr>
        <p:spPr>
          <a:xfrm>
            <a:off x="2006598" y="3828157"/>
            <a:ext cx="5892800" cy="1569660"/>
          </a:xfrm>
          <a:prstGeom prst="rect">
            <a:avLst/>
          </a:prstGeom>
          <a:noFill/>
        </p:spPr>
        <p:txBody>
          <a:bodyPr wrap="square" lIns="91440" tIns="45720" rIns="91440" bIns="45720" rtlCol="0" anchor="t">
            <a:spAutoFit/>
          </a:bodyPr>
          <a:lstStyle/>
          <a:p>
            <a:pPr algn="ctr"/>
            <a:r>
              <a:rPr lang="en-GB" sz="3200" b="1" dirty="0">
                <a:solidFill>
                  <a:srgbClr val="2467A3"/>
                </a:solidFill>
              </a:rPr>
              <a:t>Religious Education </a:t>
            </a:r>
          </a:p>
          <a:p>
            <a:pPr algn="ctr"/>
            <a:r>
              <a:rPr lang="en-GB" sz="3200" b="1" dirty="0">
                <a:solidFill>
                  <a:srgbClr val="2467A3"/>
                </a:solidFill>
              </a:rPr>
              <a:t>Curriculum Folder</a:t>
            </a:r>
          </a:p>
          <a:p>
            <a:pPr algn="ctr"/>
            <a:r>
              <a:rPr lang="en-GB" sz="3200" dirty="0">
                <a:solidFill>
                  <a:srgbClr val="72CEF3"/>
                </a:solidFill>
              </a:rPr>
              <a:t>2023</a:t>
            </a:r>
            <a:endParaRPr lang="en-GB" sz="3200" dirty="0">
              <a:solidFill>
                <a:srgbClr val="72CEF3"/>
              </a:solidFill>
              <a:cs typeface="Calibri"/>
            </a:endParaRPr>
          </a:p>
        </p:txBody>
      </p:sp>
    </p:spTree>
    <p:extLst>
      <p:ext uri="{BB962C8B-B14F-4D97-AF65-F5344CB8AC3E}">
        <p14:creationId xmlns:p14="http://schemas.microsoft.com/office/powerpoint/2010/main" val="1952114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911688" y="994324"/>
            <a:ext cx="8625016" cy="4801314"/>
          </a:xfrm>
          <a:prstGeom prst="rect">
            <a:avLst/>
          </a:prstGeom>
          <a:noFill/>
        </p:spPr>
        <p:txBody>
          <a:bodyPr wrap="square">
            <a:spAutoFit/>
          </a:bodyPr>
          <a:lstStyle/>
          <a:p>
            <a:pPr marL="0" indent="0">
              <a:buNone/>
            </a:pPr>
            <a:r>
              <a:rPr lang="en-GB" sz="1800" b="1" dirty="0">
                <a:solidFill>
                  <a:srgbClr val="0070C0"/>
                </a:solidFill>
                <a:latin typeface="+mj-lt"/>
              </a:rPr>
              <a:t>Contents</a:t>
            </a:r>
          </a:p>
          <a:p>
            <a:pPr marL="285750" indent="-285750">
              <a:buFont typeface="Arial" panose="020B0604020202020204" pitchFamily="34" charset="0"/>
              <a:buChar char="•"/>
            </a:pPr>
            <a:r>
              <a:rPr lang="en-GB" dirty="0"/>
              <a:t>Core Curriculum intent</a:t>
            </a:r>
          </a:p>
          <a:p>
            <a:pPr marL="285750" indent="-285750">
              <a:buFont typeface="Arial" panose="020B0604020202020204" pitchFamily="34" charset="0"/>
              <a:buChar char="•"/>
            </a:pPr>
            <a:r>
              <a:rPr lang="en-GB" dirty="0"/>
              <a:t>Subject specific intent, implementation, impact</a:t>
            </a:r>
          </a:p>
          <a:p>
            <a:pPr marL="285750" indent="-285750">
              <a:buFont typeface="Arial" panose="020B0604020202020204" pitchFamily="34" charset="0"/>
              <a:buChar char="•"/>
            </a:pPr>
            <a:r>
              <a:rPr lang="en-GB" dirty="0"/>
              <a:t>The golden strands</a:t>
            </a:r>
          </a:p>
          <a:p>
            <a:pPr marL="285750" indent="-285750">
              <a:buFont typeface="Arial" panose="020B0604020202020204" pitchFamily="34" charset="0"/>
              <a:buChar char="•"/>
            </a:pPr>
            <a:r>
              <a:rPr lang="en-GB" dirty="0"/>
              <a:t>The subject progression (long term plan)</a:t>
            </a:r>
          </a:p>
          <a:p>
            <a:pPr marL="285750" indent="-285750">
              <a:buFont typeface="Arial" panose="020B0604020202020204" pitchFamily="34" charset="0"/>
              <a:buChar char="•"/>
            </a:pPr>
            <a:r>
              <a:rPr lang="en-GB" dirty="0"/>
              <a:t>Curriculum offer</a:t>
            </a:r>
          </a:p>
          <a:p>
            <a:pPr marL="285750" indent="-285750">
              <a:buFont typeface="Arial" panose="020B0604020202020204" pitchFamily="34" charset="0"/>
              <a:buChar char="•"/>
            </a:pPr>
            <a:r>
              <a:rPr lang="en-GB" dirty="0"/>
              <a:t>Information on how the subject is monitored and evaluated</a:t>
            </a:r>
          </a:p>
          <a:p>
            <a:pPr marL="285750" indent="-285750">
              <a:buFont typeface="Arial" panose="020B0604020202020204" pitchFamily="34" charset="0"/>
              <a:buChar char="•"/>
            </a:pPr>
            <a:r>
              <a:rPr lang="en-GB" dirty="0"/>
              <a:t>Assessment data</a:t>
            </a:r>
          </a:p>
          <a:p>
            <a:pPr marL="285750" indent="-285750">
              <a:buFont typeface="Arial" panose="020B0604020202020204" pitchFamily="34" charset="0"/>
              <a:buChar char="•"/>
            </a:pPr>
            <a:r>
              <a:rPr lang="en-GB" dirty="0"/>
              <a:t>Action plan</a:t>
            </a:r>
          </a:p>
          <a:p>
            <a:pPr marL="285750" indent="-285750">
              <a:buFont typeface="Arial" panose="020B0604020202020204" pitchFamily="34" charset="0"/>
              <a:buChar char="•"/>
            </a:pPr>
            <a:r>
              <a:rPr lang="en-GB" dirty="0"/>
              <a:t>Information on CPD (what courses are available for people to access. Any training you have completed or a plan for training.)</a:t>
            </a:r>
          </a:p>
          <a:p>
            <a:pPr marL="285750" indent="-285750">
              <a:buFont typeface="Arial" panose="020B0604020202020204" pitchFamily="34" charset="0"/>
              <a:buChar char="•"/>
            </a:pPr>
            <a:r>
              <a:rPr lang="en-GB" dirty="0"/>
              <a:t>A budget – if appropriate</a:t>
            </a:r>
          </a:p>
          <a:p>
            <a:pPr marL="285750" indent="-285750">
              <a:buFont typeface="Arial" panose="020B0604020202020204" pitchFamily="34" charset="0"/>
              <a:buChar char="•"/>
            </a:pPr>
            <a:r>
              <a:rPr lang="en-GB" dirty="0"/>
              <a:t>Link governor information – name and a note of any meetings held</a:t>
            </a:r>
          </a:p>
          <a:p>
            <a:pPr marL="285750" indent="-285750">
              <a:buFont typeface="Arial" panose="020B0604020202020204" pitchFamily="34" charset="0"/>
              <a:buChar char="•"/>
            </a:pPr>
            <a:r>
              <a:rPr lang="en-GB" dirty="0"/>
              <a:t>Any subject specific risk assessments</a:t>
            </a:r>
          </a:p>
          <a:p>
            <a:pPr marL="285750" indent="-285750">
              <a:buFont typeface="Arial" panose="020B0604020202020204" pitchFamily="34" charset="0"/>
              <a:buChar char="•"/>
            </a:pPr>
            <a:r>
              <a:rPr lang="en-GB" dirty="0"/>
              <a:t>Examples of pupils work which is considered to be of a high standard with annotated notes explaining why it is of a high standard</a:t>
            </a:r>
          </a:p>
          <a:p>
            <a:pPr marL="285750" indent="-285750">
              <a:buFont typeface="Arial" panose="020B0604020202020204" pitchFamily="34" charset="0"/>
              <a:buChar char="•"/>
            </a:pPr>
            <a:r>
              <a:rPr lang="en-GB" dirty="0"/>
              <a:t>Details of extra-curricular activities (trips/clubs)</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2958719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077766"/>
          </a:xfrm>
          <a:prstGeom prst="rect">
            <a:avLst/>
          </a:prstGeom>
          <a:noFill/>
        </p:spPr>
        <p:txBody>
          <a:bodyPr wrap="square">
            <a:spAutoFit/>
          </a:bodyPr>
          <a:lstStyle/>
          <a:p>
            <a:r>
              <a:rPr lang="en-GB" b="1" dirty="0">
                <a:solidFill>
                  <a:srgbClr val="0070C0"/>
                </a:solidFill>
                <a:latin typeface="+mj-lt"/>
              </a:rPr>
              <a:t>Core Curriculum intent</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At </a:t>
            </a:r>
            <a:r>
              <a:rPr kumimoji="0" lang="en-GB"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Academy we develop children as resilient learners who have the knowledge, understanding and skills to be responsible and effective members of their community.</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The curriculum we teach will enable our learners to be confident members of both their local community and the wider world. The children will leave </a:t>
            </a:r>
            <a:r>
              <a:rPr kumimoji="0" lang="en-GB" altLang="en-US" sz="1600" b="0" i="0" u="none" strike="noStrike" kern="1200" cap="none" spc="0" normalizeH="0" baseline="0" noProof="0" dirty="0" err="1">
                <a:ln>
                  <a:noFill/>
                </a:ln>
                <a:solidFill>
                  <a:prstClr val="black"/>
                </a:solidFill>
                <a:effectLst/>
                <a:uLnTx/>
                <a:uFillTx/>
                <a:latin typeface="Calibri" panose="020F0502020204030204" pitchFamily="34" charset="0"/>
                <a:ea typeface="+mn-ea"/>
                <a:cs typeface="+mn-cs"/>
              </a:rPr>
              <a:t>Lugwardine</a:t>
            </a: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 Primary passionate about their beliefs and equipped with the knowledge and skills they need to achieve their full potential.</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GB" altLang="en-US" sz="1600" b="0" i="0" u="none" strike="noStrike" kern="1200" cap="none" spc="0" normalizeH="0" baseline="0" noProof="0" dirty="0">
                <a:ln>
                  <a:noFill/>
                </a:ln>
                <a:solidFill>
                  <a:prstClr val="black"/>
                </a:solidFill>
                <a:effectLst/>
                <a:uLnTx/>
                <a:uFillTx/>
                <a:latin typeface="Calibri" panose="020F0502020204030204" pitchFamily="34" charset="0"/>
                <a:ea typeface="+mn-ea"/>
                <a:cs typeface="+mn-cs"/>
              </a:rPr>
              <a:t>Our curriculum is designed to inspire, support and include. We believe that by developing the whole child, pupils will learn to transfer the skills and knowledge across different settings and circumstances. We believe all children benefit from a range of learning opportunities and seek to develop their experiences both inside and outside the classroom. </a:t>
            </a:r>
            <a:endParaRPr kumimoji="0" lang="en-US" altLang="en-US" sz="36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2292604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400931"/>
          </a:xfrm>
          <a:prstGeom prst="rect">
            <a:avLst/>
          </a:prstGeom>
          <a:noFill/>
        </p:spPr>
        <p:txBody>
          <a:bodyPr wrap="square">
            <a:spAutoFit/>
          </a:bodyPr>
          <a:lstStyle/>
          <a:p>
            <a:r>
              <a:rPr lang="en-GB" b="1" dirty="0">
                <a:solidFill>
                  <a:srgbClr val="0070C0"/>
                </a:solidFill>
                <a:latin typeface="+mj-lt"/>
              </a:rPr>
              <a:t>Subject Intent</a:t>
            </a:r>
          </a:p>
          <a:p>
            <a:pPr>
              <a:spcAft>
                <a:spcPts val="600"/>
              </a:spcAft>
            </a:pPr>
            <a:r>
              <a:rPr lang="en-US" sz="1600" dirty="0">
                <a:solidFill>
                  <a:srgbClr val="000000"/>
                </a:solidFill>
                <a:effectLst/>
                <a:ea typeface="MS Mincho" panose="02020609040205080304" pitchFamily="49" charset="-128"/>
                <a:cs typeface="Times New Roman" panose="02020603050405020304" pitchFamily="18" charset="0"/>
              </a:rPr>
              <a:t>At </a:t>
            </a:r>
            <a:r>
              <a:rPr lang="en-US" sz="1600" dirty="0" err="1">
                <a:solidFill>
                  <a:srgbClr val="000000"/>
                </a:solidFill>
                <a:effectLst/>
                <a:ea typeface="MS Mincho" panose="02020609040205080304" pitchFamily="49" charset="-128"/>
                <a:cs typeface="Times New Roman" panose="02020603050405020304" pitchFamily="18" charset="0"/>
              </a:rPr>
              <a:t>Lugwardine</a:t>
            </a:r>
            <a:r>
              <a:rPr lang="en-US" sz="1600" dirty="0">
                <a:solidFill>
                  <a:srgbClr val="000000"/>
                </a:solidFill>
                <a:effectLst/>
                <a:ea typeface="MS Mincho" panose="02020609040205080304" pitchFamily="49" charset="-128"/>
                <a:cs typeface="Times New Roman" panose="02020603050405020304" pitchFamily="18" charset="0"/>
              </a:rPr>
              <a:t> Primary Academy we use the Hereford Syllabus to guide our teaching of RE. It is our intent for Religious Education to engage, inspire and encourage pupils, equipping them with the knowledge and skills to answer challenging questions, explore different religious beliefs, values and traditions and develop a more rigorous understanding of the numerous religious traditions, beliefs and practices that are followed in our multi-cultural society. We want them to know how religious education promotes discernment and enables pupils to combat prejudice, preparing them for adult life, employment and life-long learning.</a:t>
            </a:r>
            <a:endParaRPr lang="en-GB" sz="1600" dirty="0">
              <a:effectLst/>
              <a:ea typeface="MS Mincho" panose="02020609040205080304" pitchFamily="49" charset="-128"/>
              <a:cs typeface="Times New Roman" panose="02020603050405020304" pitchFamily="18" charset="0"/>
            </a:endParaRPr>
          </a:p>
          <a:p>
            <a:r>
              <a:rPr lang="en-US" sz="1600" dirty="0">
                <a:effectLst/>
                <a:ea typeface="MS Mincho" panose="02020609040205080304" pitchFamily="49" charset="-128"/>
                <a:cs typeface="Times New Roman" panose="02020603050405020304" pitchFamily="18" charset="0"/>
              </a:rPr>
              <a:t>R.E. provokes children to think about and question the purpose of life. They learn to weigh up the value of wisdom from different sources. Pupils should develop their knowledge and understanding of religions and world views, </a:t>
            </a:r>
            <a:r>
              <a:rPr lang="en-US" sz="1600" dirty="0" err="1">
                <a:effectLst/>
                <a:ea typeface="MS Mincho" panose="02020609040205080304" pitchFamily="49" charset="-128"/>
                <a:cs typeface="Times New Roman" panose="02020603050405020304" pitchFamily="18" charset="0"/>
              </a:rPr>
              <a:t>recognising</a:t>
            </a:r>
            <a:r>
              <a:rPr lang="en-US" sz="1600" dirty="0">
                <a:effectLst/>
                <a:ea typeface="MS Mincho" panose="02020609040205080304" pitchFamily="49" charset="-128"/>
                <a:cs typeface="Times New Roman" panose="02020603050405020304" pitchFamily="18" charset="0"/>
              </a:rPr>
              <a:t> their local national and global contexts. They should use basic subject specific vocabulary. They should raise questions and begin to express their own views in response to the material they learn about and in response to questions about their ideas.</a:t>
            </a:r>
            <a:endParaRPr kumimoji="0" lang="en-US" altLang="en-US" sz="1600" b="0" i="0" u="none" strike="noStrike" kern="1200" cap="none" spc="0" normalizeH="0" baseline="0" noProof="0" dirty="0">
              <a:ln>
                <a:noFill/>
              </a:ln>
              <a:solidFill>
                <a:prstClr val="black"/>
              </a:solidFill>
              <a:effectLst/>
              <a:uLnTx/>
              <a:uFillTx/>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115298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4693593"/>
          </a:xfrm>
          <a:prstGeom prst="rect">
            <a:avLst/>
          </a:prstGeom>
          <a:noFill/>
        </p:spPr>
        <p:txBody>
          <a:bodyPr wrap="square">
            <a:spAutoFit/>
          </a:bodyPr>
          <a:lstStyle/>
          <a:p>
            <a:r>
              <a:rPr lang="en-GB" b="1" dirty="0">
                <a:solidFill>
                  <a:srgbClr val="0070C0"/>
                </a:solidFill>
                <a:latin typeface="+mj-lt"/>
              </a:rPr>
              <a:t>Subject Implementation</a:t>
            </a:r>
          </a:p>
          <a:p>
            <a:pPr>
              <a:spcAft>
                <a:spcPts val="600"/>
              </a:spcAft>
            </a:pPr>
            <a:r>
              <a:rPr kumimoji="0" lang="en-GB" altLang="en-US" sz="1600" b="0" i="0" u="none" strike="noStrike" kern="1200" cap="none" spc="0" normalizeH="0" baseline="0" noProof="0" dirty="0">
                <a:ln>
                  <a:noFill/>
                </a:ln>
                <a:solidFill>
                  <a:prstClr val="black"/>
                </a:solidFill>
                <a:effectLst/>
                <a:uLnTx/>
                <a:uFillTx/>
                <a:ea typeface="+mn-ea"/>
                <a:cs typeface="+mn-cs"/>
              </a:rPr>
              <a:t>At </a:t>
            </a:r>
            <a:r>
              <a:rPr kumimoji="0" lang="en-GB" altLang="en-US" sz="1600" b="0" i="0" u="none" strike="noStrike" kern="1200" cap="none" spc="0" normalizeH="0" baseline="0" noProof="0" dirty="0" err="1">
                <a:ln>
                  <a:noFill/>
                </a:ln>
                <a:solidFill>
                  <a:prstClr val="black"/>
                </a:solidFill>
                <a:effectLst/>
                <a:uLnTx/>
                <a:uFillTx/>
                <a:ea typeface="+mn-ea"/>
                <a:cs typeface="+mn-cs"/>
              </a:rPr>
              <a:t>Lugwardine</a:t>
            </a:r>
            <a:r>
              <a:rPr kumimoji="0" lang="en-GB" altLang="en-US" sz="1600" b="0" i="0" u="none" strike="noStrike" kern="1200" cap="none" spc="0" normalizeH="0" baseline="0" noProof="0" dirty="0">
                <a:ln>
                  <a:noFill/>
                </a:ln>
                <a:solidFill>
                  <a:prstClr val="black"/>
                </a:solidFill>
                <a:effectLst/>
                <a:uLnTx/>
                <a:uFillTx/>
                <a:ea typeface="+mn-ea"/>
                <a:cs typeface="+mn-cs"/>
              </a:rPr>
              <a:t> Primary Academy </a:t>
            </a:r>
            <a:r>
              <a:rPr lang="en-US" sz="1600" dirty="0">
                <a:effectLst/>
                <a:ea typeface="MS Mincho" panose="02020609040205080304" pitchFamily="49" charset="-128"/>
                <a:cs typeface="Times New Roman" panose="02020603050405020304" pitchFamily="18" charset="0"/>
              </a:rPr>
              <a:t>Religious Education is taught using the Herefordshire Agreed Syllabus. At </a:t>
            </a:r>
            <a:r>
              <a:rPr lang="en-US" sz="1600" dirty="0" err="1">
                <a:effectLst/>
                <a:ea typeface="MS Mincho" panose="02020609040205080304" pitchFamily="49" charset="-128"/>
                <a:cs typeface="Times New Roman" panose="02020603050405020304" pitchFamily="18" charset="0"/>
              </a:rPr>
              <a:t>Lugwardine</a:t>
            </a:r>
            <a:r>
              <a:rPr lang="en-US" sz="1600" dirty="0">
                <a:effectLst/>
                <a:ea typeface="MS Mincho" panose="02020609040205080304" pitchFamily="49" charset="-128"/>
                <a:cs typeface="Times New Roman" panose="02020603050405020304" pitchFamily="18" charset="0"/>
              </a:rPr>
              <a:t> Primary Academy: </a:t>
            </a:r>
            <a:endParaRPr lang="en-GB" sz="1600" dirty="0">
              <a:effectLst/>
              <a:ea typeface="MS Mincho" panose="02020609040205080304" pitchFamily="49" charset="-128"/>
              <a:cs typeface="Times New Roman" panose="02020603050405020304" pitchFamily="18" charset="0"/>
            </a:endParaRPr>
          </a:p>
          <a:p>
            <a:pPr>
              <a:spcAft>
                <a:spcPts val="600"/>
              </a:spcAft>
            </a:pPr>
            <a:r>
              <a:rPr lang="en-US" sz="1600" dirty="0">
                <a:effectLst/>
                <a:ea typeface="MS Mincho" panose="02020609040205080304" pitchFamily="49" charset="-128"/>
                <a:cs typeface="Times New Roman" panose="02020603050405020304" pitchFamily="18" charset="0"/>
              </a:rPr>
              <a:t>• religious education contributes dynamically to children and young people’s education in schools by provoking challenging questions about meaning and purpose in life, beliefs about God, ultimate reality, issues of right and wrong and what it means to be human. </a:t>
            </a:r>
            <a:endParaRPr lang="en-GB" sz="1600" dirty="0">
              <a:effectLst/>
              <a:ea typeface="MS Mincho" panose="02020609040205080304" pitchFamily="49" charset="-128"/>
              <a:cs typeface="Times New Roman" panose="02020603050405020304" pitchFamily="18" charset="0"/>
            </a:endParaRPr>
          </a:p>
          <a:p>
            <a:pPr>
              <a:spcAft>
                <a:spcPts val="600"/>
              </a:spcAft>
            </a:pPr>
            <a:r>
              <a:rPr lang="en-US" sz="1600" dirty="0">
                <a:effectLst/>
                <a:ea typeface="MS Mincho" panose="02020609040205080304" pitchFamily="49" charset="-128"/>
                <a:cs typeface="Times New Roman" panose="02020603050405020304" pitchFamily="18" charset="0"/>
              </a:rPr>
              <a:t>• pupils learn about religions and beliefs in local, national and global contexts, to discover, explore and consider different answers to these questions. </a:t>
            </a:r>
            <a:endParaRPr lang="en-GB" sz="1600" dirty="0">
              <a:effectLst/>
              <a:ea typeface="MS Mincho" panose="02020609040205080304" pitchFamily="49" charset="-128"/>
              <a:cs typeface="Times New Roman" panose="02020603050405020304" pitchFamily="18" charset="0"/>
            </a:endParaRPr>
          </a:p>
          <a:p>
            <a:pPr>
              <a:spcAft>
                <a:spcPts val="600"/>
              </a:spcAft>
            </a:pPr>
            <a:r>
              <a:rPr lang="en-US" sz="1600" dirty="0">
                <a:effectLst/>
                <a:ea typeface="MS Mincho" panose="02020609040205080304" pitchFamily="49" charset="-128"/>
                <a:cs typeface="Times New Roman" panose="02020603050405020304" pitchFamily="18" charset="0"/>
              </a:rPr>
              <a:t>• pupils learn to weigh up the value of wisdom from different sources, to develop and express their insights in response and to agree or disagree respectfully. Teaching therefore should equip pupils with systematic knowledge and understanding of a range of religions and beliefs, enabling them to develop their ideas, values and identities. </a:t>
            </a:r>
            <a:endParaRPr lang="en-GB" sz="1600" dirty="0">
              <a:effectLst/>
              <a:ea typeface="MS Mincho" panose="02020609040205080304" pitchFamily="49" charset="-128"/>
              <a:cs typeface="Times New Roman" panose="02020603050405020304" pitchFamily="18" charset="0"/>
            </a:endParaRPr>
          </a:p>
          <a:p>
            <a:pPr>
              <a:spcAft>
                <a:spcPts val="600"/>
              </a:spcAft>
            </a:pPr>
            <a:r>
              <a:rPr lang="en-US" sz="1600" dirty="0">
                <a:effectLst/>
                <a:ea typeface="MS Mincho" panose="02020609040205080304" pitchFamily="49" charset="-128"/>
                <a:cs typeface="Times New Roman" panose="02020603050405020304" pitchFamily="18" charset="0"/>
              </a:rPr>
              <a:t>• RE should develop in pupils an aptitude for dialogue so that they can participate positively in our society, with its diverse religions and beliefs. </a:t>
            </a:r>
            <a:endParaRPr lang="en-GB" sz="1600" dirty="0">
              <a:effectLst/>
              <a:ea typeface="MS Mincho" panose="02020609040205080304" pitchFamily="49" charset="-128"/>
              <a:cs typeface="Times New Roman" panose="02020603050405020304" pitchFamily="18" charset="0"/>
            </a:endParaRPr>
          </a:p>
          <a:p>
            <a:pPr>
              <a:spcAft>
                <a:spcPts val="600"/>
              </a:spcAft>
            </a:pPr>
            <a:r>
              <a:rPr lang="en-GB" sz="1600" dirty="0">
                <a:effectLst/>
                <a:ea typeface="MS Mincho" panose="02020609040205080304" pitchFamily="49" charset="-128"/>
                <a:cs typeface="Times New Roman" panose="02020603050405020304" pitchFamily="18" charset="0"/>
              </a:rPr>
              <a:t>• pupils should gain and deploy the skills needed to understand, interpret and evaluate texts, sources of wisdom and authority and other evidence. They should learn to articulate clearly and coherently their personal beliefs, ideas, values and experiences while respecting the right of others to differ</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24452036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4616648"/>
          </a:xfrm>
          <a:prstGeom prst="rect">
            <a:avLst/>
          </a:prstGeom>
          <a:noFill/>
        </p:spPr>
        <p:txBody>
          <a:bodyPr wrap="square">
            <a:spAutoFit/>
          </a:bodyPr>
          <a:lstStyle/>
          <a:p>
            <a:r>
              <a:rPr lang="en-GB" b="1" dirty="0">
                <a:solidFill>
                  <a:srgbClr val="0070C0"/>
                </a:solidFill>
                <a:latin typeface="+mj-lt"/>
              </a:rPr>
              <a:t>Subject Implementation</a:t>
            </a:r>
          </a:p>
          <a:p>
            <a:pPr>
              <a:spcAft>
                <a:spcPts val="600"/>
              </a:spcAft>
            </a:pPr>
            <a:r>
              <a:rPr lang="en-GB" sz="1600" dirty="0">
                <a:effectLst/>
                <a:ea typeface="MS Mincho" panose="02020609040205080304" pitchFamily="49" charset="-128"/>
                <a:cs typeface="Times New Roman" panose="02020603050405020304" pitchFamily="18" charset="0"/>
              </a:rPr>
              <a:t>The principal aim of religious education is to explore what people believe and what difference this makes to how they live, so that pupils can gain the knowledge, understanding and skills needed to handle questions raised by religion and belief, reflecting on their own ideas and ways of living.</a:t>
            </a:r>
          </a:p>
          <a:p>
            <a:pPr>
              <a:spcAft>
                <a:spcPts val="600"/>
              </a:spcAft>
            </a:pPr>
            <a:r>
              <a:rPr lang="en-GB" sz="1600" dirty="0">
                <a:effectLst/>
                <a:ea typeface="MS Mincho" panose="02020609040205080304" pitchFamily="49" charset="-128"/>
                <a:cs typeface="Times New Roman" panose="02020603050405020304" pitchFamily="18" charset="0"/>
              </a:rPr>
              <a:t>Religious Education is a statutory subject of the curriculum for all pupils in each year group. Parents have the right to request that their child be excused from all or part of the religious education provided. </a:t>
            </a:r>
          </a:p>
          <a:p>
            <a:pPr>
              <a:spcAft>
                <a:spcPts val="600"/>
              </a:spcAft>
            </a:pPr>
            <a:r>
              <a:rPr lang="en-GB" sz="1600" dirty="0">
                <a:effectLst/>
                <a:ea typeface="MS Mincho" panose="02020609040205080304" pitchFamily="49" charset="-128"/>
                <a:cs typeface="Times New Roman" panose="02020603050405020304" pitchFamily="18" charset="0"/>
              </a:rPr>
              <a:t>The syllabus reflects the fact that the religious traditions in Great Britain are in the main, Christian, while taking into account the teaching and practices of the other principle religions represented in Great Britain. </a:t>
            </a:r>
          </a:p>
          <a:p>
            <a:pPr>
              <a:spcAft>
                <a:spcPts val="600"/>
              </a:spcAft>
            </a:pPr>
            <a:r>
              <a:rPr lang="en-GB" sz="1600" dirty="0">
                <a:effectLst/>
                <a:ea typeface="MS Mincho" panose="02020609040205080304" pitchFamily="49" charset="-128"/>
                <a:cs typeface="Times New Roman" panose="02020603050405020304" pitchFamily="18" charset="0"/>
              </a:rPr>
              <a:t>We comply with the legal requirements for the teaching of Religious Education by following the Herefordshire Agreed Syllabus for Religious Education 2020-25 and Understanding Christianity – Text, Impact, Connections. Parents can access our scheme of work which is based on this document. </a:t>
            </a:r>
          </a:p>
          <a:p>
            <a:r>
              <a:rPr lang="en-US" sz="1600" dirty="0">
                <a:effectLst/>
                <a:ea typeface="MS Mincho" panose="02020609040205080304" pitchFamily="49" charset="-128"/>
                <a:cs typeface="Times New Roman" panose="02020603050405020304" pitchFamily="18" charset="0"/>
              </a:rPr>
              <a:t>Religious Education is taught on a weekly basis in each year group. Lessons are planned and delivered in a variety of ways so that all children can participate fully. Interactive, practical activities linked to the themes in the syllabus and other subjects where appropriate, encourage our pupils to discuss their ideas and extend their understanding of difficult concepts and challenging questions.</a:t>
            </a:r>
            <a:r>
              <a:rPr kumimoji="0" lang="en-GB" altLang="en-US" sz="1600" b="0" i="0" u="none" strike="noStrike" kern="1200" cap="none" spc="0" normalizeH="0" baseline="0" noProof="0" dirty="0">
                <a:ln>
                  <a:noFill/>
                </a:ln>
                <a:solidFill>
                  <a:prstClr val="black"/>
                </a:solidFill>
                <a:effectLst/>
                <a:uLnTx/>
                <a:uFillTx/>
                <a:ea typeface="+mn-ea"/>
                <a:cs typeface="+mn-cs"/>
              </a:rPr>
              <a:t> </a:t>
            </a:r>
            <a:endParaRPr kumimoji="0" lang="en-US" altLang="en-US" sz="1600" b="0" i="0" u="none" strike="noStrike" kern="1200" cap="none" spc="0" normalizeH="0" baseline="0" noProof="0" dirty="0">
              <a:ln>
                <a:noFill/>
              </a:ln>
              <a:solidFill>
                <a:prstClr val="black"/>
              </a:solidFill>
              <a:effectLst/>
              <a:uLnTx/>
              <a:uFillTx/>
              <a:ea typeface="+mn-ea"/>
              <a:cs typeface="+mn-cs"/>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3342783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216265"/>
          </a:xfrm>
          <a:prstGeom prst="rect">
            <a:avLst/>
          </a:prstGeom>
          <a:noFill/>
        </p:spPr>
        <p:txBody>
          <a:bodyPr wrap="square">
            <a:spAutoFit/>
          </a:bodyPr>
          <a:lstStyle/>
          <a:p>
            <a:r>
              <a:rPr lang="en-GB" b="1" dirty="0">
                <a:solidFill>
                  <a:srgbClr val="0070C0"/>
                </a:solidFill>
                <a:latin typeface="+mj-lt"/>
              </a:rPr>
              <a:t>Subject Impact</a:t>
            </a:r>
          </a:p>
          <a:p>
            <a:pPr>
              <a:spcAft>
                <a:spcPts val="600"/>
              </a:spcAft>
            </a:pPr>
            <a:r>
              <a:rPr lang="en-GB" sz="1600" dirty="0">
                <a:effectLst/>
                <a:latin typeface="Calibri" panose="020F0502020204030204" pitchFamily="34" charset="0"/>
                <a:ea typeface="Calibri" panose="020F0502020204030204" pitchFamily="34" charset="0"/>
                <a:cs typeface="Calibri" panose="020F0502020204030204" pitchFamily="34" charset="0"/>
              </a:rPr>
              <a:t>Religious Education at </a:t>
            </a:r>
            <a:r>
              <a:rPr lang="en-GB" sz="1600" dirty="0" err="1">
                <a:effectLst/>
                <a:latin typeface="Calibri" panose="020F0502020204030204" pitchFamily="34" charset="0"/>
                <a:ea typeface="Calibri" panose="020F0502020204030204" pitchFamily="34" charset="0"/>
                <a:cs typeface="Calibri" panose="020F0502020204030204" pitchFamily="34" charset="0"/>
              </a:rPr>
              <a:t>Lugwardine</a:t>
            </a:r>
            <a:r>
              <a:rPr lang="en-GB" sz="1600" dirty="0">
                <a:effectLst/>
                <a:latin typeface="Calibri" panose="020F0502020204030204" pitchFamily="34" charset="0"/>
                <a:ea typeface="Calibri" panose="020F0502020204030204" pitchFamily="34" charset="0"/>
                <a:cs typeface="Calibri" panose="020F0502020204030204" pitchFamily="34" charset="0"/>
              </a:rPr>
              <a:t> Primary Academy develops pupils':</a:t>
            </a:r>
          </a:p>
          <a:p>
            <a:pPr marL="342900" lvl="0" indent="-342900">
              <a:spcAft>
                <a:spcPts val="600"/>
              </a:spcAft>
              <a:buFont typeface="Symbol" panose="05050102010706020507" pitchFamily="18" charset="2"/>
              <a:buBlip>
                <a:blip r:embed="rId2"/>
              </a:buBlip>
            </a:pPr>
            <a:r>
              <a:rPr lang="en-US" sz="1600" dirty="0">
                <a:effectLst/>
                <a:latin typeface="Calibri" panose="020F0502020204030204" pitchFamily="34" charset="0"/>
                <a:ea typeface="Calibri" panose="020F0502020204030204" pitchFamily="34" charset="0"/>
                <a:cs typeface="Calibri" panose="020F0502020204030204" pitchFamily="34" charset="0"/>
              </a:rPr>
              <a:t>knowledge and understanding of, and their ability to respond to, Christianity, other principal world religions, other religious traditions and world views;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2"/>
              </a:buBlip>
            </a:pPr>
            <a:r>
              <a:rPr lang="en-US" sz="1600" dirty="0">
                <a:effectLst/>
                <a:latin typeface="Calibri" panose="020F0502020204030204" pitchFamily="34" charset="0"/>
                <a:ea typeface="Calibri" panose="020F0502020204030204" pitchFamily="34" charset="0"/>
                <a:cs typeface="Calibri" panose="020F0502020204030204" pitchFamily="34" charset="0"/>
              </a:rPr>
              <a:t>understanding and respect for different religions, beliefs, values and traditions (including ethical life choices), through exploring issues within and between faiths;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2"/>
              </a:buBlip>
            </a:pPr>
            <a:r>
              <a:rPr lang="en-US" sz="1600" dirty="0">
                <a:effectLst/>
                <a:latin typeface="Calibri" panose="020F0502020204030204" pitchFamily="34" charset="0"/>
                <a:ea typeface="Calibri" panose="020F0502020204030204" pitchFamily="34" charset="0"/>
                <a:cs typeface="Calibri" panose="020F0502020204030204" pitchFamily="34" charset="0"/>
              </a:rPr>
              <a:t>understanding of the influence of faith and belief on individuals, societies, communities and cultures;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2"/>
              </a:buBlip>
            </a:pPr>
            <a:r>
              <a:rPr lang="en-US" sz="1600" dirty="0">
                <a:effectLst/>
                <a:latin typeface="Calibri" panose="020F0502020204030204" pitchFamily="34" charset="0"/>
                <a:ea typeface="Calibri" panose="020F0502020204030204" pitchFamily="34" charset="0"/>
                <a:cs typeface="Calibri" panose="020F0502020204030204" pitchFamily="34" charset="0"/>
              </a:rPr>
              <a:t>skills of enquiry and response through the use of religious vocabulary, questioning and empathy;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2"/>
              </a:buBlip>
            </a:pPr>
            <a:r>
              <a:rPr lang="en-US" sz="1600" dirty="0">
                <a:effectLst/>
                <a:latin typeface="Calibri" panose="020F0502020204030204" pitchFamily="34" charset="0"/>
                <a:ea typeface="Calibri" panose="020F0502020204030204" pitchFamily="34" charset="0"/>
                <a:cs typeface="Calibri" panose="020F0502020204030204" pitchFamily="34" charset="0"/>
              </a:rPr>
              <a:t>skills of reflection, expression, application , analysis and evaluation of beliefs, values and practices, and the communication of personal responses to these</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3">
            <a:extLst>
              <a:ext uri="{BEBA8EAE-BF5A-486C-A8C5-ECC9F3942E4B}">
                <a14:imgProps xmlns:a14="http://schemas.microsoft.com/office/drawing/2010/main">
                  <a14:imgLayer r:embed="rId4">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Tree>
    <p:extLst>
      <p:ext uri="{BB962C8B-B14F-4D97-AF65-F5344CB8AC3E}">
        <p14:creationId xmlns:p14="http://schemas.microsoft.com/office/powerpoint/2010/main" val="1596000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69332"/>
          </a:xfrm>
          <a:prstGeom prst="rect">
            <a:avLst/>
          </a:prstGeom>
          <a:noFill/>
        </p:spPr>
        <p:txBody>
          <a:bodyPr wrap="square">
            <a:spAutoFit/>
          </a:bodyPr>
          <a:lstStyle/>
          <a:p>
            <a:r>
              <a:rPr lang="en-GB" b="1" dirty="0">
                <a:solidFill>
                  <a:srgbClr val="0070C0"/>
                </a:solidFill>
                <a:latin typeface="+mj-lt"/>
              </a:rPr>
              <a:t>Golden threads</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
        <p:nvSpPr>
          <p:cNvPr id="5" name="TextBox 4">
            <a:extLst>
              <a:ext uri="{FF2B5EF4-FFF2-40B4-BE49-F238E27FC236}">
                <a16:creationId xmlns:a16="http://schemas.microsoft.com/office/drawing/2014/main" id="{B04776B4-2F1F-1F63-10CE-63B86247CB91}"/>
              </a:ext>
            </a:extLst>
          </p:cNvPr>
          <p:cNvSpPr txBox="1"/>
          <p:nvPr/>
        </p:nvSpPr>
        <p:spPr>
          <a:xfrm>
            <a:off x="786551" y="1637790"/>
            <a:ext cx="8399490" cy="4078039"/>
          </a:xfrm>
          <a:prstGeom prst="rect">
            <a:avLst/>
          </a:prstGeom>
          <a:noFill/>
        </p:spPr>
        <p:txBody>
          <a:bodyPr wrap="square">
            <a:spAutoFit/>
          </a:bodyPr>
          <a:lstStyle/>
          <a:p>
            <a:pPr>
              <a:spcAft>
                <a:spcPts val="600"/>
              </a:spcAft>
            </a:pPr>
            <a:r>
              <a:rPr lang="en-GB" sz="1600" b="1" dirty="0">
                <a:effectLst/>
                <a:latin typeface="Calibri" panose="020F0502020204030204" pitchFamily="34" charset="0"/>
                <a:ea typeface="Calibri" panose="020F0502020204030204" pitchFamily="34" charset="0"/>
                <a:cs typeface="Calibri" panose="020F0502020204030204" pitchFamily="34" charset="0"/>
              </a:rPr>
              <a:t>Pupils make sense of a range of religious and non-religious beliefs</a:t>
            </a:r>
            <a:r>
              <a:rPr lang="en-GB" sz="1600" dirty="0">
                <a:effectLst/>
                <a:latin typeface="Calibri" panose="020F0502020204030204" pitchFamily="34" charset="0"/>
                <a:ea typeface="Calibri" panose="020F0502020204030204" pitchFamily="34" charset="0"/>
                <a:cs typeface="Calibri" panose="020F0502020204030204" pitchFamily="34" charset="0"/>
              </a:rPr>
              <a:t>, so that they can: </a:t>
            </a: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identify, describe, explain and </a:t>
            </a:r>
            <a:r>
              <a:rPr lang="en-US" sz="1600" dirty="0" err="1">
                <a:effectLst/>
                <a:latin typeface="Calibri" panose="020F0502020204030204" pitchFamily="34" charset="0"/>
                <a:ea typeface="Calibri" panose="020F0502020204030204" pitchFamily="34" charset="0"/>
                <a:cs typeface="Calibri" panose="020F0502020204030204" pitchFamily="34" charset="0"/>
              </a:rPr>
              <a:t>analyse</a:t>
            </a:r>
            <a:r>
              <a:rPr lang="en-US" sz="1600" dirty="0">
                <a:effectLst/>
                <a:latin typeface="Calibri" panose="020F0502020204030204" pitchFamily="34" charset="0"/>
                <a:ea typeface="Calibri" panose="020F0502020204030204" pitchFamily="34" charset="0"/>
                <a:cs typeface="Calibri" panose="020F0502020204030204" pitchFamily="34" charset="0"/>
              </a:rPr>
              <a:t> beliefs and concepts in the context of living religions, using appropriate vocabulary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explain how and why these beliefs are understood in different ways, by individuals and within communities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err="1">
                <a:effectLst/>
                <a:latin typeface="Calibri" panose="020F0502020204030204" pitchFamily="34" charset="0"/>
                <a:ea typeface="Calibri" panose="020F0502020204030204" pitchFamily="34" charset="0"/>
                <a:cs typeface="Calibri" panose="020F0502020204030204" pitchFamily="34" charset="0"/>
              </a:rPr>
              <a:t>recognise</a:t>
            </a:r>
            <a:r>
              <a:rPr lang="en-US" sz="1600" dirty="0">
                <a:effectLst/>
                <a:latin typeface="Calibri" panose="020F0502020204030204" pitchFamily="34" charset="0"/>
                <a:ea typeface="Calibri" panose="020F0502020204030204" pitchFamily="34" charset="0"/>
                <a:cs typeface="Calibri" panose="020F0502020204030204" pitchFamily="34" charset="0"/>
              </a:rPr>
              <a:t> how and why sources of authority (e.g. texts, teachings, traditions, leaders) are used, expressed and interpreted in different ways, developing skills of interpretation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a:spcAft>
                <a:spcPts val="60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Pupils understand the impact and significance of religious and non-religious beliefs</a:t>
            </a:r>
            <a:r>
              <a:rPr lang="en-US" sz="1600" dirty="0">
                <a:effectLst/>
                <a:latin typeface="Calibri" panose="020F0502020204030204" pitchFamily="34" charset="0"/>
                <a:ea typeface="Calibri" panose="020F0502020204030204" pitchFamily="34" charset="0"/>
                <a:cs typeface="Calibri" panose="020F0502020204030204" pitchFamily="34" charset="0"/>
              </a:rPr>
              <a:t>, so that they can: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examine and explain how and why people express their beliefs in diverse ways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err="1">
                <a:effectLst/>
                <a:latin typeface="Calibri" panose="020F0502020204030204" pitchFamily="34" charset="0"/>
                <a:ea typeface="Calibri" panose="020F0502020204030204" pitchFamily="34" charset="0"/>
                <a:cs typeface="Calibri" panose="020F0502020204030204" pitchFamily="34" charset="0"/>
              </a:rPr>
              <a:t>recognise</a:t>
            </a:r>
            <a:r>
              <a:rPr lang="en-US" sz="1600" dirty="0">
                <a:effectLst/>
                <a:latin typeface="Calibri" panose="020F0502020204030204" pitchFamily="34" charset="0"/>
                <a:ea typeface="Calibri" panose="020F0502020204030204" pitchFamily="34" charset="0"/>
                <a:cs typeface="Calibri" panose="020F0502020204030204" pitchFamily="34" charset="0"/>
              </a:rPr>
              <a:t> and account for ways in which people put their beliefs into action in diverse ways, in their everyday lives, within their communities and in the wider world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appreciate and appraise the significance of different ways of life and ways of expressing meaning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9738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E57E3D2-C7EF-460B-BD2A-96345DF27C16}"/>
              </a:ext>
            </a:extLst>
          </p:cNvPr>
          <p:cNvSpPr txBox="1"/>
          <p:nvPr/>
        </p:nvSpPr>
        <p:spPr>
          <a:xfrm>
            <a:off x="786551" y="1041825"/>
            <a:ext cx="8625016" cy="369332"/>
          </a:xfrm>
          <a:prstGeom prst="rect">
            <a:avLst/>
          </a:prstGeom>
          <a:noFill/>
        </p:spPr>
        <p:txBody>
          <a:bodyPr wrap="square">
            <a:spAutoFit/>
          </a:bodyPr>
          <a:lstStyle/>
          <a:p>
            <a:r>
              <a:rPr lang="en-GB" b="1" dirty="0">
                <a:solidFill>
                  <a:srgbClr val="0070C0"/>
                </a:solidFill>
                <a:latin typeface="+mj-lt"/>
              </a:rPr>
              <a:t>Golden threads</a:t>
            </a:r>
          </a:p>
        </p:txBody>
      </p:sp>
      <p:pic>
        <p:nvPicPr>
          <p:cNvPr id="4" name="Picture 3">
            <a:extLst>
              <a:ext uri="{FF2B5EF4-FFF2-40B4-BE49-F238E27FC236}">
                <a16:creationId xmlns:a16="http://schemas.microsoft.com/office/drawing/2014/main" id="{195B10F3-372C-4BAE-8CF7-C5BD49ACDF5A}"/>
              </a:ext>
            </a:extLst>
          </p:cNvPr>
          <p:cNvPicPr>
            <a:picLocks noChangeAspect="1"/>
          </p:cNvPicPr>
          <p:nvPr/>
        </p:nvPicPr>
        <p:blipFill rotWithShape="1">
          <a:blip r:embed="rId2">
            <a:extLst>
              <a:ext uri="{BEBA8EAE-BF5A-486C-A8C5-ECC9F3942E4B}">
                <a14:imgProps xmlns:a14="http://schemas.microsoft.com/office/drawing/2010/main">
                  <a14:imgLayer r:embed="rId3">
                    <a14:imgEffect>
                      <a14:backgroundRemoval t="6632" b="96161" l="6200" r="96600">
                        <a14:foregroundMark x1="16600" y1="9773" x2="25200" y2="31414"/>
                        <a14:foregroundMark x1="25200" y1="31414" x2="24400" y2="52531"/>
                        <a14:foregroundMark x1="24400" y1="52531" x2="30000" y2="68237"/>
                        <a14:foregroundMark x1="30000" y1="68237" x2="47600" y2="79581"/>
                        <a14:foregroundMark x1="62800" y1="76265" x2="64400" y2="75916"/>
                        <a14:foregroundMark x1="47600" y1="79581" x2="62800" y2="76265"/>
                        <a14:foregroundMark x1="64829" y1="75567" x2="79000" y2="64049"/>
                        <a14:foregroundMark x1="64614" y1="75742" x2="64829" y2="75567"/>
                        <a14:foregroundMark x1="64400" y1="75916" x2="64614" y2="75742"/>
                        <a14:foregroundMark x1="79000" y1="64049" x2="85800" y2="46248"/>
                        <a14:foregroundMark x1="84810" y1="12042" x2="84800" y2="11693"/>
                        <a14:foregroundMark x1="84820" y1="12391" x2="84810" y2="12042"/>
                        <a14:foregroundMark x1="84830" y1="12740" x2="84820" y2="12391"/>
                        <a14:foregroundMark x1="85800" y1="46248" x2="84830" y2="12740"/>
                        <a14:foregroundMark x1="84800" y1="11693" x2="15200" y2="6632"/>
                        <a14:foregroundMark x1="59600" y1="6806" x2="78400" y2="7155"/>
                        <a14:foregroundMark x1="87173" y1="12042" x2="87800" y2="12391"/>
                        <a14:foregroundMark x1="78400" y1="7155" x2="87173" y2="12042"/>
                        <a14:foregroundMark x1="12950" y1="8202" x2="13400" y2="8726"/>
                        <a14:foregroundMark x1="12800" y1="8028" x2="12950" y2="8202"/>
                        <a14:foregroundMark x1="14402" y1="8726" x2="14600" y2="53752"/>
                        <a14:foregroundMark x1="14400" y1="8377" x2="14402" y2="8726"/>
                        <a14:foregroundMark x1="14600" y1="53752" x2="25400" y2="68063"/>
                        <a14:foregroundMark x1="25400" y1="68063" x2="30200" y2="71204"/>
                        <a14:foregroundMark x1="14220" y1="8726" x2="15600" y2="56021"/>
                        <a14:foregroundMark x1="14205" y1="8202" x2="14220" y2="8726"/>
                        <a14:foregroundMark x1="14200" y1="8028" x2="14205" y2="8202"/>
                        <a14:foregroundMark x1="30047" y1="72426" x2="30200" y2="72600"/>
                        <a14:foregroundMark x1="29893" y1="72251" x2="30047" y2="72426"/>
                        <a14:foregroundMark x1="15600" y1="56021" x2="29893" y2="72251"/>
                        <a14:foregroundMark x1="30800" y1="67714" x2="20200" y2="56545"/>
                        <a14:foregroundMark x1="20200" y1="56545" x2="17800" y2="13962"/>
                        <a14:foregroundMark x1="13800" y1="8726" x2="15000" y2="52007"/>
                        <a14:foregroundMark x1="13400" y1="19197" x2="14200" y2="50436"/>
                        <a14:foregroundMark x1="14200" y1="50436" x2="15000" y2="52356"/>
                        <a14:foregroundMark x1="14800" y1="82199" x2="14800" y2="82199"/>
                        <a14:foregroundMark x1="10600" y1="80977" x2="10600" y2="80977"/>
                        <a14:foregroundMark x1="6200" y1="78883" x2="15600" y2="79581"/>
                        <a14:foregroundMark x1="6400" y1="83944" x2="18400" y2="80628"/>
                        <a14:foregroundMark x1="13600" y1="85166" x2="25200" y2="90227"/>
                        <a14:foregroundMark x1="14600" y1="93368" x2="23600" y2="89005"/>
                        <a14:foregroundMark x1="14600" y1="92321" x2="40600" y2="93543"/>
                        <a14:foregroundMark x1="40600" y1="93543" x2="81800" y2="87435"/>
                        <a14:foregroundMark x1="81800" y1="87435" x2="64200" y2="91972"/>
                        <a14:foregroundMark x1="64200" y1="91972" x2="25000" y2="88133"/>
                        <a14:foregroundMark x1="25000" y1="88133" x2="22400" y2="88656"/>
                        <a14:foregroundMark x1="20800" y1="88656" x2="18200" y2="81675"/>
                        <a14:foregroundMark x1="29000" y1="89005" x2="26200" y2="85340"/>
                        <a14:foregroundMark x1="21400" y1="85340" x2="40600" y2="87086"/>
                        <a14:foregroundMark x1="69268" y1="85689" x2="80000" y2="85166"/>
                        <a14:foregroundMark x1="65677" y1="85864" x2="69268" y2="85689"/>
                        <a14:foregroundMark x1="62106" y1="86038" x2="65677" y2="85864"/>
                        <a14:foregroundMark x1="58515" y1="86213" x2="62106" y2="86038"/>
                        <a14:foregroundMark x1="54944" y1="86387" x2="58515" y2="86213"/>
                        <a14:foregroundMark x1="51353" y1="86562" x2="54944" y2="86387"/>
                        <a14:foregroundMark x1="40600" y1="87086" x2="51353" y2="86562"/>
                        <a14:foregroundMark x1="80000" y1="85166" x2="94600" y2="77312"/>
                        <a14:foregroundMark x1="94600" y1="77312" x2="90656" y2="86239"/>
                        <a14:foregroundMark x1="88200" y1="91798" x2="34000" y2="95812"/>
                        <a14:foregroundMark x1="34000" y1="95812" x2="11200" y2="92670"/>
                        <a14:foregroundMark x1="92000" y1="83246" x2="96600" y2="83421"/>
                        <a14:foregroundMark x1="46600" y1="87784" x2="46600" y2="87784"/>
                        <a14:foregroundMark x1="49200" y1="87784" x2="49200" y2="87784"/>
                        <a14:foregroundMark x1="51400" y1="87958" x2="51400" y2="87958"/>
                        <a14:foregroundMark x1="62200" y1="87260" x2="62200" y2="87260"/>
                        <a14:foregroundMark x1="40200" y1="96161" x2="40200" y2="96161"/>
                        <a14:backgroundMark x1="90000" y1="88482" x2="90000" y2="88482"/>
                        <a14:backgroundMark x1="91000" y1="89005" x2="89400" y2="88831"/>
                        <a14:backgroundMark x1="90600" y1="88307" x2="89000" y2="88133"/>
                        <a14:backgroundMark x1="91200" y1="87958" x2="90200" y2="87958"/>
                        <a14:backgroundMark x1="90000" y1="90925" x2="89200" y2="89005"/>
                        <a14:backgroundMark x1="91000" y1="87609" x2="90200" y2="90401"/>
                        <a14:backgroundMark x1="89600" y1="89878" x2="89400" y2="90052"/>
                        <a14:backgroundMark x1="91400" y1="87260" x2="90000" y2="87260"/>
                        <a14:backgroundMark x1="89000" y1="89703" x2="90400" y2="90925"/>
                        <a14:backgroundMark x1="87600" y1="12740" x2="87600" y2="12740"/>
                        <a14:backgroundMark x1="87800" y1="12391" x2="87800" y2="12391"/>
                        <a14:backgroundMark x1="87600" y1="12042" x2="87600" y2="12042"/>
                        <a14:backgroundMark x1="87400" y1="12391" x2="87400" y2="12391"/>
                        <a14:backgroundMark x1="87200" y1="12042" x2="87200" y2="12042"/>
                        <a14:backgroundMark x1="13000" y1="8202" x2="13000" y2="8202"/>
                        <a14:backgroundMark x1="12600" y1="8202" x2="12600" y2="8202"/>
                        <a14:backgroundMark x1="12800" y1="8726" x2="12800" y2="8726"/>
                        <a14:backgroundMark x1="64400" y1="76265" x2="64400" y2="76265"/>
                        <a14:backgroundMark x1="65200" y1="75742" x2="65200" y2="75742"/>
                        <a14:backgroundMark x1="64800" y1="75916" x2="64800" y2="75916"/>
                        <a14:backgroundMark x1="65600" y1="75567" x2="65600" y2="75567"/>
                        <a14:backgroundMark x1="64200" y1="76265" x2="64200" y2="76265"/>
                        <a14:backgroundMark x1="63800" y1="76265" x2="63800" y2="76265"/>
                        <a14:backgroundMark x1="30200" y1="72600" x2="30200" y2="72600"/>
                        <a14:backgroundMark x1="30000" y1="72251" x2="30000" y2="72251"/>
                        <a14:backgroundMark x1="29400" y1="72426" x2="29400" y2="72426"/>
                        <a14:backgroundMark x1="30000" y1="72949" x2="30000" y2="72949"/>
                        <a14:backgroundMark x1="29800" y1="72426" x2="29800" y2="72426"/>
                        <a14:backgroundMark x1="29400" y1="72251" x2="29400" y2="72251"/>
                        <a14:backgroundMark x1="54000" y1="86213" x2="54000" y2="86213"/>
                        <a14:backgroundMark x1="53400" y1="86387" x2="53400" y2="86387"/>
                        <a14:backgroundMark x1="52800" y1="86387" x2="52800" y2="86387"/>
                        <a14:backgroundMark x1="51800" y1="86213" x2="51800" y2="86213"/>
                        <a14:backgroundMark x1="52000" y1="86387" x2="52000" y2="86387"/>
                        <a14:backgroundMark x1="52600" y1="86387" x2="52600" y2="86387"/>
                        <a14:backgroundMark x1="51000" y1="86387" x2="51000" y2="86387"/>
                        <a14:backgroundMark x1="51600" y1="86562" x2="51600" y2="86562"/>
                        <a14:backgroundMark x1="50200" y1="86562" x2="50200" y2="86562"/>
                        <a14:backgroundMark x1="55000" y1="86213" x2="55000" y2="86213"/>
                        <a14:backgroundMark x1="56000" y1="86213" x2="56000" y2="86213"/>
                        <a14:backgroundMark x1="56800" y1="86387" x2="56800" y2="86387"/>
                        <a14:backgroundMark x1="56800" y1="86387" x2="56800" y2="86387"/>
                        <a14:backgroundMark x1="58000" y1="86038" x2="58000" y2="86038"/>
                        <a14:backgroundMark x1="57000" y1="86038" x2="57000" y2="86038"/>
                        <a14:backgroundMark x1="56400" y1="86213" x2="56400" y2="86213"/>
                        <a14:backgroundMark x1="55400" y1="86213" x2="55400" y2="86213"/>
                        <a14:backgroundMark x1="54600" y1="86213" x2="54600" y2="86213"/>
                        <a14:backgroundMark x1="60400" y1="86038" x2="60400" y2="86038"/>
                        <a14:backgroundMark x1="59400" y1="86213" x2="59400" y2="86213"/>
                        <a14:backgroundMark x1="59800" y1="86038" x2="59800" y2="86038"/>
                        <a14:backgroundMark x1="59000" y1="86038" x2="59000" y2="86038"/>
                        <a14:backgroundMark x1="58400" y1="86038" x2="58400" y2="86038"/>
                        <a14:backgroundMark x1="57600" y1="86038" x2="57600" y2="86038"/>
                        <a14:backgroundMark x1="61600" y1="85864" x2="61600" y2="85864"/>
                        <a14:backgroundMark x1="62400" y1="85864" x2="62400" y2="85864"/>
                        <a14:backgroundMark x1="63200" y1="85864" x2="63200" y2="85864"/>
                        <a14:backgroundMark x1="64000" y1="85689" x2="64000" y2="85689"/>
                        <a14:backgroundMark x1="61200" y1="85864" x2="61200" y2="85864"/>
                        <a14:backgroundMark x1="61000" y1="85864" x2="61000" y2="85864"/>
                        <a14:backgroundMark x1="58600" y1="86213" x2="58600" y2="86213"/>
                        <a14:backgroundMark x1="57600" y1="86213" x2="57600" y2="86213"/>
                        <a14:backgroundMark x1="58000" y1="86213" x2="58000" y2="86213"/>
                        <a14:backgroundMark x1="57200" y1="86213" x2="57200" y2="86213"/>
                        <a14:backgroundMark x1="55600" y1="86213" x2="55600" y2="86213"/>
                        <a14:backgroundMark x1="63800" y1="86038" x2="63800" y2="86038"/>
                        <a14:backgroundMark x1="63000" y1="86038" x2="63000" y2="86038"/>
                        <a14:backgroundMark x1="62400" y1="86038" x2="62400" y2="86038"/>
                      </a14:backgroundRemoval>
                    </a14:imgEffect>
                  </a14:imgLayer>
                </a14:imgProps>
              </a:ext>
            </a:extLst>
          </a:blip>
          <a:srcRect l="-1" r="-6672"/>
          <a:stretch/>
        </p:blipFill>
        <p:spPr>
          <a:xfrm>
            <a:off x="243403" y="97239"/>
            <a:ext cx="668285" cy="717953"/>
          </a:xfrm>
          <a:prstGeom prst="rect">
            <a:avLst/>
          </a:prstGeom>
        </p:spPr>
      </p:pic>
      <p:sp>
        <p:nvSpPr>
          <p:cNvPr id="5" name="TextBox 4">
            <a:extLst>
              <a:ext uri="{FF2B5EF4-FFF2-40B4-BE49-F238E27FC236}">
                <a16:creationId xmlns:a16="http://schemas.microsoft.com/office/drawing/2014/main" id="{B04776B4-2F1F-1F63-10CE-63B86247CB91}"/>
              </a:ext>
            </a:extLst>
          </p:cNvPr>
          <p:cNvSpPr txBox="1"/>
          <p:nvPr/>
        </p:nvSpPr>
        <p:spPr>
          <a:xfrm>
            <a:off x="786551" y="1637790"/>
            <a:ext cx="8399490" cy="2539157"/>
          </a:xfrm>
          <a:prstGeom prst="rect">
            <a:avLst/>
          </a:prstGeom>
          <a:noFill/>
        </p:spPr>
        <p:txBody>
          <a:bodyPr wrap="square">
            <a:spAutoFit/>
          </a:bodyPr>
          <a:lstStyle/>
          <a:p>
            <a:pPr>
              <a:spcAft>
                <a:spcPts val="600"/>
              </a:spcAft>
            </a:pPr>
            <a:r>
              <a:rPr lang="en-US" sz="1600" b="1" dirty="0">
                <a:effectLst/>
                <a:latin typeface="Calibri" panose="020F0502020204030204" pitchFamily="34" charset="0"/>
                <a:ea typeface="Calibri" panose="020F0502020204030204" pitchFamily="34" charset="0"/>
                <a:cs typeface="Calibri" panose="020F0502020204030204" pitchFamily="34" charset="0"/>
              </a:rPr>
              <a:t>Pupils make connections between religious and non-religious beliefs, concepts, practices and ideas</a:t>
            </a:r>
            <a:r>
              <a:rPr lang="en-US" sz="1600" dirty="0">
                <a:effectLst/>
                <a:latin typeface="Calibri" panose="020F0502020204030204" pitchFamily="34" charset="0"/>
                <a:ea typeface="Calibri" panose="020F0502020204030204" pitchFamily="34" charset="0"/>
                <a:cs typeface="Calibri" panose="020F0502020204030204" pitchFamily="34" charset="0"/>
              </a:rPr>
              <a:t> studied, so that they can:</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evaluate, reflect on and enquire into key concepts and questions studied, responding thoughtfully and creatively, giving good reasons for their responses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challenge the ideas studied, and allow the ideas studied to challenge their own thinking, articulating beliefs, values and commitments clearly in response </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spcAft>
                <a:spcPts val="600"/>
              </a:spcAft>
              <a:buFont typeface="Symbol" panose="05050102010706020507" pitchFamily="18" charset="2"/>
              <a:buBlip>
                <a:blip r:embed="rId4"/>
              </a:buBlip>
            </a:pPr>
            <a:r>
              <a:rPr lang="en-US" sz="1600" dirty="0">
                <a:effectLst/>
                <a:latin typeface="Calibri" panose="020F0502020204030204" pitchFamily="34" charset="0"/>
                <a:ea typeface="Calibri" panose="020F0502020204030204" pitchFamily="34" charset="0"/>
                <a:cs typeface="Calibri" panose="020F0502020204030204" pitchFamily="34" charset="0"/>
              </a:rPr>
              <a:t>discern possible connections between the ideas studied and their own ways of understanding the world, expressing their critical responses and personal reflections with increasing clarity and understanding</a:t>
            </a:r>
            <a:endParaRPr lang="en-GB" sz="16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022324952"/>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4e6b380-67f9-441a-a42d-76306b06c3b8">
      <Terms xmlns="http://schemas.microsoft.com/office/infopath/2007/PartnerControls"/>
    </lcf76f155ced4ddcb4097134ff3c332f>
    <TaxCatchAll xmlns="6cf9097e-99b8-4488-8fcd-f47c605e412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AE9872E554D0B419B68B57A1E16EA6C" ma:contentTypeVersion="13" ma:contentTypeDescription="Create a new document." ma:contentTypeScope="" ma:versionID="038b5094480eacfdcfea36ce3dd18609">
  <xsd:schema xmlns:xsd="http://www.w3.org/2001/XMLSchema" xmlns:xs="http://www.w3.org/2001/XMLSchema" xmlns:p="http://schemas.microsoft.com/office/2006/metadata/properties" xmlns:ns2="a4e6b380-67f9-441a-a42d-76306b06c3b8" xmlns:ns3="6cf9097e-99b8-4488-8fcd-f47c605e4125" targetNamespace="http://schemas.microsoft.com/office/2006/metadata/properties" ma:root="true" ma:fieldsID="99d6c80226b0efde8b23e223be321edf" ns2:_="" ns3:_="">
    <xsd:import namespace="a4e6b380-67f9-441a-a42d-76306b06c3b8"/>
    <xsd:import namespace="6cf9097e-99b8-4488-8fcd-f47c605e412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e6b380-67f9-441a-a42d-76306b06c3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fad18db8-4d58-4e74-a072-a05e764666c6"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cf9097e-99b8-4488-8fcd-f47c605e4125"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37f7858b-e494-4cf2-ac98-049d38d15663}" ma:internalName="TaxCatchAll" ma:showField="CatchAllData" ma:web="6cf9097e-99b8-4488-8fcd-f47c605e41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2CC27C-FD1B-4691-A589-07D6C73891BD}">
  <ds:schemaRefs>
    <ds:schemaRef ds:uri="8e40e71d-824d-40e2-93b0-8c2fa32b30a5"/>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0b1dc04e-cb64-40a3-9687-16537513f61f"/>
    <ds:schemaRef ds:uri="24cee74c-c4a4-42e2-bc01-57bf4b8358ce"/>
    <ds:schemaRef ds:uri="http://www.w3.org/XML/1998/namespace"/>
    <ds:schemaRef ds:uri="a4e6b380-67f9-441a-a42d-76306b06c3b8"/>
    <ds:schemaRef ds:uri="6cf9097e-99b8-4488-8fcd-f47c605e4125"/>
  </ds:schemaRefs>
</ds:datastoreItem>
</file>

<file path=customXml/itemProps2.xml><?xml version="1.0" encoding="utf-8"?>
<ds:datastoreItem xmlns:ds="http://schemas.openxmlformats.org/officeDocument/2006/customXml" ds:itemID="{9F1FF77C-788E-445F-B039-BFA8005DDB59}">
  <ds:schemaRefs>
    <ds:schemaRef ds:uri="http://schemas.microsoft.com/sharepoint/v3/contenttype/forms"/>
  </ds:schemaRefs>
</ds:datastoreItem>
</file>

<file path=customXml/itemProps3.xml><?xml version="1.0" encoding="utf-8"?>
<ds:datastoreItem xmlns:ds="http://schemas.openxmlformats.org/officeDocument/2006/customXml" ds:itemID="{72CAEEA9-E4E2-4670-BC42-35D734B8565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e6b380-67f9-441a-a42d-76306b06c3b8"/>
    <ds:schemaRef ds:uri="6cf9097e-99b8-4488-8fcd-f47c605e412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22</TotalTime>
  <Words>1305</Words>
  <Application>Microsoft Office PowerPoint</Application>
  <PresentationFormat>A4 Paper (210x297 mm)</PresentationFormat>
  <Paragraphs>61</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Symbol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Lugwardine Primary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 Lewis</dc:creator>
  <cp:lastModifiedBy>Richard Foster</cp:lastModifiedBy>
  <cp:revision>6</cp:revision>
  <dcterms:created xsi:type="dcterms:W3CDTF">2022-10-08T14:53:24Z</dcterms:created>
  <dcterms:modified xsi:type="dcterms:W3CDTF">2023-11-13T14:11:20Z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0x0101008AE9872E554D0B419B68B57A1E16EA6C</vt:lpwstr>
  </property>
  <property fmtid="{D5CDD505-2E9C-101B-9397-08002B2CF9AE}" pid="3" name="Staff Category">
    <vt:lpwstr/>
  </property>
  <property fmtid="{D5CDD505-2E9C-101B-9397-08002B2CF9AE}" pid="4" name="Order">
    <vt:r8>1991100</vt:r8>
  </property>
  <property fmtid="{D5CDD505-2E9C-101B-9397-08002B2CF9AE}" pid="5" name="xd_Signature">
    <vt:bool>false</vt:bool>
  </property>
  <property fmtid="{D5CDD505-2E9C-101B-9397-08002B2CF9AE}" pid="6" name="xd_ProgID">
    <vt:lpwstr/>
  </property>
  <property fmtid="{D5CDD505-2E9C-101B-9397-08002B2CF9AE}" pid="7" name="_ExtendedDescription">
    <vt:lpwstr/>
  </property>
  <property fmtid="{D5CDD505-2E9C-101B-9397-08002B2CF9AE}" pid="8" name="TriggerFlowInfo">
    <vt:lpwstr/>
  </property>
  <property fmtid="{D5CDD505-2E9C-101B-9397-08002B2CF9AE}" pid="9" name="ComplianceAssetId">
    <vt:lpwstr/>
  </property>
  <property fmtid="{D5CDD505-2E9C-101B-9397-08002B2CF9AE}" pid="10" name="TemplateUrl">
    <vt:lpwstr/>
  </property>
  <property fmtid="{D5CDD505-2E9C-101B-9397-08002B2CF9AE}" pid="11" name="MediaServiceImageTags">
    <vt:lpwstr/>
  </property>
</Properties>
</file>