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300" r:id="rId6"/>
    <p:sldId id="301" r:id="rId7"/>
    <p:sldId id="284" r:id="rId8"/>
    <p:sldId id="296" r:id="rId9"/>
    <p:sldId id="298" r:id="rId10"/>
    <p:sldId id="279" r:id="rId11"/>
    <p:sldId id="285" r:id="rId12"/>
    <p:sldId id="281" r:id="rId13"/>
    <p:sldId id="282" r:id="rId14"/>
    <p:sldId id="286" r:id="rId15"/>
    <p:sldId id="287" r:id="rId16"/>
    <p:sldId id="303" r:id="rId17"/>
    <p:sldId id="304" r:id="rId18"/>
    <p:sldId id="291" r:id="rId19"/>
    <p:sldId id="297" r:id="rId20"/>
    <p:sldId id="302" r:id="rId21"/>
    <p:sldId id="276" r:id="rId22"/>
  </p:sldIdLst>
  <p:sldSz cx="9144000" cy="6858000" type="screen4x3"/>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126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127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F46F01-EF8D-4723-8DCF-4B413A1720A0}" type="slidenum">
              <a:rPr lang="en-GB"/>
              <a:pPr>
                <a:defRPr/>
              </a:pPr>
              <a:t>‹#›</a:t>
            </a:fld>
            <a:endParaRPr lang="en-GB" dirty="0"/>
          </a:p>
        </p:txBody>
      </p:sp>
    </p:spTree>
    <p:extLst>
      <p:ext uri="{BB962C8B-B14F-4D97-AF65-F5344CB8AC3E}">
        <p14:creationId xmlns:p14="http://schemas.microsoft.com/office/powerpoint/2010/main" val="58207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149D308-146D-4AA6-A555-0A6512CE7603}" type="slidenum">
              <a:rPr lang="en-GB" altLang="en-US" smtClean="0"/>
              <a:pPr/>
              <a:t>1</a:t>
            </a:fld>
            <a:endParaRPr lang="en-GB"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34973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7E57E6D-428E-435A-A6EF-225B8238E94D}" type="slidenum">
              <a:rPr lang="en-GB" altLang="en-US" smtClean="0"/>
              <a:pPr/>
              <a:t>4</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01526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9F46F01-EF8D-4723-8DCF-4B413A1720A0}" type="slidenum">
              <a:rPr lang="en-GB" smtClean="0"/>
              <a:pPr>
                <a:defRPr/>
              </a:pPr>
              <a:t>8</a:t>
            </a:fld>
            <a:endParaRPr lang="en-GB" dirty="0"/>
          </a:p>
        </p:txBody>
      </p:sp>
    </p:spTree>
    <p:extLst>
      <p:ext uri="{BB962C8B-B14F-4D97-AF65-F5344CB8AC3E}">
        <p14:creationId xmlns:p14="http://schemas.microsoft.com/office/powerpoint/2010/main" val="470109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7E57E6D-428E-435A-A6EF-225B8238E94D}" type="slidenum">
              <a:rPr lang="en-GB" altLang="en-US" smtClean="0"/>
              <a:pPr/>
              <a:t>9</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5253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7E57E6D-428E-435A-A6EF-225B8238E94D}" type="slidenum">
              <a:rPr lang="en-GB" altLang="en-US" smtClean="0"/>
              <a:pPr/>
              <a:t>10</a:t>
            </a:fld>
            <a:endParaRPr lang="en-GB"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36268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8719CE7-E76A-4920-ABB6-B9E813BAC36D}" type="slidenum">
              <a:rPr lang="en-GB" altLang="en-US" smtClean="0"/>
              <a:pPr/>
              <a:t>18</a:t>
            </a:fld>
            <a:endParaRPr lang="en-GB"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34659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A84ED00-1FD0-4753-B5F9-96DDC06400EA}" type="slidenum">
              <a:rPr lang="en-GB" smtClean="0"/>
              <a:pPr>
                <a:defRPr/>
              </a:pPr>
              <a:t>‹#›</a:t>
            </a:fld>
            <a:endParaRPr lang="en-GB" dirty="0"/>
          </a:p>
        </p:txBody>
      </p:sp>
    </p:spTree>
    <p:extLst>
      <p:ext uri="{BB962C8B-B14F-4D97-AF65-F5344CB8AC3E}">
        <p14:creationId xmlns:p14="http://schemas.microsoft.com/office/powerpoint/2010/main" val="212448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F3C4E5-EEE0-45D8-9699-7D123FFCB4BE}" type="slidenum">
              <a:rPr lang="en-GB" smtClean="0"/>
              <a:pPr>
                <a:defRPr/>
              </a:pPr>
              <a:t>‹#›</a:t>
            </a:fld>
            <a:endParaRPr lang="en-GB" dirty="0"/>
          </a:p>
        </p:txBody>
      </p:sp>
    </p:spTree>
    <p:extLst>
      <p:ext uri="{BB962C8B-B14F-4D97-AF65-F5344CB8AC3E}">
        <p14:creationId xmlns:p14="http://schemas.microsoft.com/office/powerpoint/2010/main" val="14797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F3C4E5-EEE0-45D8-9699-7D123FFCB4BE}"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823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F3C4E5-EEE0-45D8-9699-7D123FFCB4BE}" type="slidenum">
              <a:rPr lang="en-GB" smtClean="0"/>
              <a:pPr>
                <a:defRPr/>
              </a:pPr>
              <a:t>‹#›</a:t>
            </a:fld>
            <a:endParaRPr lang="en-GB" dirty="0"/>
          </a:p>
        </p:txBody>
      </p:sp>
    </p:spTree>
    <p:extLst>
      <p:ext uri="{BB962C8B-B14F-4D97-AF65-F5344CB8AC3E}">
        <p14:creationId xmlns:p14="http://schemas.microsoft.com/office/powerpoint/2010/main" val="3478713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F3C4E5-EEE0-45D8-9699-7D123FFCB4BE}"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019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47F3C4E5-EEE0-45D8-9699-7D123FFCB4BE}" type="slidenum">
              <a:rPr lang="en-GB" smtClean="0"/>
              <a:pPr>
                <a:defRPr/>
              </a:pPr>
              <a:t>‹#›</a:t>
            </a:fld>
            <a:endParaRPr lang="en-GB" dirty="0"/>
          </a:p>
        </p:txBody>
      </p:sp>
    </p:spTree>
    <p:extLst>
      <p:ext uri="{BB962C8B-B14F-4D97-AF65-F5344CB8AC3E}">
        <p14:creationId xmlns:p14="http://schemas.microsoft.com/office/powerpoint/2010/main" val="235819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3C14214-3C04-4BAE-825E-909B08F6E434}" type="slidenum">
              <a:rPr lang="en-GB" smtClean="0"/>
              <a:pPr>
                <a:defRPr/>
              </a:pPr>
              <a:t>‹#›</a:t>
            </a:fld>
            <a:endParaRPr lang="en-GB" dirty="0"/>
          </a:p>
        </p:txBody>
      </p:sp>
    </p:spTree>
    <p:extLst>
      <p:ext uri="{BB962C8B-B14F-4D97-AF65-F5344CB8AC3E}">
        <p14:creationId xmlns:p14="http://schemas.microsoft.com/office/powerpoint/2010/main" val="341411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3EE007F-038A-4869-B2A4-982C047906ED}" type="slidenum">
              <a:rPr lang="en-GB" smtClean="0"/>
              <a:pPr>
                <a:defRPr/>
              </a:pPr>
              <a:t>‹#›</a:t>
            </a:fld>
            <a:endParaRPr lang="en-GB" dirty="0"/>
          </a:p>
        </p:txBody>
      </p:sp>
    </p:spTree>
    <p:extLst>
      <p:ext uri="{BB962C8B-B14F-4D97-AF65-F5344CB8AC3E}">
        <p14:creationId xmlns:p14="http://schemas.microsoft.com/office/powerpoint/2010/main" val="83271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16D1865-C1D9-42FB-97A7-6BE9A2FC5814}" type="slidenum">
              <a:rPr lang="en-GB" smtClean="0"/>
              <a:pPr>
                <a:defRPr/>
              </a:pPr>
              <a:t>‹#›</a:t>
            </a:fld>
            <a:endParaRPr lang="en-GB" dirty="0"/>
          </a:p>
        </p:txBody>
      </p:sp>
    </p:spTree>
    <p:extLst>
      <p:ext uri="{BB962C8B-B14F-4D97-AF65-F5344CB8AC3E}">
        <p14:creationId xmlns:p14="http://schemas.microsoft.com/office/powerpoint/2010/main" val="156001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6587E51-0136-4180-914C-A3547CFDFC4F}" type="slidenum">
              <a:rPr lang="en-GB" smtClean="0"/>
              <a:pPr>
                <a:defRPr/>
              </a:pPr>
              <a:t>‹#›</a:t>
            </a:fld>
            <a:endParaRPr lang="en-GB" dirty="0"/>
          </a:p>
        </p:txBody>
      </p:sp>
    </p:spTree>
    <p:extLst>
      <p:ext uri="{BB962C8B-B14F-4D97-AF65-F5344CB8AC3E}">
        <p14:creationId xmlns:p14="http://schemas.microsoft.com/office/powerpoint/2010/main" val="402099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0FF0822-654F-41F5-B122-AE854B852BBF}" type="slidenum">
              <a:rPr lang="en-GB" smtClean="0"/>
              <a:pPr>
                <a:defRPr/>
              </a:pPr>
              <a:t>‹#›</a:t>
            </a:fld>
            <a:endParaRPr lang="en-GB" dirty="0"/>
          </a:p>
        </p:txBody>
      </p:sp>
    </p:spTree>
    <p:extLst>
      <p:ext uri="{BB962C8B-B14F-4D97-AF65-F5344CB8AC3E}">
        <p14:creationId xmlns:p14="http://schemas.microsoft.com/office/powerpoint/2010/main" val="235491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0B10BF1A-CB16-4929-8C02-89EA316F87CA}" type="slidenum">
              <a:rPr lang="en-GB" smtClean="0"/>
              <a:pPr>
                <a:defRPr/>
              </a:pPr>
              <a:t>‹#›</a:t>
            </a:fld>
            <a:endParaRPr lang="en-GB" dirty="0"/>
          </a:p>
        </p:txBody>
      </p:sp>
    </p:spTree>
    <p:extLst>
      <p:ext uri="{BB962C8B-B14F-4D97-AF65-F5344CB8AC3E}">
        <p14:creationId xmlns:p14="http://schemas.microsoft.com/office/powerpoint/2010/main" val="83365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842DED81-1DF9-48F1-AA65-1726551B6CD1}" type="slidenum">
              <a:rPr lang="en-GB" smtClean="0"/>
              <a:pPr>
                <a:defRPr/>
              </a:pPr>
              <a:t>‹#›</a:t>
            </a:fld>
            <a:endParaRPr lang="en-GB" dirty="0"/>
          </a:p>
        </p:txBody>
      </p:sp>
    </p:spTree>
    <p:extLst>
      <p:ext uri="{BB962C8B-B14F-4D97-AF65-F5344CB8AC3E}">
        <p14:creationId xmlns:p14="http://schemas.microsoft.com/office/powerpoint/2010/main" val="223031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4182F2C2-CE2D-4A42-81C4-5DE7F583FF26}" type="slidenum">
              <a:rPr lang="en-GB" smtClean="0"/>
              <a:pPr>
                <a:defRPr/>
              </a:pPr>
              <a:t>‹#›</a:t>
            </a:fld>
            <a:endParaRPr lang="en-GB" dirty="0"/>
          </a:p>
        </p:txBody>
      </p:sp>
    </p:spTree>
    <p:extLst>
      <p:ext uri="{BB962C8B-B14F-4D97-AF65-F5344CB8AC3E}">
        <p14:creationId xmlns:p14="http://schemas.microsoft.com/office/powerpoint/2010/main" val="22447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088FC721-BC49-4186-98BB-CB6D6C51FA94}" type="slidenum">
              <a:rPr lang="en-GB" smtClean="0"/>
              <a:pPr>
                <a:defRPr/>
              </a:pPr>
              <a:t>‹#›</a:t>
            </a:fld>
            <a:endParaRPr lang="en-GB" dirty="0"/>
          </a:p>
        </p:txBody>
      </p:sp>
    </p:spTree>
    <p:extLst>
      <p:ext uri="{BB962C8B-B14F-4D97-AF65-F5344CB8AC3E}">
        <p14:creationId xmlns:p14="http://schemas.microsoft.com/office/powerpoint/2010/main" val="302384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47FD457-234E-4823-AB5C-2AA0BA9CCC17}" type="slidenum">
              <a:rPr lang="en-GB" smtClean="0"/>
              <a:pPr>
                <a:defRPr/>
              </a:pPr>
              <a:t>‹#›</a:t>
            </a:fld>
            <a:endParaRPr lang="en-GB" dirty="0"/>
          </a:p>
        </p:txBody>
      </p:sp>
    </p:spTree>
    <p:extLst>
      <p:ext uri="{BB962C8B-B14F-4D97-AF65-F5344CB8AC3E}">
        <p14:creationId xmlns:p14="http://schemas.microsoft.com/office/powerpoint/2010/main" val="161228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7F3C4E5-EEE0-45D8-9699-7D123FFCB4BE}" type="slidenum">
              <a:rPr lang="en-GB" smtClean="0"/>
              <a:pPr>
                <a:defRPr/>
              </a:pPr>
              <a:t>‹#›</a:t>
            </a:fld>
            <a:endParaRPr lang="en-GB" dirty="0"/>
          </a:p>
        </p:txBody>
      </p:sp>
    </p:spTree>
    <p:extLst>
      <p:ext uri="{BB962C8B-B14F-4D97-AF65-F5344CB8AC3E}">
        <p14:creationId xmlns:p14="http://schemas.microsoft.com/office/powerpoint/2010/main" val="2573186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56792" y="1108680"/>
            <a:ext cx="7772400" cy="1184255"/>
          </a:xfrm>
        </p:spPr>
        <p:txBody>
          <a:bodyPr>
            <a:noAutofit/>
          </a:bodyPr>
          <a:lstStyle/>
          <a:p>
            <a:pPr eaLnBrk="1" hangingPunct="1"/>
            <a:br>
              <a:rPr lang="en-GB" altLang="en-US" sz="6000" dirty="0">
                <a:solidFill>
                  <a:srgbClr val="FF0000"/>
                </a:solidFill>
                <a:latin typeface="Calibri Light" panose="020F0302020204030204" pitchFamily="34" charset="0"/>
                <a:cs typeface="Calibri Light" panose="020F0302020204030204" pitchFamily="34" charset="0"/>
              </a:rPr>
            </a:br>
            <a:r>
              <a:rPr lang="en-GB" altLang="en-US" sz="4000" dirty="0">
                <a:solidFill>
                  <a:srgbClr val="FF0000"/>
                </a:solidFill>
                <a:latin typeface="Calibri Light" panose="020F0302020204030204" pitchFamily="34" charset="0"/>
                <a:cs typeface="Calibri Light" panose="020F0302020204030204" pitchFamily="34" charset="0"/>
              </a:rPr>
              <a:t>Introduction to EYFS</a:t>
            </a:r>
            <a:br>
              <a:rPr lang="en-GB" altLang="en-US" sz="6000" b="1" dirty="0">
                <a:solidFill>
                  <a:srgbClr val="FF0000"/>
                </a:solidFill>
                <a:latin typeface="Calibri Light" panose="020F0302020204030204" pitchFamily="34" charset="0"/>
                <a:cs typeface="Calibri Light" panose="020F0302020204030204" pitchFamily="34" charset="0"/>
              </a:rPr>
            </a:br>
            <a:endParaRPr lang="en-GB" altLang="en-US" sz="6000" b="1" dirty="0">
              <a:solidFill>
                <a:srgbClr val="FF0000"/>
              </a:solidFill>
              <a:latin typeface="Calibri Light" panose="020F0302020204030204" pitchFamily="34" charset="0"/>
              <a:cs typeface="Calibri Light" panose="020F0302020204030204" pitchFamily="34" charset="0"/>
            </a:endParaRPr>
          </a:p>
        </p:txBody>
      </p:sp>
      <p:sp>
        <p:nvSpPr>
          <p:cNvPr id="2" name="AutoShape 2" descr="Image result for hom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hom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home"/>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Image result for home"/>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5BB1761-3C56-0D18-E871-CD507CEAD5D9}"/>
              </a:ext>
            </a:extLst>
          </p:cNvPr>
          <p:cNvPicPr>
            <a:picLocks noChangeAspect="1"/>
          </p:cNvPicPr>
          <p:nvPr/>
        </p:nvPicPr>
        <p:blipFill>
          <a:blip r:embed="rId3"/>
          <a:stretch>
            <a:fillRect/>
          </a:stretch>
        </p:blipFill>
        <p:spPr>
          <a:xfrm>
            <a:off x="1547664" y="1700808"/>
            <a:ext cx="5848350" cy="4657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646943" y="248320"/>
            <a:ext cx="2124075" cy="2028825"/>
          </a:xfrm>
          <a:prstGeom prst="rect">
            <a:avLst/>
          </a:prstGeom>
        </p:spPr>
      </p:pic>
      <p:sp>
        <p:nvSpPr>
          <p:cNvPr id="8194" name="Rectangle 2"/>
          <p:cNvSpPr>
            <a:spLocks noGrp="1" noChangeArrowheads="1"/>
          </p:cNvSpPr>
          <p:nvPr>
            <p:ph type="title"/>
          </p:nvPr>
        </p:nvSpPr>
        <p:spPr>
          <a:xfrm>
            <a:off x="2843808" y="248320"/>
            <a:ext cx="8229600" cy="1143000"/>
          </a:xfrm>
        </p:spPr>
        <p:txBody>
          <a:bodyPr/>
          <a:lstStyle/>
          <a:p>
            <a:pPr eaLnBrk="1" hangingPunct="1"/>
            <a:r>
              <a:rPr lang="en-GB" altLang="en-US" sz="4000" dirty="0">
                <a:solidFill>
                  <a:srgbClr val="FF0000"/>
                </a:solidFill>
                <a:latin typeface="Calibri Light" panose="020F0302020204030204" pitchFamily="34" charset="0"/>
                <a:cs typeface="Calibri Light" panose="020F0302020204030204" pitchFamily="34" charset="0"/>
              </a:rPr>
              <a:t>Sensory Play!</a:t>
            </a:r>
          </a:p>
        </p:txBody>
      </p:sp>
      <p:sp>
        <p:nvSpPr>
          <p:cNvPr id="8195" name="Rectangle 3"/>
          <p:cNvSpPr>
            <a:spLocks noGrp="1" noChangeArrowheads="1"/>
          </p:cNvSpPr>
          <p:nvPr>
            <p:ph idx="1"/>
          </p:nvPr>
        </p:nvSpPr>
        <p:spPr>
          <a:xfrm>
            <a:off x="467544" y="1736614"/>
            <a:ext cx="4104456" cy="4303937"/>
          </a:xfrm>
        </p:spPr>
        <p:txBody>
          <a:bodyPr>
            <a:noAutofit/>
          </a:bodyPr>
          <a:lstStyle/>
          <a:p>
            <a:pPr marL="0" indent="0">
              <a:buNone/>
            </a:pPr>
            <a:r>
              <a:rPr lang="en-GB" sz="2400" b="1" dirty="0">
                <a:solidFill>
                  <a:srgbClr val="002060"/>
                </a:solidFill>
                <a:latin typeface="Calibri Light" panose="020F0302020204030204" pitchFamily="34" charset="0"/>
                <a:cs typeface="Calibri Light" panose="020F0302020204030204" pitchFamily="34" charset="0"/>
              </a:rPr>
              <a:t>Sensory play </a:t>
            </a:r>
            <a:r>
              <a:rPr lang="en-GB" sz="2400" dirty="0">
                <a:solidFill>
                  <a:srgbClr val="002060"/>
                </a:solidFill>
                <a:latin typeface="Calibri Light" panose="020F0302020204030204" pitchFamily="34" charset="0"/>
                <a:cs typeface="Calibri Light" panose="020F0302020204030204" pitchFamily="34" charset="0"/>
              </a:rPr>
              <a:t>is an essential part of our </a:t>
            </a:r>
            <a:r>
              <a:rPr lang="en-GB" sz="2400" b="1" dirty="0">
                <a:solidFill>
                  <a:srgbClr val="002060"/>
                </a:solidFill>
                <a:latin typeface="Calibri Light" panose="020F0302020204030204" pitchFamily="34" charset="0"/>
                <a:cs typeface="Calibri Light" panose="020F0302020204030204" pitchFamily="34" charset="0"/>
              </a:rPr>
              <a:t>provision at Lyminster</a:t>
            </a:r>
            <a:r>
              <a:rPr lang="en-GB" sz="2400" dirty="0">
                <a:solidFill>
                  <a:srgbClr val="002060"/>
                </a:solidFill>
                <a:latin typeface="Calibri Light" panose="020F0302020204030204" pitchFamily="34" charset="0"/>
                <a:cs typeface="Calibri Light" panose="020F0302020204030204" pitchFamily="34" charset="0"/>
              </a:rPr>
              <a:t>. Rich, sensory activities contribute to healthy brain development. Sensory experiences can also be therapeutic for our children and help them work through complex emotions and learn to self-regulate. </a:t>
            </a:r>
          </a:p>
        </p:txBody>
      </p:sp>
      <p:pic>
        <p:nvPicPr>
          <p:cNvPr id="4" name="Picture 3"/>
          <p:cNvPicPr>
            <a:picLocks noChangeAspect="1"/>
          </p:cNvPicPr>
          <p:nvPr/>
        </p:nvPicPr>
        <p:blipFill>
          <a:blip r:embed="rId4"/>
          <a:stretch>
            <a:fillRect/>
          </a:stretch>
        </p:blipFill>
        <p:spPr>
          <a:xfrm>
            <a:off x="4750987" y="1709309"/>
            <a:ext cx="2448272" cy="1921290"/>
          </a:xfrm>
          <a:prstGeom prst="rect">
            <a:avLst/>
          </a:prstGeom>
        </p:spPr>
      </p:pic>
      <p:pic>
        <p:nvPicPr>
          <p:cNvPr id="6" name="Picture 5"/>
          <p:cNvPicPr>
            <a:picLocks noChangeAspect="1"/>
          </p:cNvPicPr>
          <p:nvPr/>
        </p:nvPicPr>
        <p:blipFill>
          <a:blip r:embed="rId5"/>
          <a:stretch>
            <a:fillRect/>
          </a:stretch>
        </p:blipFill>
        <p:spPr>
          <a:xfrm>
            <a:off x="4750987" y="4077175"/>
            <a:ext cx="2410066" cy="2683549"/>
          </a:xfrm>
          <a:prstGeom prst="rect">
            <a:avLst/>
          </a:prstGeom>
        </p:spPr>
      </p:pic>
      <p:pic>
        <p:nvPicPr>
          <p:cNvPr id="5" name="Picture 4"/>
          <p:cNvPicPr>
            <a:picLocks noChangeAspect="1"/>
          </p:cNvPicPr>
          <p:nvPr/>
        </p:nvPicPr>
        <p:blipFill>
          <a:blip r:embed="rId6"/>
          <a:stretch>
            <a:fillRect/>
          </a:stretch>
        </p:blipFill>
        <p:spPr>
          <a:xfrm>
            <a:off x="6848219" y="3233677"/>
            <a:ext cx="2278285" cy="1875558"/>
          </a:xfrm>
          <a:prstGeom prst="rect">
            <a:avLst/>
          </a:prstGeom>
        </p:spPr>
      </p:pic>
    </p:spTree>
    <p:extLst>
      <p:ext uri="{BB962C8B-B14F-4D97-AF65-F5344CB8AC3E}">
        <p14:creationId xmlns:p14="http://schemas.microsoft.com/office/powerpoint/2010/main" val="15027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D23E-8D3E-22FF-A892-10393D800409}"/>
              </a:ext>
            </a:extLst>
          </p:cNvPr>
          <p:cNvSpPr>
            <a:spLocks noGrp="1"/>
          </p:cNvSpPr>
          <p:nvPr>
            <p:ph type="title"/>
          </p:nvPr>
        </p:nvSpPr>
        <p:spPr>
          <a:xfrm>
            <a:off x="971600" y="166323"/>
            <a:ext cx="6347713" cy="1320800"/>
          </a:xfrm>
        </p:spPr>
        <p:txBody>
          <a:bodyPr/>
          <a:lstStyle/>
          <a:p>
            <a:pPr algn="ctr"/>
            <a:r>
              <a:rPr lang="en-GB" b="1" dirty="0">
                <a:solidFill>
                  <a:srgbClr val="FF0000"/>
                </a:solidFill>
                <a:latin typeface="Calibri Light" panose="020F0302020204030204" pitchFamily="34" charset="0"/>
                <a:cs typeface="Calibri Light" panose="020F0302020204030204" pitchFamily="34" charset="0"/>
              </a:rPr>
              <a:t>Child Initiated</a:t>
            </a:r>
          </a:p>
        </p:txBody>
      </p:sp>
      <p:pic>
        <p:nvPicPr>
          <p:cNvPr id="4" name="Picture 3">
            <a:extLst>
              <a:ext uri="{FF2B5EF4-FFF2-40B4-BE49-F238E27FC236}">
                <a16:creationId xmlns:a16="http://schemas.microsoft.com/office/drawing/2014/main" id="{E0F71448-5791-DFFD-572A-42AB6216252D}"/>
              </a:ext>
            </a:extLst>
          </p:cNvPr>
          <p:cNvPicPr>
            <a:picLocks noChangeAspect="1"/>
          </p:cNvPicPr>
          <p:nvPr/>
        </p:nvPicPr>
        <p:blipFill>
          <a:blip r:embed="rId2"/>
          <a:stretch>
            <a:fillRect/>
          </a:stretch>
        </p:blipFill>
        <p:spPr>
          <a:xfrm>
            <a:off x="583234" y="1052736"/>
            <a:ext cx="2124075" cy="2028825"/>
          </a:xfrm>
          <a:prstGeom prst="rect">
            <a:avLst/>
          </a:prstGeom>
        </p:spPr>
      </p:pic>
      <p:pic>
        <p:nvPicPr>
          <p:cNvPr id="8" name="Picture 7">
            <a:extLst>
              <a:ext uri="{FF2B5EF4-FFF2-40B4-BE49-F238E27FC236}">
                <a16:creationId xmlns:a16="http://schemas.microsoft.com/office/drawing/2014/main" id="{0465CB68-AB1A-1B75-1E64-F15393965CA4}"/>
              </a:ext>
            </a:extLst>
          </p:cNvPr>
          <p:cNvPicPr>
            <a:picLocks noChangeAspect="1"/>
          </p:cNvPicPr>
          <p:nvPr/>
        </p:nvPicPr>
        <p:blipFill>
          <a:blip r:embed="rId3"/>
          <a:stretch>
            <a:fillRect/>
          </a:stretch>
        </p:blipFill>
        <p:spPr>
          <a:xfrm>
            <a:off x="4748978" y="1052737"/>
            <a:ext cx="1704059" cy="2028824"/>
          </a:xfrm>
          <a:prstGeom prst="rect">
            <a:avLst/>
          </a:prstGeom>
        </p:spPr>
      </p:pic>
      <p:pic>
        <p:nvPicPr>
          <p:cNvPr id="10" name="Picture 9">
            <a:extLst>
              <a:ext uri="{FF2B5EF4-FFF2-40B4-BE49-F238E27FC236}">
                <a16:creationId xmlns:a16="http://schemas.microsoft.com/office/drawing/2014/main" id="{1F100961-F88D-4FD2-B531-675D08D9E02A}"/>
              </a:ext>
            </a:extLst>
          </p:cNvPr>
          <p:cNvPicPr>
            <a:picLocks noChangeAspect="1"/>
          </p:cNvPicPr>
          <p:nvPr/>
        </p:nvPicPr>
        <p:blipFill>
          <a:blip r:embed="rId4"/>
          <a:stretch>
            <a:fillRect/>
          </a:stretch>
        </p:blipFill>
        <p:spPr>
          <a:xfrm>
            <a:off x="2722598" y="1487123"/>
            <a:ext cx="2028825" cy="2028825"/>
          </a:xfrm>
          <a:prstGeom prst="rect">
            <a:avLst/>
          </a:prstGeom>
        </p:spPr>
      </p:pic>
      <p:pic>
        <p:nvPicPr>
          <p:cNvPr id="12" name="Picture 11">
            <a:extLst>
              <a:ext uri="{FF2B5EF4-FFF2-40B4-BE49-F238E27FC236}">
                <a16:creationId xmlns:a16="http://schemas.microsoft.com/office/drawing/2014/main" id="{89A01A3F-532C-1928-5251-FF8AAC51A739}"/>
              </a:ext>
            </a:extLst>
          </p:cNvPr>
          <p:cNvPicPr>
            <a:picLocks noChangeAspect="1"/>
          </p:cNvPicPr>
          <p:nvPr/>
        </p:nvPicPr>
        <p:blipFill rotWithShape="1">
          <a:blip r:embed="rId5"/>
          <a:srcRect b="25599"/>
          <a:stretch/>
        </p:blipFill>
        <p:spPr>
          <a:xfrm>
            <a:off x="971600" y="5092608"/>
            <a:ext cx="2075128" cy="1605669"/>
          </a:xfrm>
          <a:prstGeom prst="rect">
            <a:avLst/>
          </a:prstGeom>
        </p:spPr>
      </p:pic>
      <p:pic>
        <p:nvPicPr>
          <p:cNvPr id="14" name="Picture 13">
            <a:extLst>
              <a:ext uri="{FF2B5EF4-FFF2-40B4-BE49-F238E27FC236}">
                <a16:creationId xmlns:a16="http://schemas.microsoft.com/office/drawing/2014/main" id="{5DEC511B-6A86-8FB5-0B39-D16A905B2C1C}"/>
              </a:ext>
            </a:extLst>
          </p:cNvPr>
          <p:cNvPicPr>
            <a:picLocks noChangeAspect="1"/>
          </p:cNvPicPr>
          <p:nvPr/>
        </p:nvPicPr>
        <p:blipFill>
          <a:blip r:embed="rId6"/>
          <a:stretch>
            <a:fillRect/>
          </a:stretch>
        </p:blipFill>
        <p:spPr>
          <a:xfrm>
            <a:off x="592487" y="3063783"/>
            <a:ext cx="2184460" cy="2057834"/>
          </a:xfrm>
          <a:prstGeom prst="rect">
            <a:avLst/>
          </a:prstGeom>
        </p:spPr>
      </p:pic>
      <p:pic>
        <p:nvPicPr>
          <p:cNvPr id="16" name="Picture 15">
            <a:extLst>
              <a:ext uri="{FF2B5EF4-FFF2-40B4-BE49-F238E27FC236}">
                <a16:creationId xmlns:a16="http://schemas.microsoft.com/office/drawing/2014/main" id="{21F5D38F-B4A1-918B-9FC3-0A811FC3556C}"/>
              </a:ext>
            </a:extLst>
          </p:cNvPr>
          <p:cNvPicPr>
            <a:picLocks noChangeAspect="1"/>
          </p:cNvPicPr>
          <p:nvPr/>
        </p:nvPicPr>
        <p:blipFill>
          <a:blip r:embed="rId7"/>
          <a:stretch>
            <a:fillRect/>
          </a:stretch>
        </p:blipFill>
        <p:spPr>
          <a:xfrm>
            <a:off x="4453280" y="3081561"/>
            <a:ext cx="1757371" cy="2036202"/>
          </a:xfrm>
          <a:prstGeom prst="rect">
            <a:avLst/>
          </a:prstGeom>
        </p:spPr>
      </p:pic>
      <p:pic>
        <p:nvPicPr>
          <p:cNvPr id="18" name="Picture 17">
            <a:extLst>
              <a:ext uri="{FF2B5EF4-FFF2-40B4-BE49-F238E27FC236}">
                <a16:creationId xmlns:a16="http://schemas.microsoft.com/office/drawing/2014/main" id="{A4FAAE06-2BA0-4F78-9517-71ED20174F7B}"/>
              </a:ext>
            </a:extLst>
          </p:cNvPr>
          <p:cNvPicPr>
            <a:picLocks noChangeAspect="1"/>
          </p:cNvPicPr>
          <p:nvPr/>
        </p:nvPicPr>
        <p:blipFill>
          <a:blip r:embed="rId8"/>
          <a:stretch>
            <a:fillRect/>
          </a:stretch>
        </p:blipFill>
        <p:spPr>
          <a:xfrm>
            <a:off x="6436457" y="1378530"/>
            <a:ext cx="2184460" cy="2050469"/>
          </a:xfrm>
          <a:prstGeom prst="rect">
            <a:avLst/>
          </a:prstGeom>
        </p:spPr>
      </p:pic>
      <p:pic>
        <p:nvPicPr>
          <p:cNvPr id="22" name="Picture 21">
            <a:extLst>
              <a:ext uri="{FF2B5EF4-FFF2-40B4-BE49-F238E27FC236}">
                <a16:creationId xmlns:a16="http://schemas.microsoft.com/office/drawing/2014/main" id="{A1FC311A-1D78-BFF3-ABC1-762F695327A2}"/>
              </a:ext>
            </a:extLst>
          </p:cNvPr>
          <p:cNvPicPr>
            <a:picLocks noChangeAspect="1"/>
          </p:cNvPicPr>
          <p:nvPr/>
        </p:nvPicPr>
        <p:blipFill>
          <a:blip r:embed="rId9"/>
          <a:stretch>
            <a:fillRect/>
          </a:stretch>
        </p:blipFill>
        <p:spPr>
          <a:xfrm>
            <a:off x="6197615" y="3378360"/>
            <a:ext cx="2423302" cy="2057833"/>
          </a:xfrm>
          <a:prstGeom prst="rect">
            <a:avLst/>
          </a:prstGeom>
        </p:spPr>
      </p:pic>
      <p:pic>
        <p:nvPicPr>
          <p:cNvPr id="26" name="Picture 25">
            <a:extLst>
              <a:ext uri="{FF2B5EF4-FFF2-40B4-BE49-F238E27FC236}">
                <a16:creationId xmlns:a16="http://schemas.microsoft.com/office/drawing/2014/main" id="{2C1C111F-6C63-FFC4-B9BD-15737D837C22}"/>
              </a:ext>
            </a:extLst>
          </p:cNvPr>
          <p:cNvPicPr>
            <a:picLocks noChangeAspect="1"/>
          </p:cNvPicPr>
          <p:nvPr/>
        </p:nvPicPr>
        <p:blipFill>
          <a:blip r:embed="rId10"/>
          <a:stretch>
            <a:fillRect/>
          </a:stretch>
        </p:blipFill>
        <p:spPr>
          <a:xfrm>
            <a:off x="4451158" y="4798239"/>
            <a:ext cx="1985299" cy="1769365"/>
          </a:xfrm>
          <a:prstGeom prst="rect">
            <a:avLst/>
          </a:prstGeom>
        </p:spPr>
      </p:pic>
      <p:pic>
        <p:nvPicPr>
          <p:cNvPr id="30" name="Picture 29">
            <a:extLst>
              <a:ext uri="{FF2B5EF4-FFF2-40B4-BE49-F238E27FC236}">
                <a16:creationId xmlns:a16="http://schemas.microsoft.com/office/drawing/2014/main" id="{577988F6-7A17-7DF5-DE84-DACD5E0E7744}"/>
              </a:ext>
            </a:extLst>
          </p:cNvPr>
          <p:cNvPicPr>
            <a:picLocks noChangeAspect="1"/>
          </p:cNvPicPr>
          <p:nvPr/>
        </p:nvPicPr>
        <p:blipFill>
          <a:blip r:embed="rId11"/>
          <a:stretch>
            <a:fillRect/>
          </a:stretch>
        </p:blipFill>
        <p:spPr>
          <a:xfrm>
            <a:off x="2726650" y="3428999"/>
            <a:ext cx="1763260" cy="2097996"/>
          </a:xfrm>
          <a:prstGeom prst="rect">
            <a:avLst/>
          </a:prstGeom>
        </p:spPr>
      </p:pic>
    </p:spTree>
    <p:extLst>
      <p:ext uri="{BB962C8B-B14F-4D97-AF65-F5344CB8AC3E}">
        <p14:creationId xmlns:p14="http://schemas.microsoft.com/office/powerpoint/2010/main" val="363138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2BC6-DBF4-5BF1-30CA-A63D662576F9}"/>
              </a:ext>
            </a:extLst>
          </p:cNvPr>
          <p:cNvSpPr>
            <a:spLocks noGrp="1"/>
          </p:cNvSpPr>
          <p:nvPr>
            <p:ph type="title"/>
          </p:nvPr>
        </p:nvSpPr>
        <p:spPr>
          <a:xfrm>
            <a:off x="971600" y="188640"/>
            <a:ext cx="6347713" cy="1320800"/>
          </a:xfrm>
        </p:spPr>
        <p:txBody>
          <a:bodyPr>
            <a:normAutofit/>
          </a:bodyPr>
          <a:lstStyle/>
          <a:p>
            <a:pPr algn="ctr"/>
            <a:r>
              <a:rPr lang="en-GB" sz="4000" b="1" dirty="0">
                <a:solidFill>
                  <a:srgbClr val="FF0000"/>
                </a:solidFill>
                <a:latin typeface="Calibri Light" panose="020F0302020204030204" pitchFamily="34" charset="0"/>
                <a:cs typeface="Calibri Light" panose="020F0302020204030204" pitchFamily="34" charset="0"/>
              </a:rPr>
              <a:t>Phonics</a:t>
            </a:r>
          </a:p>
        </p:txBody>
      </p:sp>
      <p:sp>
        <p:nvSpPr>
          <p:cNvPr id="3" name="Content Placeholder 2">
            <a:extLst>
              <a:ext uri="{FF2B5EF4-FFF2-40B4-BE49-F238E27FC236}">
                <a16:creationId xmlns:a16="http://schemas.microsoft.com/office/drawing/2014/main" id="{AE55BF69-8096-3B5A-BCE9-F90A8436F87B}"/>
              </a:ext>
            </a:extLst>
          </p:cNvPr>
          <p:cNvSpPr>
            <a:spLocks noGrp="1"/>
          </p:cNvSpPr>
          <p:nvPr>
            <p:ph idx="1"/>
          </p:nvPr>
        </p:nvSpPr>
        <p:spPr>
          <a:xfrm>
            <a:off x="443606" y="1781746"/>
            <a:ext cx="7488832" cy="4982924"/>
          </a:xfrm>
        </p:spPr>
        <p:txBody>
          <a:bodyPr>
            <a:normAutofit fontScale="92500"/>
          </a:bodyPr>
          <a:lstStyle/>
          <a:p>
            <a:pPr algn="l"/>
            <a:endParaRPr lang="en-GB" sz="1800" b="0" i="0" u="none" strike="noStrike" baseline="0" dirty="0">
              <a:solidFill>
                <a:srgbClr val="002060"/>
              </a:solidFill>
              <a:latin typeface="Candara" panose="020E0502030303020204" pitchFamily="34" charset="0"/>
            </a:endParaRPr>
          </a:p>
          <a:p>
            <a:r>
              <a:rPr lang="en-GB" sz="2600" b="0" i="0" u="none" strike="noStrike" baseline="0" dirty="0">
                <a:solidFill>
                  <a:srgbClr val="002060"/>
                </a:solidFill>
                <a:latin typeface="Calibri Light" panose="020F0302020204030204" pitchFamily="34" charset="0"/>
                <a:cs typeface="Calibri Light" panose="020F0302020204030204" pitchFamily="34" charset="0"/>
              </a:rPr>
              <a:t>We use </a:t>
            </a:r>
            <a:r>
              <a:rPr lang="en-GB" sz="2600" b="1" i="0" u="none" strike="noStrike" baseline="0" dirty="0">
                <a:solidFill>
                  <a:srgbClr val="002060"/>
                </a:solidFill>
                <a:latin typeface="Calibri Light" panose="020F0302020204030204" pitchFamily="34" charset="0"/>
                <a:cs typeface="Calibri Light" panose="020F0302020204030204" pitchFamily="34" charset="0"/>
              </a:rPr>
              <a:t>Read Write Inc </a:t>
            </a:r>
            <a:r>
              <a:rPr lang="en-GB" sz="2600" b="0" i="0" u="none" strike="noStrike" baseline="0" dirty="0">
                <a:solidFill>
                  <a:srgbClr val="002060"/>
                </a:solidFill>
                <a:latin typeface="Calibri Light" panose="020F0302020204030204" pitchFamily="34" charset="0"/>
                <a:cs typeface="Calibri Light" panose="020F0302020204030204" pitchFamily="34" charset="0"/>
              </a:rPr>
              <a:t>to teach </a:t>
            </a:r>
            <a:r>
              <a:rPr lang="en-GB" sz="2600" b="1" i="0" u="none" strike="noStrike" baseline="0" dirty="0">
                <a:solidFill>
                  <a:srgbClr val="002060"/>
                </a:solidFill>
                <a:latin typeface="Calibri Light" panose="020F0302020204030204" pitchFamily="34" charset="0"/>
                <a:cs typeface="Calibri Light" panose="020F0302020204030204" pitchFamily="34" charset="0"/>
              </a:rPr>
              <a:t>phonics</a:t>
            </a:r>
            <a:r>
              <a:rPr lang="en-GB" sz="2600" b="0" i="0" u="none" strike="noStrike" baseline="0" dirty="0">
                <a:solidFill>
                  <a:srgbClr val="002060"/>
                </a:solidFill>
                <a:latin typeface="Calibri Light" panose="020F0302020204030204" pitchFamily="34" charset="0"/>
                <a:cs typeface="Calibri Light" panose="020F0302020204030204" pitchFamily="34" charset="0"/>
              </a:rPr>
              <a:t>, this is a method of teaching reading through the identification of sounds. Phonics is taught daily, and in a session, the children will learn a new sound, how to form the letter and begin to blend sounds to read words.</a:t>
            </a:r>
          </a:p>
          <a:p>
            <a:r>
              <a:rPr lang="en-GB" sz="2600" b="0" i="0" u="none" strike="noStrike" baseline="0" dirty="0">
                <a:solidFill>
                  <a:srgbClr val="002060"/>
                </a:solidFill>
                <a:latin typeface="Calibri Light" panose="020F0302020204030204" pitchFamily="34" charset="0"/>
                <a:cs typeface="Calibri Light" panose="020F0302020204030204" pitchFamily="34" charset="0"/>
              </a:rPr>
              <a:t>•We are keen to share with you how we teach phonics at the ‘6 weeks in’ meeting that will take place in the Autumn term.</a:t>
            </a:r>
          </a:p>
          <a:p>
            <a:r>
              <a:rPr lang="en-GB" sz="2600" b="0" i="0" u="none" strike="noStrike" baseline="0" dirty="0">
                <a:solidFill>
                  <a:srgbClr val="002060"/>
                </a:solidFill>
                <a:latin typeface="Calibri Light" panose="020F0302020204030204" pitchFamily="34" charset="0"/>
                <a:cs typeface="Calibri Light" panose="020F0302020204030204" pitchFamily="34" charset="0"/>
              </a:rPr>
              <a:t>•If you would like to find out more information on RWI in the meantime then you can visit the website, www.ruthmiskin.com</a:t>
            </a:r>
          </a:p>
          <a:p>
            <a:endParaRPr lang="en-GB" dirty="0"/>
          </a:p>
        </p:txBody>
      </p:sp>
      <p:pic>
        <p:nvPicPr>
          <p:cNvPr id="7" name="Picture 6">
            <a:extLst>
              <a:ext uri="{FF2B5EF4-FFF2-40B4-BE49-F238E27FC236}">
                <a16:creationId xmlns:a16="http://schemas.microsoft.com/office/drawing/2014/main" id="{7513B329-7731-026A-7186-86B247ED1998}"/>
              </a:ext>
            </a:extLst>
          </p:cNvPr>
          <p:cNvPicPr>
            <a:picLocks noChangeAspect="1"/>
          </p:cNvPicPr>
          <p:nvPr/>
        </p:nvPicPr>
        <p:blipFill>
          <a:blip r:embed="rId2"/>
          <a:stretch>
            <a:fillRect/>
          </a:stretch>
        </p:blipFill>
        <p:spPr>
          <a:xfrm>
            <a:off x="612134" y="416663"/>
            <a:ext cx="2087658" cy="1604488"/>
          </a:xfrm>
          <a:prstGeom prst="rect">
            <a:avLst/>
          </a:prstGeom>
        </p:spPr>
      </p:pic>
      <p:pic>
        <p:nvPicPr>
          <p:cNvPr id="28" name="Picture 27">
            <a:extLst>
              <a:ext uri="{FF2B5EF4-FFF2-40B4-BE49-F238E27FC236}">
                <a16:creationId xmlns:a16="http://schemas.microsoft.com/office/drawing/2014/main" id="{CFD4B115-8CF9-82DD-1329-48EB768069BC}"/>
              </a:ext>
            </a:extLst>
          </p:cNvPr>
          <p:cNvPicPr>
            <a:picLocks noChangeAspect="1"/>
          </p:cNvPicPr>
          <p:nvPr/>
        </p:nvPicPr>
        <p:blipFill>
          <a:blip r:embed="rId3"/>
          <a:stretch>
            <a:fillRect/>
          </a:stretch>
        </p:blipFill>
        <p:spPr>
          <a:xfrm>
            <a:off x="6100248" y="388501"/>
            <a:ext cx="2184460" cy="1559901"/>
          </a:xfrm>
          <a:prstGeom prst="rect">
            <a:avLst/>
          </a:prstGeom>
        </p:spPr>
      </p:pic>
    </p:spTree>
    <p:extLst>
      <p:ext uri="{BB962C8B-B14F-4D97-AF65-F5344CB8AC3E}">
        <p14:creationId xmlns:p14="http://schemas.microsoft.com/office/powerpoint/2010/main" val="252602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F775FEBF-E990-53B2-C0E1-4488025B7026}"/>
              </a:ext>
            </a:extLst>
          </p:cNvPr>
          <p:cNvSpPr>
            <a:spLocks noGrp="1"/>
          </p:cNvSpPr>
          <p:nvPr>
            <p:ph type="title"/>
          </p:nvPr>
        </p:nvSpPr>
        <p:spPr>
          <a:xfrm>
            <a:off x="4031373" y="332656"/>
            <a:ext cx="2924128" cy="1597744"/>
          </a:xfrm>
        </p:spPr>
        <p:txBody>
          <a:bodyPr vert="horz" lIns="91440" tIns="45720" rIns="91440" bIns="45720" rtlCol="0" anchor="ctr">
            <a:normAutofit/>
          </a:bodyPr>
          <a:lstStyle/>
          <a:p>
            <a:r>
              <a:rPr lang="en-US" sz="40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Mark Making</a:t>
            </a:r>
          </a:p>
        </p:txBody>
      </p:sp>
      <p:pic>
        <p:nvPicPr>
          <p:cNvPr id="8" name="Picture 7">
            <a:extLst>
              <a:ext uri="{FF2B5EF4-FFF2-40B4-BE49-F238E27FC236}">
                <a16:creationId xmlns:a16="http://schemas.microsoft.com/office/drawing/2014/main" id="{679EB0DE-1200-DEBC-097C-82FF266D8F91}"/>
              </a:ext>
            </a:extLst>
          </p:cNvPr>
          <p:cNvPicPr>
            <a:picLocks noChangeAspect="1"/>
          </p:cNvPicPr>
          <p:nvPr/>
        </p:nvPicPr>
        <p:blipFill>
          <a:blip r:embed="rId2"/>
          <a:stretch>
            <a:fillRect/>
          </a:stretch>
        </p:blipFill>
        <p:spPr>
          <a:xfrm>
            <a:off x="729133" y="928267"/>
            <a:ext cx="2941884" cy="2004266"/>
          </a:xfrm>
          <a:prstGeom prst="rect">
            <a:avLst/>
          </a:prstGeom>
        </p:spPr>
      </p:pic>
      <p:sp>
        <p:nvSpPr>
          <p:cNvPr id="4" name="TextBox 3">
            <a:extLst>
              <a:ext uri="{FF2B5EF4-FFF2-40B4-BE49-F238E27FC236}">
                <a16:creationId xmlns:a16="http://schemas.microsoft.com/office/drawing/2014/main" id="{FBFEE0CE-2846-3B15-4561-1BD615CA9C62}"/>
              </a:ext>
            </a:extLst>
          </p:cNvPr>
          <p:cNvSpPr txBox="1"/>
          <p:nvPr/>
        </p:nvSpPr>
        <p:spPr>
          <a:xfrm>
            <a:off x="4032550" y="1930400"/>
            <a:ext cx="3743819" cy="4023186"/>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en-US" sz="2400" b="0" i="0"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To develop our fine motor skills, we use a Write Dance approach which is an exciting music and dance approach to develop the physical skills needed for writing. The movement is driven by the music and the underlying principle is enjoyment to build confidence.</a:t>
            </a:r>
            <a:endParaRPr lang="en-US" sz="24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724D31E3-F1E9-05D3-C10B-F675A773FB0A}"/>
              </a:ext>
            </a:extLst>
          </p:cNvPr>
          <p:cNvPicPr>
            <a:picLocks noChangeAspect="1"/>
          </p:cNvPicPr>
          <p:nvPr/>
        </p:nvPicPr>
        <p:blipFill>
          <a:blip r:embed="rId3"/>
          <a:stretch>
            <a:fillRect/>
          </a:stretch>
        </p:blipFill>
        <p:spPr>
          <a:xfrm>
            <a:off x="707469" y="3439021"/>
            <a:ext cx="3000435" cy="2129342"/>
          </a:xfrm>
          <a:prstGeom prst="rect">
            <a:avLst/>
          </a:prstGeom>
        </p:spPr>
      </p:pic>
    </p:spTree>
    <p:extLst>
      <p:ext uri="{BB962C8B-B14F-4D97-AF65-F5344CB8AC3E}">
        <p14:creationId xmlns:p14="http://schemas.microsoft.com/office/powerpoint/2010/main" val="302236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60AEFFD4-9DC6-E9D8-22F8-91EA6731E4E0}"/>
              </a:ext>
            </a:extLst>
          </p:cNvPr>
          <p:cNvSpPr>
            <a:spLocks noGrp="1"/>
          </p:cNvSpPr>
          <p:nvPr>
            <p:ph type="title"/>
          </p:nvPr>
        </p:nvSpPr>
        <p:spPr>
          <a:xfrm>
            <a:off x="133271" y="373494"/>
            <a:ext cx="7434660" cy="1320800"/>
          </a:xfrm>
        </p:spPr>
        <p:txBody>
          <a:bodyPr vert="horz" lIns="91440" tIns="45720" rIns="91440" bIns="45720" rtlCol="0" anchor="t">
            <a:normAutofit/>
          </a:bodyPr>
          <a:lstStyle/>
          <a:p>
            <a:r>
              <a:rPr lang="en-US" sz="40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Early Writing and language skills</a:t>
            </a:r>
          </a:p>
        </p:txBody>
      </p:sp>
      <p:pic>
        <p:nvPicPr>
          <p:cNvPr id="8" name="Picture 7">
            <a:extLst>
              <a:ext uri="{FF2B5EF4-FFF2-40B4-BE49-F238E27FC236}">
                <a16:creationId xmlns:a16="http://schemas.microsoft.com/office/drawing/2014/main" id="{D2A4E187-0B66-8E7E-D854-F8C973053AAC}"/>
              </a:ext>
            </a:extLst>
          </p:cNvPr>
          <p:cNvPicPr>
            <a:picLocks noChangeAspect="1"/>
          </p:cNvPicPr>
          <p:nvPr/>
        </p:nvPicPr>
        <p:blipFill>
          <a:blip r:embed="rId2"/>
          <a:stretch>
            <a:fillRect/>
          </a:stretch>
        </p:blipFill>
        <p:spPr>
          <a:xfrm>
            <a:off x="421925" y="1413621"/>
            <a:ext cx="2800776" cy="2267792"/>
          </a:xfrm>
          <a:prstGeom prst="rect">
            <a:avLst/>
          </a:prstGeom>
        </p:spPr>
      </p:pic>
      <p:sp>
        <p:nvSpPr>
          <p:cNvPr id="6" name="TextBox 5">
            <a:extLst>
              <a:ext uri="{FF2B5EF4-FFF2-40B4-BE49-F238E27FC236}">
                <a16:creationId xmlns:a16="http://schemas.microsoft.com/office/drawing/2014/main" id="{3269898F-62E7-6284-0F91-C7F83A14B481}"/>
              </a:ext>
            </a:extLst>
          </p:cNvPr>
          <p:cNvSpPr txBox="1"/>
          <p:nvPr/>
        </p:nvSpPr>
        <p:spPr>
          <a:xfrm>
            <a:off x="3519661" y="1413621"/>
            <a:ext cx="3965799" cy="4824080"/>
          </a:xfrm>
          <a:prstGeom prst="rect">
            <a:avLst/>
          </a:prstGeom>
        </p:spPr>
        <p:txBody>
          <a:bodyPr vert="horz" lIns="91440" tIns="45720" rIns="91440" bIns="45720" rtlCol="0">
            <a:noAutofit/>
          </a:bodyPr>
          <a:lstStyle/>
          <a:p>
            <a:pPr>
              <a:lnSpc>
                <a:spcPct val="90000"/>
              </a:lnSpc>
              <a:spcBef>
                <a:spcPts val="1000"/>
              </a:spcBef>
              <a:buClr>
                <a:schemeClr val="accent1"/>
              </a:buClr>
              <a:buSzPct val="80000"/>
              <a:buFont typeface="Wingdings 3" charset="2"/>
              <a:buChar char=""/>
            </a:pPr>
            <a:r>
              <a:rPr lang="en-US" sz="2000" b="0" i="0"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To develop the children’s language skills, we use the Drawing Club approach that opens the magical world of tales and story to children whilst at the same time enriching their language skills, developing their fine motor skills and promoting creativity. When the children are confidently mark making and applying their sounds, we introduce the ‘Message Centre’</a:t>
            </a:r>
            <a:r>
              <a:rPr lang="en-US" sz="2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rPr>
              <a:t> which brings the </a:t>
            </a:r>
            <a:r>
              <a:rPr lang="en-US" sz="2000" b="0" i="0" dirty="0">
                <a:solidFill>
                  <a:schemeClr val="tx1">
                    <a:lumMod val="75000"/>
                    <a:lumOff val="25000"/>
                  </a:schemeClr>
                </a:solidFill>
                <a:effectLst/>
                <a:latin typeface="Calibri Light" panose="020F0302020204030204" pitchFamily="34" charset="0"/>
                <a:ea typeface="Calibri Light" panose="020F0302020204030204" pitchFamily="34" charset="0"/>
                <a:cs typeface="Calibri Light" panose="020F0302020204030204" pitchFamily="34" charset="0"/>
              </a:rPr>
              <a:t>joy, purpose and magic of mark making and messaging. A simple rebrand of writing, messaging offers both children and adults a delight in what might otherwise be a struggle.</a:t>
            </a:r>
            <a:endParaRPr lang="en-US" sz="2000" dirty="0">
              <a:solidFill>
                <a:schemeClr val="tx1">
                  <a:lumMod val="75000"/>
                  <a:lumOff val="25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9916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C06A-45E3-ECA3-C9C3-9D06D6AF6DA6}"/>
              </a:ext>
            </a:extLst>
          </p:cNvPr>
          <p:cNvSpPr>
            <a:spLocks noGrp="1"/>
          </p:cNvSpPr>
          <p:nvPr>
            <p:ph type="title"/>
          </p:nvPr>
        </p:nvSpPr>
        <p:spPr>
          <a:xfrm>
            <a:off x="1259632" y="260648"/>
            <a:ext cx="6347713" cy="1320800"/>
          </a:xfrm>
        </p:spPr>
        <p:txBody>
          <a:bodyPr>
            <a:normAutofit/>
          </a:bodyPr>
          <a:lstStyle/>
          <a:p>
            <a:pPr algn="ctr"/>
            <a:r>
              <a:rPr lang="en-GB" sz="4000" dirty="0">
                <a:solidFill>
                  <a:srgbClr val="FF0000"/>
                </a:solidFill>
                <a:latin typeface="Calibri Light" panose="020F0302020204030204" pitchFamily="34" charset="0"/>
                <a:cs typeface="Calibri Light" panose="020F0302020204030204" pitchFamily="34" charset="0"/>
              </a:rPr>
              <a:t>First day of school</a:t>
            </a:r>
          </a:p>
        </p:txBody>
      </p:sp>
      <p:sp>
        <p:nvSpPr>
          <p:cNvPr id="6" name="TextBox 5">
            <a:extLst>
              <a:ext uri="{FF2B5EF4-FFF2-40B4-BE49-F238E27FC236}">
                <a16:creationId xmlns:a16="http://schemas.microsoft.com/office/drawing/2014/main" id="{DDA776C0-3326-B1D4-66F0-14D80CE37D29}"/>
              </a:ext>
            </a:extLst>
          </p:cNvPr>
          <p:cNvSpPr txBox="1"/>
          <p:nvPr/>
        </p:nvSpPr>
        <p:spPr>
          <a:xfrm>
            <a:off x="395536" y="1154618"/>
            <a:ext cx="4594122" cy="2677656"/>
          </a:xfrm>
          <a:prstGeom prst="rect">
            <a:avLst/>
          </a:prstGeom>
          <a:noFill/>
        </p:spPr>
        <p:txBody>
          <a:bodyPr wrap="square">
            <a:spAutoFit/>
          </a:bodyPr>
          <a:lstStyle/>
          <a:p>
            <a:pPr fontAlgn="base"/>
            <a:r>
              <a:rPr lang="en-GB" sz="2400" dirty="0">
                <a:solidFill>
                  <a:srgbClr val="FF0000"/>
                </a:solidFill>
                <a:latin typeface="Calibri Light" panose="020F0302020204030204" pitchFamily="34" charset="0"/>
                <a:cs typeface="Calibri Light" panose="020F0302020204030204" pitchFamily="34" charset="0"/>
              </a:rPr>
              <a:t>Be ready…….</a:t>
            </a:r>
          </a:p>
          <a:p>
            <a:pPr fontAlgn="base"/>
            <a:r>
              <a:rPr lang="en-GB" sz="2400" dirty="0">
                <a:solidFill>
                  <a:srgbClr val="002060"/>
                </a:solidFill>
                <a:latin typeface="Calibri Light" panose="020F0302020204030204" pitchFamily="34" charset="0"/>
                <a:cs typeface="Calibri Light" panose="020F0302020204030204" pitchFamily="34" charset="0"/>
              </a:rPr>
              <a:t>Good bedtime</a:t>
            </a:r>
          </a:p>
          <a:p>
            <a:pPr fontAlgn="base"/>
            <a:r>
              <a:rPr lang="en-GB" sz="2400" dirty="0">
                <a:solidFill>
                  <a:srgbClr val="002060"/>
                </a:solidFill>
                <a:latin typeface="Calibri Light" panose="020F0302020204030204" pitchFamily="34" charset="0"/>
                <a:cs typeface="Calibri Light" panose="020F0302020204030204" pitchFamily="34" charset="0"/>
              </a:rPr>
              <a:t>Morning routine</a:t>
            </a:r>
          </a:p>
          <a:p>
            <a:pPr fontAlgn="base"/>
            <a:r>
              <a:rPr lang="en-GB" sz="2400" dirty="0">
                <a:solidFill>
                  <a:srgbClr val="002060"/>
                </a:solidFill>
                <a:latin typeface="Calibri Light" panose="020F0302020204030204" pitchFamily="34" charset="0"/>
                <a:cs typeface="Calibri Light" panose="020F0302020204030204" pitchFamily="34" charset="0"/>
              </a:rPr>
              <a:t>Healthy breakfast</a:t>
            </a:r>
          </a:p>
          <a:p>
            <a:r>
              <a:rPr lang="en-GB" sz="2400" dirty="0">
                <a:solidFill>
                  <a:srgbClr val="002060"/>
                </a:solidFill>
                <a:latin typeface="Calibri Light" panose="020F0302020204030204" pitchFamily="34" charset="0"/>
                <a:cs typeface="Calibri Light" panose="020F0302020204030204" pitchFamily="34" charset="0"/>
              </a:rPr>
              <a:t>School uniform -all labelled!</a:t>
            </a:r>
          </a:p>
          <a:p>
            <a:r>
              <a:rPr lang="en-GB" sz="2400" dirty="0">
                <a:solidFill>
                  <a:srgbClr val="002060"/>
                </a:solidFill>
                <a:latin typeface="Calibri Light" panose="020F0302020204030204" pitchFamily="34" charset="0"/>
                <a:cs typeface="Calibri Light" panose="020F0302020204030204" pitchFamily="34" charset="0"/>
              </a:rPr>
              <a:t>Velcro shoes named</a:t>
            </a:r>
          </a:p>
          <a:p>
            <a:r>
              <a:rPr lang="en-GB" sz="2400" dirty="0">
                <a:solidFill>
                  <a:srgbClr val="002060"/>
                </a:solidFill>
                <a:latin typeface="Calibri Light" panose="020F0302020204030204" pitchFamily="34" charset="0"/>
                <a:cs typeface="Calibri Light" panose="020F0302020204030204" pitchFamily="34" charset="0"/>
              </a:rPr>
              <a:t>Calm start to the day</a:t>
            </a:r>
          </a:p>
        </p:txBody>
      </p:sp>
      <p:sp>
        <p:nvSpPr>
          <p:cNvPr id="8" name="TextBox 7">
            <a:extLst>
              <a:ext uri="{FF2B5EF4-FFF2-40B4-BE49-F238E27FC236}">
                <a16:creationId xmlns:a16="http://schemas.microsoft.com/office/drawing/2014/main" id="{4271C152-0F02-7463-C724-2982A9EAA8B5}"/>
              </a:ext>
            </a:extLst>
          </p:cNvPr>
          <p:cNvSpPr txBox="1"/>
          <p:nvPr/>
        </p:nvSpPr>
        <p:spPr>
          <a:xfrm>
            <a:off x="4433488" y="1154618"/>
            <a:ext cx="3830814" cy="2308324"/>
          </a:xfrm>
          <a:prstGeom prst="rect">
            <a:avLst/>
          </a:prstGeom>
          <a:noFill/>
        </p:spPr>
        <p:txBody>
          <a:bodyPr wrap="square">
            <a:spAutoFit/>
          </a:bodyPr>
          <a:lstStyle/>
          <a:p>
            <a:r>
              <a:rPr lang="en-GB" sz="2400" dirty="0">
                <a:solidFill>
                  <a:srgbClr val="FF0000"/>
                </a:solidFill>
                <a:latin typeface="Calibri Light" panose="020F0302020204030204" pitchFamily="34" charset="0"/>
                <a:cs typeface="Calibri Light" panose="020F0302020204030204" pitchFamily="34" charset="0"/>
              </a:rPr>
              <a:t>Bring……</a:t>
            </a:r>
          </a:p>
          <a:p>
            <a:r>
              <a:rPr lang="en-GB" sz="2400" dirty="0">
                <a:solidFill>
                  <a:srgbClr val="002060"/>
                </a:solidFill>
                <a:latin typeface="Calibri Light" panose="020F0302020204030204" pitchFamily="34" charset="0"/>
                <a:cs typeface="Calibri Light" panose="020F0302020204030204" pitchFamily="34" charset="0"/>
              </a:rPr>
              <a:t>Your smile</a:t>
            </a:r>
          </a:p>
          <a:p>
            <a:r>
              <a:rPr lang="en-GB" sz="2400" dirty="0">
                <a:solidFill>
                  <a:srgbClr val="002060"/>
                </a:solidFill>
                <a:latin typeface="Calibri Light" panose="020F0302020204030204" pitchFamily="34" charset="0"/>
                <a:cs typeface="Calibri Light" panose="020F0302020204030204" pitchFamily="34" charset="0"/>
              </a:rPr>
              <a:t>Your named bookbag</a:t>
            </a:r>
          </a:p>
          <a:p>
            <a:r>
              <a:rPr lang="en-GB" sz="2400" dirty="0">
                <a:solidFill>
                  <a:srgbClr val="002060"/>
                </a:solidFill>
                <a:latin typeface="Calibri Light" panose="020F0302020204030204" pitchFamily="34" charset="0"/>
                <a:cs typeface="Calibri Light" panose="020F0302020204030204" pitchFamily="34" charset="0"/>
              </a:rPr>
              <a:t>A P.E bag </a:t>
            </a:r>
          </a:p>
          <a:p>
            <a:r>
              <a:rPr lang="en-GB" sz="2400" dirty="0">
                <a:solidFill>
                  <a:srgbClr val="002060"/>
                </a:solidFill>
                <a:latin typeface="Calibri Light" panose="020F0302020204030204" pitchFamily="34" charset="0"/>
                <a:cs typeface="Calibri Light" panose="020F0302020204030204" pitchFamily="34" charset="0"/>
              </a:rPr>
              <a:t>A water bottle</a:t>
            </a:r>
          </a:p>
          <a:p>
            <a:r>
              <a:rPr lang="en-GB" sz="2400" dirty="0">
                <a:solidFill>
                  <a:srgbClr val="002060"/>
                </a:solidFill>
                <a:latin typeface="Calibri Light" panose="020F0302020204030204" pitchFamily="34" charset="0"/>
                <a:cs typeface="Calibri Light" panose="020F0302020204030204" pitchFamily="34" charset="0"/>
              </a:rPr>
              <a:t>A pair of named wellies </a:t>
            </a:r>
          </a:p>
        </p:txBody>
      </p:sp>
      <p:pic>
        <p:nvPicPr>
          <p:cNvPr id="9" name="Picture 8">
            <a:extLst>
              <a:ext uri="{FF2B5EF4-FFF2-40B4-BE49-F238E27FC236}">
                <a16:creationId xmlns:a16="http://schemas.microsoft.com/office/drawing/2014/main" id="{10F4EBF2-EEF5-E722-4BAD-04DCE5A790FD}"/>
              </a:ext>
            </a:extLst>
          </p:cNvPr>
          <p:cNvPicPr>
            <a:picLocks noChangeAspect="1"/>
          </p:cNvPicPr>
          <p:nvPr/>
        </p:nvPicPr>
        <p:blipFill>
          <a:blip r:embed="rId2"/>
          <a:stretch>
            <a:fillRect/>
          </a:stretch>
        </p:blipFill>
        <p:spPr>
          <a:xfrm>
            <a:off x="3851920" y="3549479"/>
            <a:ext cx="4028655" cy="3047873"/>
          </a:xfrm>
          <a:prstGeom prst="rect">
            <a:avLst/>
          </a:prstGeom>
        </p:spPr>
      </p:pic>
      <p:pic>
        <p:nvPicPr>
          <p:cNvPr id="11" name="Picture 10">
            <a:extLst>
              <a:ext uri="{FF2B5EF4-FFF2-40B4-BE49-F238E27FC236}">
                <a16:creationId xmlns:a16="http://schemas.microsoft.com/office/drawing/2014/main" id="{7EB52DE4-7E53-75E7-96F6-8BADCDF99844}"/>
              </a:ext>
            </a:extLst>
          </p:cNvPr>
          <p:cNvPicPr>
            <a:picLocks noChangeAspect="1"/>
          </p:cNvPicPr>
          <p:nvPr/>
        </p:nvPicPr>
        <p:blipFill>
          <a:blip r:embed="rId3"/>
          <a:stretch>
            <a:fillRect/>
          </a:stretch>
        </p:blipFill>
        <p:spPr>
          <a:xfrm>
            <a:off x="1926404" y="4795742"/>
            <a:ext cx="1532386" cy="1544548"/>
          </a:xfrm>
          <a:prstGeom prst="rect">
            <a:avLst/>
          </a:prstGeom>
        </p:spPr>
      </p:pic>
      <p:pic>
        <p:nvPicPr>
          <p:cNvPr id="12" name="Picture 11">
            <a:extLst>
              <a:ext uri="{FF2B5EF4-FFF2-40B4-BE49-F238E27FC236}">
                <a16:creationId xmlns:a16="http://schemas.microsoft.com/office/drawing/2014/main" id="{F5174FC7-2B70-9230-2412-359AECAD15C2}"/>
              </a:ext>
            </a:extLst>
          </p:cNvPr>
          <p:cNvPicPr>
            <a:picLocks noChangeAspect="1"/>
          </p:cNvPicPr>
          <p:nvPr/>
        </p:nvPicPr>
        <p:blipFill>
          <a:blip r:embed="rId4"/>
          <a:stretch>
            <a:fillRect/>
          </a:stretch>
        </p:blipFill>
        <p:spPr>
          <a:xfrm>
            <a:off x="566299" y="4563547"/>
            <a:ext cx="1386665" cy="1348570"/>
          </a:xfrm>
          <a:prstGeom prst="rect">
            <a:avLst/>
          </a:prstGeom>
        </p:spPr>
      </p:pic>
    </p:spTree>
    <p:extLst>
      <p:ext uri="{BB962C8B-B14F-4D97-AF65-F5344CB8AC3E}">
        <p14:creationId xmlns:p14="http://schemas.microsoft.com/office/powerpoint/2010/main" val="50588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347C6-3A78-D0E0-F024-E44679975A8F}"/>
              </a:ext>
            </a:extLst>
          </p:cNvPr>
          <p:cNvSpPr txBox="1"/>
          <p:nvPr/>
        </p:nvSpPr>
        <p:spPr>
          <a:xfrm>
            <a:off x="719572" y="188640"/>
            <a:ext cx="7704856" cy="6309420"/>
          </a:xfrm>
          <a:prstGeom prst="rect">
            <a:avLst/>
          </a:prstGeom>
          <a:noFill/>
        </p:spPr>
        <p:txBody>
          <a:bodyPr wrap="square">
            <a:spAutoFit/>
          </a:bodyPr>
          <a:lstStyle/>
          <a:p>
            <a:pPr algn="ctr"/>
            <a:r>
              <a:rPr lang="en-GB" sz="4000" b="0" i="0" u="none" strike="noStrike" baseline="0" dirty="0">
                <a:solidFill>
                  <a:srgbClr val="FF0000"/>
                </a:solidFill>
                <a:latin typeface="Calibri Light" panose="020F0302020204030204" pitchFamily="34" charset="0"/>
                <a:cs typeface="Calibri Light" panose="020F0302020204030204" pitchFamily="34" charset="0"/>
              </a:rPr>
              <a:t>How can you help?</a:t>
            </a:r>
          </a:p>
          <a:p>
            <a:pPr algn="ctr"/>
            <a:endParaRPr lang="en-GB" sz="2800" dirty="0">
              <a:solidFill>
                <a:srgbClr val="002060"/>
              </a:solidFill>
              <a:latin typeface="Calibri Light" panose="020F0302020204030204" pitchFamily="34" charset="0"/>
              <a:cs typeface="Calibri Light" panose="020F0302020204030204" pitchFamily="34" charset="0"/>
            </a:endParaRPr>
          </a:p>
          <a:p>
            <a:r>
              <a:rPr lang="en-GB" sz="2800" b="1" dirty="0">
                <a:solidFill>
                  <a:srgbClr val="002060"/>
                </a:solidFill>
                <a:latin typeface="Calibri Light" panose="020F0302020204030204" pitchFamily="34" charset="0"/>
                <a:cs typeface="Calibri Light" panose="020F0302020204030204" pitchFamily="34" charset="0"/>
              </a:rPr>
              <a:t>Can your child?</a:t>
            </a:r>
          </a:p>
          <a:p>
            <a:pPr marL="457200" indent="-457200" algn="l">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R</a:t>
            </a:r>
            <a:r>
              <a:rPr lang="en-GB" sz="2400" b="0" i="0" u="none" strike="noStrike" baseline="0" dirty="0">
                <a:solidFill>
                  <a:srgbClr val="002060"/>
                </a:solidFill>
                <a:latin typeface="Calibri Light" panose="020F0302020204030204" pitchFamily="34" charset="0"/>
                <a:cs typeface="Calibri Light" panose="020F0302020204030204" pitchFamily="34" charset="0"/>
              </a:rPr>
              <a:t>ecognise their name.</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S</a:t>
            </a:r>
            <a:r>
              <a:rPr lang="en-GB" sz="2400" b="0" i="0" u="none" strike="noStrike" baseline="0" dirty="0">
                <a:solidFill>
                  <a:srgbClr val="002060"/>
                </a:solidFill>
                <a:latin typeface="Calibri Light" panose="020F0302020204030204" pitchFamily="34" charset="0"/>
                <a:cs typeface="Calibri Light" panose="020F0302020204030204" pitchFamily="34" charset="0"/>
              </a:rPr>
              <a:t>it and listen to a story</a:t>
            </a:r>
            <a:r>
              <a:rPr lang="en-GB" sz="2400" dirty="0">
                <a:solidFill>
                  <a:srgbClr val="002060"/>
                </a:solidFill>
                <a:latin typeface="Calibri Light" panose="020F0302020204030204" pitchFamily="34" charset="0"/>
                <a:cs typeface="Calibri Light" panose="020F0302020204030204" pitchFamily="34" charset="0"/>
              </a:rPr>
              <a:t>.</a:t>
            </a:r>
          </a:p>
          <a:p>
            <a:pPr marL="457200" indent="-457200">
              <a:buFont typeface="Arial" panose="020B0604020202020204" pitchFamily="34" charset="0"/>
              <a:buChar char="•"/>
            </a:pPr>
            <a:r>
              <a:rPr lang="en-GB" sz="2400" b="0" i="0" u="none" strike="noStrike" baseline="0" dirty="0">
                <a:solidFill>
                  <a:srgbClr val="002060"/>
                </a:solidFill>
                <a:latin typeface="Calibri Light" panose="020F0302020204030204" pitchFamily="34" charset="0"/>
                <a:cs typeface="Calibri Light" panose="020F0302020204030204" pitchFamily="34" charset="0"/>
              </a:rPr>
              <a:t>Talk in full sentences</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U</a:t>
            </a:r>
            <a:r>
              <a:rPr lang="en-GB" sz="2400" b="0" i="0" u="none" strike="noStrike" baseline="0" dirty="0">
                <a:solidFill>
                  <a:srgbClr val="002060"/>
                </a:solidFill>
                <a:latin typeface="Calibri Light" panose="020F0302020204030204" pitchFamily="34" charset="0"/>
                <a:cs typeface="Calibri Light" panose="020F0302020204030204" pitchFamily="34" charset="0"/>
              </a:rPr>
              <a:t>se the toilet independently.</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F</a:t>
            </a:r>
            <a:r>
              <a:rPr lang="en-GB" sz="2400" b="0" i="0" u="none" strike="noStrike" baseline="0" dirty="0">
                <a:solidFill>
                  <a:srgbClr val="002060"/>
                </a:solidFill>
                <a:latin typeface="Calibri Light" panose="020F0302020204030204" pitchFamily="34" charset="0"/>
                <a:cs typeface="Calibri Light" panose="020F0302020204030204" pitchFamily="34" charset="0"/>
              </a:rPr>
              <a:t>ollow a one-step instruction.</a:t>
            </a:r>
          </a:p>
          <a:p>
            <a:pPr marL="457200" indent="-457200">
              <a:buFont typeface="Arial" panose="020B0604020202020204" pitchFamily="34" charset="0"/>
              <a:buChar char="•"/>
            </a:pPr>
            <a:r>
              <a:rPr lang="en-GB" sz="2400" b="0" i="0" u="none" strike="noStrike" baseline="0" dirty="0">
                <a:solidFill>
                  <a:srgbClr val="002060"/>
                </a:solidFill>
                <a:latin typeface="Calibri Light" panose="020F0302020204030204" pitchFamily="34" charset="0"/>
                <a:cs typeface="Calibri Light" panose="020F0302020204030204" pitchFamily="34" charset="0"/>
              </a:rPr>
              <a:t>Take turns and share.</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Z</a:t>
            </a:r>
            <a:r>
              <a:rPr lang="en-GB" sz="2400" b="0" i="0" u="none" strike="noStrike" baseline="0" dirty="0">
                <a:solidFill>
                  <a:srgbClr val="002060"/>
                </a:solidFill>
                <a:latin typeface="Calibri Light" panose="020F0302020204030204" pitchFamily="34" charset="0"/>
                <a:cs typeface="Calibri Light" panose="020F0302020204030204" pitchFamily="34" charset="0"/>
              </a:rPr>
              <a:t>ip up their coat.</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Put their shoes on.</a:t>
            </a:r>
          </a:p>
          <a:p>
            <a:pPr marL="457200" indent="-4572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U</a:t>
            </a:r>
            <a:r>
              <a:rPr lang="en-GB" sz="2400" b="0" i="0" u="none" strike="noStrike" baseline="0" dirty="0">
                <a:solidFill>
                  <a:srgbClr val="002060"/>
                </a:solidFill>
                <a:latin typeface="Calibri Light" panose="020F0302020204030204" pitchFamily="34" charset="0"/>
                <a:cs typeface="Calibri Light" panose="020F0302020204030204" pitchFamily="34" charset="0"/>
              </a:rPr>
              <a:t>se a knife and fork.</a:t>
            </a:r>
          </a:p>
          <a:p>
            <a:pPr marL="457200" indent="-457200">
              <a:buFont typeface="Arial" panose="020B0604020202020204" pitchFamily="34" charset="0"/>
              <a:buChar char="•"/>
            </a:pPr>
            <a:endParaRPr lang="en-GB" sz="2400" b="0" i="0" u="none" strike="noStrike" baseline="0" dirty="0">
              <a:solidFill>
                <a:srgbClr val="002060"/>
              </a:solidFill>
              <a:latin typeface="Calibri Light" panose="020F0302020204030204" pitchFamily="34" charset="0"/>
              <a:cs typeface="Calibri Light" panose="020F0302020204030204" pitchFamily="34" charset="0"/>
            </a:endParaRPr>
          </a:p>
          <a:p>
            <a:r>
              <a:rPr lang="en-GB" sz="2400" b="0" i="0" u="none" strike="noStrike" baseline="0" dirty="0">
                <a:solidFill>
                  <a:srgbClr val="002060"/>
                </a:solidFill>
                <a:latin typeface="Calibri Light" panose="020F0302020204030204" pitchFamily="34" charset="0"/>
                <a:cs typeface="Calibri Light" panose="020F0302020204030204" pitchFamily="34" charset="0"/>
              </a:rPr>
              <a:t>If you have any concerns about your child starting in Reception, we have an open-door policy so please come and speak to us.</a:t>
            </a:r>
            <a:endParaRPr lang="en-GB" sz="2400" dirty="0">
              <a:solidFill>
                <a:srgbClr val="002060"/>
              </a:solidFill>
              <a:latin typeface="Calibri Light" panose="020F0302020204030204" pitchFamily="34" charset="0"/>
              <a:cs typeface="Calibri Light" panose="020F0302020204030204" pitchFamily="34" charset="0"/>
            </a:endParaRPr>
          </a:p>
        </p:txBody>
      </p:sp>
      <p:pic>
        <p:nvPicPr>
          <p:cNvPr id="8" name="Picture 7">
            <a:extLst>
              <a:ext uri="{FF2B5EF4-FFF2-40B4-BE49-F238E27FC236}">
                <a16:creationId xmlns:a16="http://schemas.microsoft.com/office/drawing/2014/main" id="{212DE734-E363-91E5-3B56-51AEE9B487C7}"/>
              </a:ext>
            </a:extLst>
          </p:cNvPr>
          <p:cNvPicPr>
            <a:picLocks noChangeAspect="1"/>
          </p:cNvPicPr>
          <p:nvPr/>
        </p:nvPicPr>
        <p:blipFill>
          <a:blip r:embed="rId2"/>
          <a:stretch>
            <a:fillRect/>
          </a:stretch>
        </p:blipFill>
        <p:spPr>
          <a:xfrm>
            <a:off x="5292080" y="1628800"/>
            <a:ext cx="2893388" cy="2160240"/>
          </a:xfrm>
          <a:prstGeom prst="rect">
            <a:avLst/>
          </a:prstGeom>
        </p:spPr>
      </p:pic>
    </p:spTree>
    <p:extLst>
      <p:ext uri="{BB962C8B-B14F-4D97-AF65-F5344CB8AC3E}">
        <p14:creationId xmlns:p14="http://schemas.microsoft.com/office/powerpoint/2010/main" val="323530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E40B-4A72-61C5-B199-AB995DD24B73}"/>
              </a:ext>
            </a:extLst>
          </p:cNvPr>
          <p:cNvSpPr>
            <a:spLocks noGrp="1"/>
          </p:cNvSpPr>
          <p:nvPr>
            <p:ph type="title"/>
          </p:nvPr>
        </p:nvSpPr>
        <p:spPr>
          <a:xfrm>
            <a:off x="367793" y="639312"/>
            <a:ext cx="8352928" cy="1320800"/>
          </a:xfrm>
        </p:spPr>
        <p:txBody>
          <a:bodyPr>
            <a:normAutofit/>
          </a:bodyPr>
          <a:lstStyle/>
          <a:p>
            <a:r>
              <a:rPr lang="en-GB" sz="4000" dirty="0">
                <a:solidFill>
                  <a:srgbClr val="FF0000"/>
                </a:solidFill>
                <a:latin typeface="Calibri Light" panose="020F0302020204030204" pitchFamily="34" charset="0"/>
                <a:cs typeface="Calibri Light" panose="020F0302020204030204" pitchFamily="34" charset="0"/>
              </a:rPr>
              <a:t>Keep in Touch!		What we need!</a:t>
            </a:r>
          </a:p>
        </p:txBody>
      </p:sp>
      <p:sp>
        <p:nvSpPr>
          <p:cNvPr id="3" name="Content Placeholder 2">
            <a:extLst>
              <a:ext uri="{FF2B5EF4-FFF2-40B4-BE49-F238E27FC236}">
                <a16:creationId xmlns:a16="http://schemas.microsoft.com/office/drawing/2014/main" id="{77092270-8412-D0EF-C60E-132338873E4D}"/>
              </a:ext>
            </a:extLst>
          </p:cNvPr>
          <p:cNvSpPr>
            <a:spLocks noGrp="1"/>
          </p:cNvSpPr>
          <p:nvPr>
            <p:ph idx="1"/>
          </p:nvPr>
        </p:nvSpPr>
        <p:spPr>
          <a:xfrm>
            <a:off x="395536" y="1932827"/>
            <a:ext cx="3622124" cy="3500658"/>
          </a:xfrm>
        </p:spPr>
        <p:txBody>
          <a:bodyPr/>
          <a:lstStyle/>
          <a:p>
            <a:pPr marL="0" indent="0" fontAlgn="base">
              <a:buNone/>
            </a:pPr>
            <a:r>
              <a:rPr lang="en-GB" sz="2400" dirty="0">
                <a:solidFill>
                  <a:srgbClr val="002060"/>
                </a:solidFill>
                <a:latin typeface="Calibri Light" panose="020F0302020204030204" pitchFamily="34" charset="0"/>
                <a:cs typeface="Calibri Light" panose="020F0302020204030204" pitchFamily="34" charset="0"/>
              </a:rPr>
              <a:t>Open door policy</a:t>
            </a:r>
          </a:p>
          <a:p>
            <a:pPr marL="0" indent="0" fontAlgn="base">
              <a:buNone/>
            </a:pPr>
            <a:r>
              <a:rPr lang="en-GB" sz="2400" dirty="0">
                <a:solidFill>
                  <a:srgbClr val="002060"/>
                </a:solidFill>
                <a:latin typeface="Calibri Light" panose="020F0302020204030204" pitchFamily="34" charset="0"/>
                <a:cs typeface="Calibri Light" panose="020F0302020204030204" pitchFamily="34" charset="0"/>
              </a:rPr>
              <a:t>Drop off &amp; collection</a:t>
            </a:r>
          </a:p>
          <a:p>
            <a:pPr marL="0" indent="0" fontAlgn="base">
              <a:buNone/>
            </a:pPr>
            <a:r>
              <a:rPr lang="en-GB" sz="2400" dirty="0">
                <a:solidFill>
                  <a:srgbClr val="002060"/>
                </a:solidFill>
                <a:latin typeface="Calibri Light" panose="020F0302020204030204" pitchFamily="34" charset="0"/>
                <a:cs typeface="Calibri Light" panose="020F0302020204030204" pitchFamily="34" charset="0"/>
              </a:rPr>
              <a:t>Tapestry</a:t>
            </a:r>
          </a:p>
          <a:p>
            <a:pPr marL="0" indent="0" fontAlgn="base">
              <a:buNone/>
            </a:pPr>
            <a:r>
              <a:rPr lang="en-GB" sz="2400" dirty="0">
                <a:solidFill>
                  <a:srgbClr val="002060"/>
                </a:solidFill>
                <a:latin typeface="Calibri Light" panose="020F0302020204030204" pitchFamily="34" charset="0"/>
                <a:cs typeface="Calibri Light" panose="020F0302020204030204" pitchFamily="34" charset="0"/>
              </a:rPr>
              <a:t>School Website</a:t>
            </a:r>
          </a:p>
          <a:p>
            <a:pPr marL="0" indent="0">
              <a:buNone/>
            </a:pPr>
            <a:r>
              <a:rPr lang="en-GB" sz="2400" dirty="0">
                <a:solidFill>
                  <a:srgbClr val="002060"/>
                </a:solidFill>
                <a:latin typeface="Calibri Light" panose="020F0302020204030204" pitchFamily="34" charset="0"/>
                <a:cs typeface="Calibri Light" panose="020F0302020204030204" pitchFamily="34" charset="0"/>
              </a:rPr>
              <a:t>Contact: </a:t>
            </a:r>
            <a:r>
              <a:rPr lang="en-GB" sz="2400" i="0" dirty="0">
                <a:solidFill>
                  <a:srgbClr val="002060"/>
                </a:solidFill>
                <a:effectLst/>
                <a:highlight>
                  <a:srgbClr val="FFFFFF"/>
                </a:highlight>
                <a:latin typeface="Calibri Light" panose="020F0302020204030204" pitchFamily="34" charset="0"/>
                <a:cs typeface="Calibri Light" panose="020F0302020204030204" pitchFamily="34" charset="0"/>
              </a:rPr>
              <a:t>01903 732013 </a:t>
            </a:r>
            <a:endParaRPr lang="en-GB" sz="2400" dirty="0">
              <a:solidFill>
                <a:srgbClr val="002060"/>
              </a:solidFill>
              <a:latin typeface="Calibri Light" panose="020F0302020204030204" pitchFamily="34" charset="0"/>
              <a:cs typeface="Calibri Light" panose="020F0302020204030204" pitchFamily="34" charset="0"/>
            </a:endParaRPr>
          </a:p>
          <a:p>
            <a:pPr marL="0" indent="0">
              <a:buNone/>
            </a:pPr>
            <a:r>
              <a:rPr lang="en-GB" sz="2400" b="1" dirty="0">
                <a:solidFill>
                  <a:srgbClr val="002060"/>
                </a:solidFill>
                <a:latin typeface="Calibri Light" panose="020F0302020204030204" pitchFamily="34" charset="0"/>
                <a:cs typeface="Calibri Light" panose="020F0302020204030204" pitchFamily="34" charset="0"/>
              </a:rPr>
              <a:t>office@lyminster.w-sussex.sch.uk</a:t>
            </a:r>
            <a:endParaRPr lang="en-GB" sz="2400" dirty="0">
              <a:solidFill>
                <a:srgbClr val="002060"/>
              </a:solidFill>
              <a:latin typeface="Calibri Light" panose="020F0302020204030204" pitchFamily="34" charset="0"/>
              <a:cs typeface="Calibri Light" panose="020F0302020204030204" pitchFamily="34" charset="0"/>
            </a:endParaRPr>
          </a:p>
          <a:p>
            <a:endParaRPr lang="en-GB" dirty="0"/>
          </a:p>
        </p:txBody>
      </p:sp>
      <p:sp>
        <p:nvSpPr>
          <p:cNvPr id="4" name="Text Placeholder 3">
            <a:extLst>
              <a:ext uri="{FF2B5EF4-FFF2-40B4-BE49-F238E27FC236}">
                <a16:creationId xmlns:a16="http://schemas.microsoft.com/office/drawing/2014/main" id="{733BB745-5556-59E7-E537-6C389663569B}"/>
              </a:ext>
            </a:extLst>
          </p:cNvPr>
          <p:cNvSpPr txBox="1">
            <a:spLocks/>
          </p:cNvSpPr>
          <p:nvPr/>
        </p:nvSpPr>
        <p:spPr>
          <a:xfrm>
            <a:off x="4211960" y="1524294"/>
            <a:ext cx="3181574" cy="3909191"/>
          </a:xfrm>
          <a:prstGeom prst="rect">
            <a:avLst/>
          </a:prstGeom>
          <a:solidFill>
            <a:srgbClr val="FF0000"/>
          </a:solidFill>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2400" dirty="0">
                <a:solidFill>
                  <a:schemeClr val="bg1"/>
                </a:solidFill>
                <a:latin typeface="Calibri Light" panose="020F0302020204030204" pitchFamily="34" charset="0"/>
                <a:cs typeface="Calibri Light" panose="020F0302020204030204" pitchFamily="34" charset="0"/>
              </a:rPr>
              <a:t>Admissions form</a:t>
            </a:r>
          </a:p>
          <a:p>
            <a:pPr marL="0" indent="0">
              <a:buNone/>
            </a:pPr>
            <a:r>
              <a:rPr lang="en-GB" sz="2400" dirty="0">
                <a:solidFill>
                  <a:schemeClr val="bg1"/>
                </a:solidFill>
                <a:latin typeface="Calibri Light" panose="020F0302020204030204" pitchFamily="34" charset="0"/>
                <a:cs typeface="Calibri Light" panose="020F0302020204030204" pitchFamily="34" charset="0"/>
              </a:rPr>
              <a:t>Medical information</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Contact information</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Dietary requirements</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Allergies</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Photo permissions</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Local visits permissions</a:t>
            </a:r>
          </a:p>
          <a:p>
            <a:pPr marL="0" indent="0" fontAlgn="base">
              <a:buNone/>
            </a:pPr>
            <a:r>
              <a:rPr lang="en-GB" sz="2400" dirty="0">
                <a:solidFill>
                  <a:schemeClr val="bg1"/>
                </a:solidFill>
                <a:latin typeface="Calibri Light" panose="020F0302020204030204" pitchFamily="34" charset="0"/>
                <a:cs typeface="Calibri Light" panose="020F0302020204030204" pitchFamily="34" charset="0"/>
              </a:rPr>
              <a:t>Permission to collect</a:t>
            </a:r>
            <a:br>
              <a:rPr lang="en-GB" sz="2400" dirty="0">
                <a:latin typeface="Calibri Light" panose="020F0302020204030204" pitchFamily="34" charset="0"/>
                <a:cs typeface="Calibri Light" panose="020F0302020204030204" pitchFamily="34" charset="0"/>
              </a:rPr>
            </a:br>
            <a:endParaRPr lang="en-GB" sz="24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BFF70414-9291-9133-67E0-1A038B3E8857}"/>
              </a:ext>
            </a:extLst>
          </p:cNvPr>
          <p:cNvSpPr txBox="1"/>
          <p:nvPr/>
        </p:nvSpPr>
        <p:spPr>
          <a:xfrm>
            <a:off x="691829" y="5661248"/>
            <a:ext cx="7704856" cy="830997"/>
          </a:xfrm>
          <a:prstGeom prst="rect">
            <a:avLst/>
          </a:prstGeom>
          <a:noFill/>
        </p:spPr>
        <p:txBody>
          <a:bodyPr wrap="square" rtlCol="0">
            <a:spAutoFit/>
          </a:bodyPr>
          <a:lstStyle/>
          <a:p>
            <a:pPr algn="ctr"/>
            <a:r>
              <a:rPr lang="en-GB" sz="2400" b="1" dirty="0">
                <a:solidFill>
                  <a:srgbClr val="002060"/>
                </a:solidFill>
                <a:latin typeface="Calibri Light" panose="020F0302020204030204" pitchFamily="34" charset="0"/>
                <a:cs typeface="Calibri Light" panose="020F0302020204030204" pitchFamily="34" charset="0"/>
              </a:rPr>
              <a:t>We hope you have a lovely summer and look forward to welcoming your children to school in September.</a:t>
            </a:r>
          </a:p>
        </p:txBody>
      </p:sp>
    </p:spTree>
    <p:extLst>
      <p:ext uri="{BB962C8B-B14F-4D97-AF65-F5344CB8AC3E}">
        <p14:creationId xmlns:p14="http://schemas.microsoft.com/office/powerpoint/2010/main" val="325439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624" y="404664"/>
            <a:ext cx="6347713" cy="1320800"/>
          </a:xfrm>
        </p:spPr>
        <p:txBody>
          <a:bodyPr>
            <a:normAutofit/>
          </a:bodyPr>
          <a:lstStyle/>
          <a:p>
            <a:pPr algn="ctr" eaLnBrk="1" hangingPunct="1"/>
            <a:r>
              <a:rPr lang="en-GB" altLang="en-US" sz="4000" dirty="0">
                <a:solidFill>
                  <a:srgbClr val="FF0000"/>
                </a:solidFill>
                <a:latin typeface="Calibri Light" panose="020F0302020204030204" pitchFamily="34" charset="0"/>
                <a:cs typeface="Calibri Light" panose="020F0302020204030204" pitchFamily="34" charset="0"/>
              </a:rPr>
              <a:t>Tapestry </a:t>
            </a:r>
            <a:br>
              <a:rPr lang="en-GB" altLang="en-US" sz="4000" dirty="0">
                <a:solidFill>
                  <a:srgbClr val="FF0000"/>
                </a:solidFill>
              </a:rPr>
            </a:br>
            <a:r>
              <a:rPr lang="en-GB" altLang="en-US" sz="4000" dirty="0">
                <a:solidFill>
                  <a:srgbClr val="FF0000"/>
                </a:solidFill>
              </a:rPr>
              <a:t> </a:t>
            </a:r>
          </a:p>
        </p:txBody>
      </p:sp>
      <p:sp>
        <p:nvSpPr>
          <p:cNvPr id="6147" name="Rectangle 3"/>
          <p:cNvSpPr>
            <a:spLocks noGrp="1" noChangeArrowheads="1"/>
          </p:cNvSpPr>
          <p:nvPr>
            <p:ph idx="1"/>
          </p:nvPr>
        </p:nvSpPr>
        <p:spPr>
          <a:xfrm>
            <a:off x="364756" y="1437432"/>
            <a:ext cx="8414487" cy="2404864"/>
          </a:xfrm>
        </p:spPr>
        <p:txBody>
          <a:bodyPr vert="horz" lIns="91440" tIns="45720" rIns="91440" bIns="45720" rtlCol="0" anchor="t">
            <a:noAutofit/>
          </a:bodyPr>
          <a:lstStyle/>
          <a:p>
            <a:r>
              <a:rPr lang="en-GB" sz="2400" b="0" i="0" u="none" strike="noStrike" baseline="0" dirty="0">
                <a:solidFill>
                  <a:srgbClr val="002060"/>
                </a:solidFill>
                <a:latin typeface="Calibri Light" panose="020F0302020204030204" pitchFamily="34" charset="0"/>
                <a:cs typeface="Calibri Light" panose="020F0302020204030204" pitchFamily="34" charset="0"/>
              </a:rPr>
              <a:t>The </a:t>
            </a:r>
            <a:r>
              <a:rPr lang="en-GB" sz="2400" b="1" i="0" u="none" strike="noStrike" baseline="0" dirty="0">
                <a:solidFill>
                  <a:srgbClr val="002060"/>
                </a:solidFill>
                <a:latin typeface="Calibri Light" panose="020F0302020204030204" pitchFamily="34" charset="0"/>
                <a:cs typeface="Calibri Light" panose="020F0302020204030204" pitchFamily="34" charset="0"/>
              </a:rPr>
              <a:t>EYFS</a:t>
            </a:r>
            <a:r>
              <a:rPr lang="en-GB" sz="2400" b="0" i="0" u="none" strike="noStrike" baseline="0" dirty="0">
                <a:solidFill>
                  <a:srgbClr val="002060"/>
                </a:solidFill>
                <a:latin typeface="Calibri Light" panose="020F0302020204030204" pitchFamily="34" charset="0"/>
                <a:cs typeface="Calibri Light" panose="020F0302020204030204" pitchFamily="34" charset="0"/>
              </a:rPr>
              <a:t> recognises that parents are the main educators and information from home will help inform our judgment of your child’s development.</a:t>
            </a:r>
          </a:p>
          <a:p>
            <a:r>
              <a:rPr lang="en-GB" sz="2400" b="0" i="0" u="none" strike="noStrike" baseline="0" dirty="0">
                <a:solidFill>
                  <a:srgbClr val="002060"/>
                </a:solidFill>
                <a:latin typeface="Calibri Light" panose="020F0302020204030204" pitchFamily="34" charset="0"/>
                <a:cs typeface="Calibri Light" panose="020F0302020204030204" pitchFamily="34" charset="0"/>
              </a:rPr>
              <a:t>We use </a:t>
            </a:r>
            <a:r>
              <a:rPr lang="en-GB" sz="2400" b="1" dirty="0">
                <a:solidFill>
                  <a:srgbClr val="002060"/>
                </a:solidFill>
                <a:latin typeface="Calibri Light" panose="020F0302020204030204" pitchFamily="34" charset="0"/>
                <a:cs typeface="Calibri Light" panose="020F0302020204030204" pitchFamily="34" charset="0"/>
              </a:rPr>
              <a:t>Tapestry, </a:t>
            </a:r>
            <a:r>
              <a:rPr lang="en-GB" sz="2400" dirty="0">
                <a:solidFill>
                  <a:srgbClr val="002060"/>
                </a:solidFill>
                <a:latin typeface="Calibri Light" panose="020F0302020204030204" pitchFamily="34" charset="0"/>
                <a:cs typeface="Calibri Light" panose="020F0302020204030204" pitchFamily="34" charset="0"/>
              </a:rPr>
              <a:t>a digital journal to </a:t>
            </a:r>
            <a:r>
              <a:rPr lang="en-GB" sz="2400" b="0" i="0" u="none" strike="noStrike" baseline="0" dirty="0">
                <a:solidFill>
                  <a:srgbClr val="002060"/>
                </a:solidFill>
                <a:latin typeface="Calibri Light" panose="020F0302020204030204" pitchFamily="34" charset="0"/>
                <a:cs typeface="Calibri Light" panose="020F0302020204030204" pitchFamily="34" charset="0"/>
              </a:rPr>
              <a:t>capture what your child has been learning in school in real time, meaning you will be able to see weekly photos and videos of your child’s learning at school.</a:t>
            </a:r>
          </a:p>
          <a:p>
            <a:r>
              <a:rPr lang="en-GB" sz="2400" b="0" i="0" u="none" strike="noStrike" baseline="0" dirty="0">
                <a:solidFill>
                  <a:srgbClr val="002060"/>
                </a:solidFill>
                <a:latin typeface="Calibri Light" panose="020F0302020204030204" pitchFamily="34" charset="0"/>
                <a:cs typeface="Calibri Light" panose="020F0302020204030204" pitchFamily="34" charset="0"/>
              </a:rPr>
              <a:t>It also allows you to contribute to their learning journey by uploading photos of some of the wonderful things your child does at home. </a:t>
            </a:r>
          </a:p>
          <a:p>
            <a:r>
              <a:rPr lang="en-GB" sz="2400" b="0" i="0" u="none" strike="noStrike" baseline="0" dirty="0">
                <a:solidFill>
                  <a:srgbClr val="002060"/>
                </a:solidFill>
                <a:latin typeface="Calibri Light" panose="020F0302020204030204" pitchFamily="34" charset="0"/>
                <a:cs typeface="Calibri Light" panose="020F0302020204030204" pitchFamily="34" charset="0"/>
              </a:rPr>
              <a:t>We will ask for your permission to use photos within the app, Tapestry. This will come out as an email, and you can click on the link.</a:t>
            </a:r>
          </a:p>
          <a:p>
            <a:pPr marL="299085" marR="85090" indent="-286385">
              <a:spcBef>
                <a:spcPts val="5"/>
              </a:spcBef>
              <a:buFont typeface="Arial"/>
              <a:buChar char="•"/>
              <a:tabLst>
                <a:tab pos="299085" algn="l"/>
                <a:tab pos="299720" algn="l"/>
              </a:tabLst>
            </a:pPr>
            <a:endParaRPr lang="en-GB" sz="2800" spc="-220" dirty="0">
              <a:cs typeface="Trebuchet MS"/>
            </a:endParaRPr>
          </a:p>
          <a:p>
            <a:pPr marL="299085" marR="85090" indent="-286385">
              <a:spcBef>
                <a:spcPts val="5"/>
              </a:spcBef>
              <a:buFont typeface="Arial"/>
              <a:buChar char="•"/>
              <a:tabLst>
                <a:tab pos="299085" algn="l"/>
                <a:tab pos="299720" algn="l"/>
              </a:tabLst>
            </a:pPr>
            <a:endParaRPr lang="en-GB" sz="2400" dirty="0">
              <a:latin typeface="+mj-lt"/>
              <a:cs typeface="Trebuchet MS"/>
            </a:endParaRPr>
          </a:p>
          <a:p>
            <a:pPr>
              <a:lnSpc>
                <a:spcPct val="90000"/>
              </a:lnSpc>
            </a:pPr>
            <a:endParaRPr lang="en-GB" altLang="en-US" sz="2400" dirty="0"/>
          </a:p>
        </p:txBody>
      </p:sp>
    </p:spTree>
    <p:extLst>
      <p:ext uri="{BB962C8B-B14F-4D97-AF65-F5344CB8AC3E}">
        <p14:creationId xmlns:p14="http://schemas.microsoft.com/office/powerpoint/2010/main" val="374162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90E3-748A-8AEC-A591-CABB916E7D10}"/>
              </a:ext>
            </a:extLst>
          </p:cNvPr>
          <p:cNvSpPr>
            <a:spLocks noGrp="1"/>
          </p:cNvSpPr>
          <p:nvPr>
            <p:ph type="title"/>
          </p:nvPr>
        </p:nvSpPr>
        <p:spPr>
          <a:xfrm>
            <a:off x="1188116" y="169105"/>
            <a:ext cx="6347714" cy="1320800"/>
          </a:xfrm>
        </p:spPr>
        <p:txBody>
          <a:bodyPr/>
          <a:lstStyle/>
          <a:p>
            <a:pPr algn="ctr"/>
            <a:r>
              <a:rPr lang="en-GB" b="1" dirty="0">
                <a:solidFill>
                  <a:srgbClr val="FF0000"/>
                </a:solidFill>
                <a:latin typeface="Calibri Light" panose="020F0302020204030204" pitchFamily="34" charset="0"/>
                <a:cs typeface="Calibri Light" panose="020F0302020204030204" pitchFamily="34" charset="0"/>
              </a:rPr>
              <a:t>Meet the Team</a:t>
            </a:r>
          </a:p>
        </p:txBody>
      </p:sp>
      <p:pic>
        <p:nvPicPr>
          <p:cNvPr id="4" name="Picture 3">
            <a:extLst>
              <a:ext uri="{FF2B5EF4-FFF2-40B4-BE49-F238E27FC236}">
                <a16:creationId xmlns:a16="http://schemas.microsoft.com/office/drawing/2014/main" id="{B94DB5B6-8D4D-449B-2943-21B3A3AAC327}"/>
              </a:ext>
            </a:extLst>
          </p:cNvPr>
          <p:cNvPicPr>
            <a:picLocks noChangeAspect="1"/>
          </p:cNvPicPr>
          <p:nvPr/>
        </p:nvPicPr>
        <p:blipFill>
          <a:blip r:embed="rId2"/>
          <a:stretch>
            <a:fillRect/>
          </a:stretch>
        </p:blipFill>
        <p:spPr>
          <a:xfrm rot="20819361">
            <a:off x="654105" y="3505013"/>
            <a:ext cx="2273255" cy="2792640"/>
          </a:xfrm>
          <a:prstGeom prst="rect">
            <a:avLst/>
          </a:prstGeom>
        </p:spPr>
      </p:pic>
      <p:pic>
        <p:nvPicPr>
          <p:cNvPr id="6" name="Picture 5">
            <a:extLst>
              <a:ext uri="{FF2B5EF4-FFF2-40B4-BE49-F238E27FC236}">
                <a16:creationId xmlns:a16="http://schemas.microsoft.com/office/drawing/2014/main" id="{BFAB2E46-EA0F-4B5E-1FCB-BDE868CF15F9}"/>
              </a:ext>
            </a:extLst>
          </p:cNvPr>
          <p:cNvPicPr>
            <a:picLocks noChangeAspect="1"/>
          </p:cNvPicPr>
          <p:nvPr/>
        </p:nvPicPr>
        <p:blipFill>
          <a:blip r:embed="rId3"/>
          <a:stretch>
            <a:fillRect/>
          </a:stretch>
        </p:blipFill>
        <p:spPr>
          <a:xfrm rot="872784">
            <a:off x="6189090" y="3319611"/>
            <a:ext cx="2503411" cy="2844785"/>
          </a:xfrm>
          <a:prstGeom prst="rect">
            <a:avLst/>
          </a:prstGeom>
        </p:spPr>
      </p:pic>
      <p:pic>
        <p:nvPicPr>
          <p:cNvPr id="8" name="Picture 7">
            <a:extLst>
              <a:ext uri="{FF2B5EF4-FFF2-40B4-BE49-F238E27FC236}">
                <a16:creationId xmlns:a16="http://schemas.microsoft.com/office/drawing/2014/main" id="{55653798-7BDF-F8DE-AE37-43C5A40E0C87}"/>
              </a:ext>
            </a:extLst>
          </p:cNvPr>
          <p:cNvPicPr>
            <a:picLocks noChangeAspect="1"/>
          </p:cNvPicPr>
          <p:nvPr/>
        </p:nvPicPr>
        <p:blipFill>
          <a:blip r:embed="rId4"/>
          <a:stretch>
            <a:fillRect/>
          </a:stretch>
        </p:blipFill>
        <p:spPr>
          <a:xfrm>
            <a:off x="4710838" y="871605"/>
            <a:ext cx="2300954" cy="2979924"/>
          </a:xfrm>
          <a:prstGeom prst="rect">
            <a:avLst/>
          </a:prstGeom>
        </p:spPr>
      </p:pic>
      <p:pic>
        <p:nvPicPr>
          <p:cNvPr id="10" name="Picture 9">
            <a:extLst>
              <a:ext uri="{FF2B5EF4-FFF2-40B4-BE49-F238E27FC236}">
                <a16:creationId xmlns:a16="http://schemas.microsoft.com/office/drawing/2014/main" id="{4B112235-C719-B24E-C8CB-F8E8F49055F4}"/>
              </a:ext>
            </a:extLst>
          </p:cNvPr>
          <p:cNvPicPr>
            <a:picLocks noChangeAspect="1"/>
          </p:cNvPicPr>
          <p:nvPr/>
        </p:nvPicPr>
        <p:blipFill>
          <a:blip r:embed="rId5"/>
          <a:stretch>
            <a:fillRect/>
          </a:stretch>
        </p:blipFill>
        <p:spPr>
          <a:xfrm>
            <a:off x="3325486" y="3904418"/>
            <a:ext cx="2300953" cy="2813100"/>
          </a:xfrm>
          <a:prstGeom prst="rect">
            <a:avLst/>
          </a:prstGeom>
        </p:spPr>
      </p:pic>
      <p:sp>
        <p:nvSpPr>
          <p:cNvPr id="11" name="TextBox 10">
            <a:extLst>
              <a:ext uri="{FF2B5EF4-FFF2-40B4-BE49-F238E27FC236}">
                <a16:creationId xmlns:a16="http://schemas.microsoft.com/office/drawing/2014/main" id="{5B6CEDCB-CE94-9F54-C998-BFBB7B6EAEC4}"/>
              </a:ext>
            </a:extLst>
          </p:cNvPr>
          <p:cNvSpPr txBox="1"/>
          <p:nvPr/>
        </p:nvSpPr>
        <p:spPr>
          <a:xfrm rot="20843305">
            <a:off x="1201712" y="6024594"/>
            <a:ext cx="2089562" cy="584775"/>
          </a:xfrm>
          <a:prstGeom prst="rect">
            <a:avLst/>
          </a:prstGeom>
          <a:noFill/>
        </p:spPr>
        <p:txBody>
          <a:bodyPr wrap="square" rtlCol="0">
            <a:spAutoFit/>
          </a:bodyPr>
          <a:lstStyle/>
          <a:p>
            <a:r>
              <a:rPr lang="en-GB" sz="3200" dirty="0">
                <a:solidFill>
                  <a:schemeClr val="bg1"/>
                </a:solidFill>
                <a:highlight>
                  <a:srgbClr val="FF0000"/>
                </a:highlight>
                <a:latin typeface="Calibri Light" panose="020F0302020204030204" pitchFamily="34" charset="0"/>
                <a:cs typeface="Calibri Light" panose="020F0302020204030204" pitchFamily="34" charset="0"/>
              </a:rPr>
              <a:t>Miss Smith</a:t>
            </a:r>
          </a:p>
        </p:txBody>
      </p:sp>
      <p:sp>
        <p:nvSpPr>
          <p:cNvPr id="12" name="TextBox 11">
            <a:extLst>
              <a:ext uri="{FF2B5EF4-FFF2-40B4-BE49-F238E27FC236}">
                <a16:creationId xmlns:a16="http://schemas.microsoft.com/office/drawing/2014/main" id="{78E91817-870E-3809-CFE8-9511DF512660}"/>
              </a:ext>
            </a:extLst>
          </p:cNvPr>
          <p:cNvSpPr txBox="1"/>
          <p:nvPr/>
        </p:nvSpPr>
        <p:spPr>
          <a:xfrm>
            <a:off x="3517242" y="6261495"/>
            <a:ext cx="2089562" cy="584775"/>
          </a:xfrm>
          <a:prstGeom prst="rect">
            <a:avLst/>
          </a:prstGeom>
          <a:noFill/>
        </p:spPr>
        <p:txBody>
          <a:bodyPr wrap="square" rtlCol="0">
            <a:spAutoFit/>
          </a:bodyPr>
          <a:lstStyle/>
          <a:p>
            <a:r>
              <a:rPr lang="en-GB" sz="3200" dirty="0">
                <a:solidFill>
                  <a:schemeClr val="bg1"/>
                </a:solidFill>
                <a:highlight>
                  <a:srgbClr val="FF0000"/>
                </a:highlight>
                <a:latin typeface="Calibri Light" panose="020F0302020204030204" pitchFamily="34" charset="0"/>
                <a:cs typeface="Calibri Light" panose="020F0302020204030204" pitchFamily="34" charset="0"/>
              </a:rPr>
              <a:t>Mr Amoza</a:t>
            </a:r>
          </a:p>
        </p:txBody>
      </p:sp>
      <p:sp>
        <p:nvSpPr>
          <p:cNvPr id="13" name="TextBox 12">
            <a:extLst>
              <a:ext uri="{FF2B5EF4-FFF2-40B4-BE49-F238E27FC236}">
                <a16:creationId xmlns:a16="http://schemas.microsoft.com/office/drawing/2014/main" id="{83E604CF-BC81-ED22-8430-9F1FDFD9F1AE}"/>
              </a:ext>
            </a:extLst>
          </p:cNvPr>
          <p:cNvSpPr txBox="1"/>
          <p:nvPr/>
        </p:nvSpPr>
        <p:spPr>
          <a:xfrm rot="905972">
            <a:off x="5630647" y="5969106"/>
            <a:ext cx="3030914" cy="584775"/>
          </a:xfrm>
          <a:prstGeom prst="rect">
            <a:avLst/>
          </a:prstGeom>
          <a:noFill/>
        </p:spPr>
        <p:txBody>
          <a:bodyPr wrap="square" rtlCol="0">
            <a:spAutoFit/>
          </a:bodyPr>
          <a:lstStyle/>
          <a:p>
            <a:r>
              <a:rPr lang="en-GB" sz="3200" dirty="0">
                <a:solidFill>
                  <a:schemeClr val="bg1"/>
                </a:solidFill>
                <a:highlight>
                  <a:srgbClr val="FF0000"/>
                </a:highlight>
                <a:latin typeface="Calibri Light" panose="020F0302020204030204" pitchFamily="34" charset="0"/>
                <a:cs typeface="Calibri Light" panose="020F0302020204030204" pitchFamily="34" charset="0"/>
              </a:rPr>
              <a:t>Mrs Washington</a:t>
            </a:r>
          </a:p>
        </p:txBody>
      </p:sp>
      <p:sp>
        <p:nvSpPr>
          <p:cNvPr id="14" name="TextBox 13">
            <a:extLst>
              <a:ext uri="{FF2B5EF4-FFF2-40B4-BE49-F238E27FC236}">
                <a16:creationId xmlns:a16="http://schemas.microsoft.com/office/drawing/2014/main" id="{E2D98093-C91F-E9E3-CD15-7717CD673565}"/>
              </a:ext>
            </a:extLst>
          </p:cNvPr>
          <p:cNvSpPr txBox="1"/>
          <p:nvPr/>
        </p:nvSpPr>
        <p:spPr>
          <a:xfrm>
            <a:off x="4942189" y="3314805"/>
            <a:ext cx="2089562" cy="584775"/>
          </a:xfrm>
          <a:prstGeom prst="rect">
            <a:avLst/>
          </a:prstGeom>
          <a:noFill/>
        </p:spPr>
        <p:txBody>
          <a:bodyPr wrap="square" rtlCol="0">
            <a:spAutoFit/>
          </a:bodyPr>
          <a:lstStyle/>
          <a:p>
            <a:r>
              <a:rPr lang="en-GB" sz="3200" dirty="0">
                <a:solidFill>
                  <a:schemeClr val="bg1"/>
                </a:solidFill>
                <a:highlight>
                  <a:srgbClr val="FF0000"/>
                </a:highlight>
                <a:latin typeface="Calibri Light" panose="020F0302020204030204" pitchFamily="34" charset="0"/>
                <a:cs typeface="Calibri Light" panose="020F0302020204030204" pitchFamily="34" charset="0"/>
              </a:rPr>
              <a:t>Mrs Doran</a:t>
            </a:r>
          </a:p>
        </p:txBody>
      </p:sp>
      <p:sp>
        <p:nvSpPr>
          <p:cNvPr id="3" name="Rectangle 2">
            <a:extLst>
              <a:ext uri="{FF2B5EF4-FFF2-40B4-BE49-F238E27FC236}">
                <a16:creationId xmlns:a16="http://schemas.microsoft.com/office/drawing/2014/main" id="{D0A60BE5-2B62-7BD1-9789-060DADC9AA5A}"/>
              </a:ext>
            </a:extLst>
          </p:cNvPr>
          <p:cNvSpPr/>
          <p:nvPr/>
        </p:nvSpPr>
        <p:spPr>
          <a:xfrm>
            <a:off x="2051720" y="980728"/>
            <a:ext cx="2381443" cy="2702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erson wearing glasses and a striped shirt&#10;&#10;AI-generated content may be incorrect.">
            <a:extLst>
              <a:ext uri="{FF2B5EF4-FFF2-40B4-BE49-F238E27FC236}">
                <a16:creationId xmlns:a16="http://schemas.microsoft.com/office/drawing/2014/main" id="{FC4B77FD-3A17-BFEC-5953-8A4E36E8FAA5}"/>
              </a:ext>
            </a:extLst>
          </p:cNvPr>
          <p:cNvPicPr>
            <a:picLocks noChangeAspect="1"/>
          </p:cNvPicPr>
          <p:nvPr/>
        </p:nvPicPr>
        <p:blipFill>
          <a:blip r:embed="rId6"/>
          <a:stretch>
            <a:fillRect/>
          </a:stretch>
        </p:blipFill>
        <p:spPr>
          <a:xfrm>
            <a:off x="2051720" y="845563"/>
            <a:ext cx="2399978" cy="2837815"/>
          </a:xfrm>
          <a:prstGeom prst="rect">
            <a:avLst/>
          </a:prstGeom>
        </p:spPr>
      </p:pic>
      <p:sp>
        <p:nvSpPr>
          <p:cNvPr id="18" name="TextBox 17">
            <a:extLst>
              <a:ext uri="{FF2B5EF4-FFF2-40B4-BE49-F238E27FC236}">
                <a16:creationId xmlns:a16="http://schemas.microsoft.com/office/drawing/2014/main" id="{C0C223F9-DCD7-1672-26E4-B419289CEE26}"/>
              </a:ext>
            </a:extLst>
          </p:cNvPr>
          <p:cNvSpPr txBox="1"/>
          <p:nvPr/>
        </p:nvSpPr>
        <p:spPr>
          <a:xfrm>
            <a:off x="2552043" y="3277509"/>
            <a:ext cx="2399978" cy="584775"/>
          </a:xfrm>
          <a:prstGeom prst="rect">
            <a:avLst/>
          </a:prstGeom>
          <a:noFill/>
        </p:spPr>
        <p:txBody>
          <a:bodyPr wrap="square" rtlCol="0">
            <a:spAutoFit/>
          </a:bodyPr>
          <a:lstStyle/>
          <a:p>
            <a:r>
              <a:rPr lang="en-GB" sz="3200" dirty="0">
                <a:solidFill>
                  <a:schemeClr val="bg1"/>
                </a:solidFill>
                <a:highlight>
                  <a:srgbClr val="FF0000"/>
                </a:highlight>
                <a:latin typeface="Calibri Light" panose="020F0302020204030204" pitchFamily="34" charset="0"/>
                <a:cs typeface="Calibri Light" panose="020F0302020204030204" pitchFamily="34" charset="0"/>
              </a:rPr>
              <a:t>Mrs Eakins</a:t>
            </a:r>
          </a:p>
        </p:txBody>
      </p:sp>
    </p:spTree>
    <p:extLst>
      <p:ext uri="{BB962C8B-B14F-4D97-AF65-F5344CB8AC3E}">
        <p14:creationId xmlns:p14="http://schemas.microsoft.com/office/powerpoint/2010/main" val="135879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E0BB-4A35-D731-7415-812194D24C54}"/>
              </a:ext>
            </a:extLst>
          </p:cNvPr>
          <p:cNvSpPr>
            <a:spLocks noGrp="1"/>
          </p:cNvSpPr>
          <p:nvPr>
            <p:ph type="title"/>
          </p:nvPr>
        </p:nvSpPr>
        <p:spPr>
          <a:xfrm>
            <a:off x="827584" y="227539"/>
            <a:ext cx="6347714" cy="1320800"/>
          </a:xfrm>
        </p:spPr>
        <p:txBody>
          <a:bodyPr>
            <a:normAutofit/>
          </a:bodyPr>
          <a:lstStyle/>
          <a:p>
            <a:pPr algn="ctr"/>
            <a:r>
              <a:rPr lang="en-GB" sz="4000" dirty="0">
                <a:solidFill>
                  <a:srgbClr val="FF0000"/>
                </a:solidFill>
                <a:latin typeface="Calibri Light" panose="020F0302020204030204" pitchFamily="34" charset="0"/>
                <a:cs typeface="Calibri Light" panose="020F0302020204030204" pitchFamily="34" charset="0"/>
              </a:rPr>
              <a:t>Welcome to our School community!</a:t>
            </a:r>
          </a:p>
        </p:txBody>
      </p:sp>
      <p:sp>
        <p:nvSpPr>
          <p:cNvPr id="4" name="TextBox 3">
            <a:extLst>
              <a:ext uri="{FF2B5EF4-FFF2-40B4-BE49-F238E27FC236}">
                <a16:creationId xmlns:a16="http://schemas.microsoft.com/office/drawing/2014/main" id="{26BA09F0-96C3-2EFD-C346-CE3468DD760B}"/>
              </a:ext>
            </a:extLst>
          </p:cNvPr>
          <p:cNvSpPr txBox="1"/>
          <p:nvPr/>
        </p:nvSpPr>
        <p:spPr>
          <a:xfrm>
            <a:off x="323528" y="1817841"/>
            <a:ext cx="4896544" cy="3970318"/>
          </a:xfrm>
          <a:prstGeom prst="rect">
            <a:avLst/>
          </a:prstGeom>
          <a:noFill/>
        </p:spPr>
        <p:txBody>
          <a:bodyPr wrap="square">
            <a:spAutoFit/>
          </a:bodyPr>
          <a:lstStyle/>
          <a:p>
            <a:pPr marL="457200" indent="-457200">
              <a:buFont typeface="Arial" panose="020B0604020202020204" pitchFamily="34" charset="0"/>
              <a:buChar char="•"/>
            </a:pPr>
            <a:r>
              <a:rPr lang="en-GB" sz="2800" dirty="0">
                <a:solidFill>
                  <a:srgbClr val="002060"/>
                </a:solidFill>
                <a:latin typeface="Calibri Light" panose="020F0302020204030204" pitchFamily="34" charset="0"/>
                <a:cs typeface="Calibri Light" panose="020F0302020204030204" pitchFamily="34" charset="0"/>
              </a:rPr>
              <a:t>Mr McGinley is our Headteacher.</a:t>
            </a:r>
          </a:p>
          <a:p>
            <a:pPr marL="457200" indent="-457200">
              <a:buFont typeface="Arial" panose="020B0604020202020204" pitchFamily="34" charset="0"/>
              <a:buChar char="•"/>
            </a:pPr>
            <a:r>
              <a:rPr lang="en-GB" sz="2800" dirty="0">
                <a:solidFill>
                  <a:srgbClr val="002060"/>
                </a:solidFill>
                <a:latin typeface="Calibri Light" panose="020F0302020204030204" pitchFamily="34" charset="0"/>
                <a:cs typeface="Calibri Light" panose="020F0302020204030204" pitchFamily="34" charset="0"/>
              </a:rPr>
              <a:t>I am the class teacher with Mrs Washington covering one day a week in Reception.</a:t>
            </a:r>
          </a:p>
          <a:p>
            <a:pPr marL="457200" indent="-457200">
              <a:buFont typeface="Arial" panose="020B0604020202020204" pitchFamily="34" charset="0"/>
              <a:buChar char="•"/>
            </a:pPr>
            <a:r>
              <a:rPr lang="en-GB" sz="2800" dirty="0">
                <a:solidFill>
                  <a:srgbClr val="002060"/>
                </a:solidFill>
                <a:latin typeface="Calibri Light" panose="020F0302020204030204" pitchFamily="34" charset="0"/>
                <a:cs typeface="Calibri Light" panose="020F0302020204030204" pitchFamily="34" charset="0"/>
              </a:rPr>
              <a:t>Mrs Doran and Mrs Eakins are our teaching assistants.</a:t>
            </a:r>
          </a:p>
          <a:p>
            <a:pPr marL="457200" indent="-457200">
              <a:buFont typeface="Arial" panose="020B0604020202020204" pitchFamily="34" charset="0"/>
              <a:buChar char="•"/>
            </a:pPr>
            <a:r>
              <a:rPr lang="en-GB" sz="2800" dirty="0">
                <a:solidFill>
                  <a:srgbClr val="002060"/>
                </a:solidFill>
                <a:latin typeface="Calibri Light" panose="020F0302020204030204" pitchFamily="34" charset="0"/>
                <a:cs typeface="Calibri Light" panose="020F0302020204030204" pitchFamily="34" charset="0"/>
              </a:rPr>
              <a:t>Mr Amoza is our play leader teaching assistant.</a:t>
            </a:r>
          </a:p>
        </p:txBody>
      </p:sp>
      <p:pic>
        <p:nvPicPr>
          <p:cNvPr id="6" name="Picture 5">
            <a:extLst>
              <a:ext uri="{FF2B5EF4-FFF2-40B4-BE49-F238E27FC236}">
                <a16:creationId xmlns:a16="http://schemas.microsoft.com/office/drawing/2014/main" id="{29FA804B-7099-3E68-A2B7-3CD5E725B580}"/>
              </a:ext>
            </a:extLst>
          </p:cNvPr>
          <p:cNvPicPr>
            <a:picLocks noChangeAspect="1"/>
          </p:cNvPicPr>
          <p:nvPr/>
        </p:nvPicPr>
        <p:blipFill>
          <a:blip r:embed="rId2"/>
          <a:stretch>
            <a:fillRect/>
          </a:stretch>
        </p:blipFill>
        <p:spPr>
          <a:xfrm>
            <a:off x="5004048" y="3284984"/>
            <a:ext cx="3252183" cy="2362697"/>
          </a:xfrm>
          <a:prstGeom prst="rect">
            <a:avLst/>
          </a:prstGeom>
        </p:spPr>
      </p:pic>
    </p:spTree>
    <p:extLst>
      <p:ext uri="{BB962C8B-B14F-4D97-AF65-F5344CB8AC3E}">
        <p14:creationId xmlns:p14="http://schemas.microsoft.com/office/powerpoint/2010/main" val="270028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23843" y="116632"/>
            <a:ext cx="8229600" cy="1143000"/>
          </a:xfrm>
        </p:spPr>
        <p:txBody>
          <a:bodyPr/>
          <a:lstStyle/>
          <a:p>
            <a:pPr eaLnBrk="1" hangingPunct="1"/>
            <a:r>
              <a:rPr lang="en-GB" altLang="en-US" sz="4000" dirty="0">
                <a:solidFill>
                  <a:srgbClr val="FF0000"/>
                </a:solidFill>
                <a:latin typeface="Calibri Light" panose="020F0302020204030204" pitchFamily="34" charset="0"/>
                <a:cs typeface="Calibri Light" panose="020F0302020204030204" pitchFamily="34" charset="0"/>
              </a:rPr>
              <a:t>Our Aims!</a:t>
            </a:r>
          </a:p>
        </p:txBody>
      </p:sp>
      <p:sp>
        <p:nvSpPr>
          <p:cNvPr id="8195" name="Rectangle 3"/>
          <p:cNvSpPr>
            <a:spLocks noGrp="1" noChangeArrowheads="1"/>
          </p:cNvSpPr>
          <p:nvPr>
            <p:ph idx="1"/>
          </p:nvPr>
        </p:nvSpPr>
        <p:spPr>
          <a:xfrm>
            <a:off x="495267" y="1412776"/>
            <a:ext cx="6912768" cy="4505572"/>
          </a:xfrm>
        </p:spPr>
        <p:txBody>
          <a:bodyPr>
            <a:noAutofit/>
          </a:bodyPr>
          <a:lstStyle/>
          <a:p>
            <a:pPr marL="0" indent="0">
              <a:buNone/>
            </a:pPr>
            <a:r>
              <a:rPr lang="en-GB" sz="2800" dirty="0">
                <a:solidFill>
                  <a:srgbClr val="002060"/>
                </a:solidFill>
                <a:latin typeface="Calibri Light" panose="020F0302020204030204" pitchFamily="34" charset="0"/>
                <a:cs typeface="Calibri Light" panose="020F0302020204030204" pitchFamily="34" charset="0"/>
              </a:rPr>
              <a:t>At Lyminster Primary School we aim to provide a happy and secure environment where your child can thrive and develop as a unique individual. We look forward to welcoming the children into a school community and working together to give all the children the best start to their school life at Lyminster Primary School!</a:t>
            </a:r>
          </a:p>
        </p:txBody>
      </p:sp>
      <p:pic>
        <p:nvPicPr>
          <p:cNvPr id="3" name="Picture 2">
            <a:extLst>
              <a:ext uri="{FF2B5EF4-FFF2-40B4-BE49-F238E27FC236}">
                <a16:creationId xmlns:a16="http://schemas.microsoft.com/office/drawing/2014/main" id="{4CCD3362-2DD2-6991-9283-76822D695891}"/>
              </a:ext>
            </a:extLst>
          </p:cNvPr>
          <p:cNvPicPr>
            <a:picLocks noChangeAspect="1"/>
          </p:cNvPicPr>
          <p:nvPr/>
        </p:nvPicPr>
        <p:blipFill>
          <a:blip r:embed="rId3"/>
          <a:stretch>
            <a:fillRect/>
          </a:stretch>
        </p:blipFill>
        <p:spPr>
          <a:xfrm>
            <a:off x="1701247" y="4626421"/>
            <a:ext cx="2445193" cy="1637606"/>
          </a:xfrm>
          <a:prstGeom prst="rect">
            <a:avLst/>
          </a:prstGeom>
        </p:spPr>
      </p:pic>
      <p:pic>
        <p:nvPicPr>
          <p:cNvPr id="5" name="Picture 4">
            <a:extLst>
              <a:ext uri="{FF2B5EF4-FFF2-40B4-BE49-F238E27FC236}">
                <a16:creationId xmlns:a16="http://schemas.microsoft.com/office/drawing/2014/main" id="{6228A5F8-F60B-7109-3C38-4EBFF486143D}"/>
              </a:ext>
            </a:extLst>
          </p:cNvPr>
          <p:cNvPicPr>
            <a:picLocks noChangeAspect="1"/>
          </p:cNvPicPr>
          <p:nvPr/>
        </p:nvPicPr>
        <p:blipFill>
          <a:blip r:embed="rId4"/>
          <a:stretch>
            <a:fillRect/>
          </a:stretch>
        </p:blipFill>
        <p:spPr>
          <a:xfrm>
            <a:off x="4146441" y="4650317"/>
            <a:ext cx="1985643" cy="1613710"/>
          </a:xfrm>
          <a:prstGeom prst="rect">
            <a:avLst/>
          </a:prstGeom>
        </p:spPr>
      </p:pic>
    </p:spTree>
    <p:extLst>
      <p:ext uri="{BB962C8B-B14F-4D97-AF65-F5344CB8AC3E}">
        <p14:creationId xmlns:p14="http://schemas.microsoft.com/office/powerpoint/2010/main" val="258374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BC4F26-F43C-D069-25B7-DDB961A4C4DE}"/>
              </a:ext>
            </a:extLst>
          </p:cNvPr>
          <p:cNvSpPr txBox="1"/>
          <p:nvPr/>
        </p:nvSpPr>
        <p:spPr>
          <a:xfrm>
            <a:off x="251520" y="819054"/>
            <a:ext cx="5904656" cy="5386090"/>
          </a:xfrm>
          <a:prstGeom prst="rect">
            <a:avLst/>
          </a:prstGeom>
          <a:noFill/>
        </p:spPr>
        <p:txBody>
          <a:bodyPr wrap="square">
            <a:spAutoFit/>
          </a:bodyPr>
          <a:lstStyle/>
          <a:p>
            <a:r>
              <a:rPr lang="en-GB" sz="2400" b="1" i="0" u="none" strike="noStrike" baseline="0" dirty="0">
                <a:solidFill>
                  <a:srgbClr val="002060"/>
                </a:solidFill>
                <a:latin typeface="Calibri Light" panose="020F0302020204030204" pitchFamily="34" charset="0"/>
                <a:cs typeface="Calibri Light" panose="020F0302020204030204" pitchFamily="34" charset="0"/>
              </a:rPr>
              <a:t>Our commitment:</a:t>
            </a:r>
          </a:p>
          <a:p>
            <a:endParaRPr lang="en-GB" sz="2400" b="0" i="0" u="none" strike="noStrike" baseline="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b="0" i="0" u="none" strike="noStrike" baseline="0" dirty="0">
                <a:solidFill>
                  <a:srgbClr val="002060"/>
                </a:solidFill>
                <a:latin typeface="Calibri Light" panose="020F0302020204030204" pitchFamily="34" charset="0"/>
                <a:cs typeface="Calibri Light" panose="020F0302020204030204" pitchFamily="34" charset="0"/>
              </a:rPr>
              <a:t>Nursery</a:t>
            </a:r>
            <a:r>
              <a:rPr lang="en-GB" sz="2400" dirty="0">
                <a:solidFill>
                  <a:srgbClr val="002060"/>
                </a:solidFill>
                <a:latin typeface="Calibri Light" panose="020F0302020204030204" pitchFamily="34" charset="0"/>
                <a:cs typeface="Calibri Light" panose="020F0302020204030204" pitchFamily="34" charset="0"/>
              </a:rPr>
              <a:t> visits are well underway and over the next few weeks, I will visit all the children in their pre-school settings.</a:t>
            </a:r>
          </a:p>
          <a:p>
            <a:pPr marL="342900" indent="-3429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I have met with the child’s key person to discuss strengths and needs.</a:t>
            </a:r>
          </a:p>
          <a:p>
            <a:pPr marL="342900" indent="-3429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You should have received an </a:t>
            </a:r>
            <a:r>
              <a:rPr lang="en-GB" sz="2400" b="0" i="0" u="none" strike="noStrike" baseline="0" dirty="0">
                <a:solidFill>
                  <a:srgbClr val="002060"/>
                </a:solidFill>
                <a:latin typeface="Calibri Light" panose="020F0302020204030204" pitchFamily="34" charset="0"/>
                <a:cs typeface="Calibri Light" panose="020F0302020204030204" pitchFamily="34" charset="0"/>
              </a:rPr>
              <a:t>invite to attend a stay-and-play with their carers on </a:t>
            </a:r>
            <a:r>
              <a:rPr lang="en-GB" sz="2400" b="1" i="0" u="none" strike="noStrike" baseline="0" dirty="0">
                <a:solidFill>
                  <a:srgbClr val="002060"/>
                </a:solidFill>
                <a:latin typeface="Calibri Light" panose="020F0302020204030204" pitchFamily="34" charset="0"/>
                <a:cs typeface="Calibri Light" panose="020F0302020204030204" pitchFamily="34" charset="0"/>
              </a:rPr>
              <a:t>Thursday 12</a:t>
            </a:r>
            <a:r>
              <a:rPr lang="en-GB" sz="2400" b="1" i="0" u="none" strike="noStrike" baseline="30000" dirty="0">
                <a:solidFill>
                  <a:srgbClr val="002060"/>
                </a:solidFill>
                <a:latin typeface="Calibri Light" panose="020F0302020204030204" pitchFamily="34" charset="0"/>
                <a:cs typeface="Calibri Light" panose="020F0302020204030204" pitchFamily="34" charset="0"/>
              </a:rPr>
              <a:t>th</a:t>
            </a:r>
            <a:r>
              <a:rPr lang="en-GB" sz="2400" b="1" i="0" u="none" strike="noStrike" baseline="0" dirty="0">
                <a:solidFill>
                  <a:srgbClr val="002060"/>
                </a:solidFill>
                <a:latin typeface="Calibri Light" panose="020F0302020204030204" pitchFamily="34" charset="0"/>
                <a:cs typeface="Calibri Light" panose="020F0302020204030204" pitchFamily="34" charset="0"/>
              </a:rPr>
              <a:t> June </a:t>
            </a:r>
            <a:r>
              <a:rPr lang="en-GB" sz="2400" b="0" i="0" u="none" strike="noStrike" baseline="0" dirty="0">
                <a:solidFill>
                  <a:srgbClr val="002060"/>
                </a:solidFill>
                <a:latin typeface="Calibri Light" panose="020F0302020204030204" pitchFamily="34" charset="0"/>
                <a:cs typeface="Calibri Light" panose="020F0302020204030204" pitchFamily="34" charset="0"/>
              </a:rPr>
              <a:t>and a stay-and-play without carers on </a:t>
            </a:r>
            <a:r>
              <a:rPr lang="en-GB" sz="2400" b="1" i="0" u="none" strike="noStrike" baseline="0" dirty="0">
                <a:solidFill>
                  <a:srgbClr val="002060"/>
                </a:solidFill>
                <a:latin typeface="Calibri Light" panose="020F0302020204030204" pitchFamily="34" charset="0"/>
                <a:cs typeface="Calibri Light" panose="020F0302020204030204" pitchFamily="34" charset="0"/>
              </a:rPr>
              <a:t>Wednesday  2</a:t>
            </a:r>
            <a:r>
              <a:rPr lang="en-GB" sz="2400" b="1" baseline="30000" dirty="0">
                <a:solidFill>
                  <a:srgbClr val="002060"/>
                </a:solidFill>
                <a:latin typeface="Calibri Light" panose="020F0302020204030204" pitchFamily="34" charset="0"/>
                <a:cs typeface="Calibri Light" panose="020F0302020204030204" pitchFamily="34" charset="0"/>
              </a:rPr>
              <a:t>nd </a:t>
            </a:r>
            <a:r>
              <a:rPr lang="en-GB" sz="2400" b="1" i="0" u="none" strike="noStrike" baseline="0" dirty="0">
                <a:solidFill>
                  <a:srgbClr val="002060"/>
                </a:solidFill>
                <a:latin typeface="Calibri Light" panose="020F0302020204030204" pitchFamily="34" charset="0"/>
                <a:cs typeface="Calibri Light" panose="020F0302020204030204" pitchFamily="34" charset="0"/>
              </a:rPr>
              <a:t>July.</a:t>
            </a:r>
            <a:endParaRPr lang="en-GB" sz="2400" b="0" i="0" u="none" strike="noStrike" baseline="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We would also like to invite you to a new parents meeting on </a:t>
            </a:r>
            <a:r>
              <a:rPr lang="en-GB" sz="2400" b="1" dirty="0">
                <a:solidFill>
                  <a:srgbClr val="002060"/>
                </a:solidFill>
                <a:latin typeface="Calibri Light" panose="020F0302020204030204" pitchFamily="34" charset="0"/>
                <a:cs typeface="Calibri Light" panose="020F0302020204030204" pitchFamily="34" charset="0"/>
              </a:rPr>
              <a:t>Thursday 3</a:t>
            </a:r>
            <a:r>
              <a:rPr lang="en-GB" sz="2400" b="1" baseline="30000" dirty="0">
                <a:solidFill>
                  <a:srgbClr val="002060"/>
                </a:solidFill>
                <a:latin typeface="Calibri Light" panose="020F0302020204030204" pitchFamily="34" charset="0"/>
                <a:cs typeface="Calibri Light" panose="020F0302020204030204" pitchFamily="34" charset="0"/>
              </a:rPr>
              <a:t>rd</a:t>
            </a:r>
            <a:r>
              <a:rPr lang="en-GB" sz="2400" b="1" dirty="0">
                <a:solidFill>
                  <a:srgbClr val="002060"/>
                </a:solidFill>
                <a:latin typeface="Calibri Light" panose="020F0302020204030204" pitchFamily="34" charset="0"/>
                <a:cs typeface="Calibri Light" panose="020F0302020204030204" pitchFamily="34" charset="0"/>
              </a:rPr>
              <a:t> </a:t>
            </a:r>
            <a:r>
              <a:rPr lang="en-GB" sz="2800" b="1" dirty="0">
                <a:solidFill>
                  <a:srgbClr val="002060"/>
                </a:solidFill>
                <a:latin typeface="Calibri Light" panose="020F0302020204030204" pitchFamily="34" charset="0"/>
                <a:cs typeface="Calibri Light" panose="020F0302020204030204" pitchFamily="34" charset="0"/>
              </a:rPr>
              <a:t>July. </a:t>
            </a:r>
          </a:p>
          <a:p>
            <a:r>
              <a:rPr lang="en-GB" sz="2800" b="1" i="1" dirty="0">
                <a:solidFill>
                  <a:srgbClr val="002060"/>
                </a:solidFill>
                <a:latin typeface="Calibri Light" panose="020F0302020204030204" pitchFamily="34" charset="0"/>
                <a:cs typeface="Calibri Light" panose="020F0302020204030204" pitchFamily="34" charset="0"/>
              </a:rPr>
              <a:t>    </a:t>
            </a:r>
            <a:r>
              <a:rPr lang="en-GB" sz="2800" i="1" dirty="0">
                <a:solidFill>
                  <a:srgbClr val="002060"/>
                </a:solidFill>
                <a:latin typeface="Calibri Light" panose="020F0302020204030204" pitchFamily="34" charset="0"/>
                <a:cs typeface="Calibri Light" panose="020F0302020204030204" pitchFamily="34" charset="0"/>
              </a:rPr>
              <a:t>Please sign up on the sheet provided.</a:t>
            </a:r>
            <a:endParaRPr lang="en-GB" sz="2800" i="1" strike="noStrike" baseline="0" dirty="0">
              <a:solidFill>
                <a:srgbClr val="002060"/>
              </a:solidFill>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FF88CB80-86E8-9368-DDF1-0684C648BE4A}"/>
              </a:ext>
            </a:extLst>
          </p:cNvPr>
          <p:cNvSpPr txBox="1"/>
          <p:nvPr/>
        </p:nvSpPr>
        <p:spPr>
          <a:xfrm>
            <a:off x="2627784" y="151467"/>
            <a:ext cx="4594122" cy="707886"/>
          </a:xfrm>
          <a:prstGeom prst="rect">
            <a:avLst/>
          </a:prstGeom>
          <a:noFill/>
        </p:spPr>
        <p:txBody>
          <a:bodyPr wrap="square">
            <a:spAutoFit/>
          </a:bodyPr>
          <a:lstStyle/>
          <a:p>
            <a:r>
              <a:rPr lang="en-GB" sz="4000" dirty="0">
                <a:solidFill>
                  <a:srgbClr val="FF0000"/>
                </a:solidFill>
                <a:latin typeface="Calibri Light" panose="020F0302020204030204" pitchFamily="34" charset="0"/>
                <a:cs typeface="Calibri Light" panose="020F0302020204030204" pitchFamily="34" charset="0"/>
              </a:rPr>
              <a:t>Transition</a:t>
            </a:r>
            <a:endParaRPr lang="en-GB" sz="4000" dirty="0"/>
          </a:p>
        </p:txBody>
      </p:sp>
      <p:pic>
        <p:nvPicPr>
          <p:cNvPr id="7" name="Picture 6">
            <a:extLst>
              <a:ext uri="{FF2B5EF4-FFF2-40B4-BE49-F238E27FC236}">
                <a16:creationId xmlns:a16="http://schemas.microsoft.com/office/drawing/2014/main" id="{EF59B00E-E8E8-E55B-0C7B-A6F8F44B15C6}"/>
              </a:ext>
            </a:extLst>
          </p:cNvPr>
          <p:cNvPicPr>
            <a:picLocks noChangeAspect="1"/>
          </p:cNvPicPr>
          <p:nvPr/>
        </p:nvPicPr>
        <p:blipFill>
          <a:blip r:embed="rId2"/>
          <a:stretch>
            <a:fillRect/>
          </a:stretch>
        </p:blipFill>
        <p:spPr>
          <a:xfrm>
            <a:off x="6546656" y="2636912"/>
            <a:ext cx="2311524" cy="2742308"/>
          </a:xfrm>
          <a:prstGeom prst="rect">
            <a:avLst/>
          </a:prstGeom>
        </p:spPr>
      </p:pic>
    </p:spTree>
    <p:extLst>
      <p:ext uri="{BB962C8B-B14F-4D97-AF65-F5344CB8AC3E}">
        <p14:creationId xmlns:p14="http://schemas.microsoft.com/office/powerpoint/2010/main" val="240559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165C-69CA-7B0B-3ABC-DD3C31BF3598}"/>
              </a:ext>
            </a:extLst>
          </p:cNvPr>
          <p:cNvSpPr>
            <a:spLocks noGrp="1"/>
          </p:cNvSpPr>
          <p:nvPr>
            <p:ph type="title"/>
          </p:nvPr>
        </p:nvSpPr>
        <p:spPr>
          <a:xfrm>
            <a:off x="1043608" y="203608"/>
            <a:ext cx="6347714" cy="1320800"/>
          </a:xfrm>
        </p:spPr>
        <p:txBody>
          <a:bodyPr>
            <a:normAutofit/>
          </a:bodyPr>
          <a:lstStyle/>
          <a:p>
            <a:pPr algn="ctr"/>
            <a:r>
              <a:rPr lang="en-GB" sz="4000" dirty="0">
                <a:solidFill>
                  <a:srgbClr val="FF0000"/>
                </a:solidFill>
                <a:latin typeface="Calibri Light" panose="020F0302020204030204" pitchFamily="34" charset="0"/>
                <a:cs typeface="Calibri Light" panose="020F0302020204030204" pitchFamily="34" charset="0"/>
              </a:rPr>
              <a:t>Starting School</a:t>
            </a:r>
          </a:p>
        </p:txBody>
      </p:sp>
      <p:sp>
        <p:nvSpPr>
          <p:cNvPr id="5" name="TextBox 4">
            <a:extLst>
              <a:ext uri="{FF2B5EF4-FFF2-40B4-BE49-F238E27FC236}">
                <a16:creationId xmlns:a16="http://schemas.microsoft.com/office/drawing/2014/main" id="{6998D326-A426-5BF3-E42C-FA52B5884966}"/>
              </a:ext>
            </a:extLst>
          </p:cNvPr>
          <p:cNvSpPr txBox="1"/>
          <p:nvPr/>
        </p:nvSpPr>
        <p:spPr>
          <a:xfrm>
            <a:off x="206544" y="864008"/>
            <a:ext cx="5184576" cy="5262979"/>
          </a:xfrm>
          <a:prstGeom prst="rect">
            <a:avLst/>
          </a:prstGeom>
          <a:noFill/>
        </p:spPr>
        <p:txBody>
          <a:bodyPr wrap="square" rtlCol="0">
            <a:spAutoFit/>
          </a:bodyPr>
          <a:lstStyle/>
          <a:p>
            <a:pPr fontAlgn="base"/>
            <a:r>
              <a:rPr lang="en-GB" sz="2400" b="1" dirty="0">
                <a:solidFill>
                  <a:srgbClr val="002060"/>
                </a:solidFill>
                <a:latin typeface="Calibri Light" panose="020F0302020204030204" pitchFamily="34" charset="0"/>
                <a:cs typeface="Calibri Light" panose="020F0302020204030204" pitchFamily="34" charset="0"/>
              </a:rPr>
              <a:t>First two weeks:</a:t>
            </a:r>
          </a:p>
          <a:p>
            <a:pPr fontAlgn="base"/>
            <a:endParaRPr lang="en-GB" sz="2400" dirty="0">
              <a:solidFill>
                <a:srgbClr val="002060"/>
              </a:solidFill>
              <a:latin typeface="Calibri Light" panose="020F0302020204030204" pitchFamily="34" charset="0"/>
              <a:cs typeface="Calibri Light" panose="020F0302020204030204" pitchFamily="34" charset="0"/>
            </a:endParaRPr>
          </a:p>
          <a:p>
            <a:pPr marL="457200" indent="-457200" fontAlgn="base">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Part-time arrangements for daily sessions.</a:t>
            </a:r>
          </a:p>
          <a:p>
            <a:pPr marL="457200" indent="-457200" fontAlgn="base">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Your child will be invited to school for a morning session, or an afternoon session.</a:t>
            </a:r>
          </a:p>
          <a:p>
            <a:pPr marL="457200" indent="-457200" fontAlgn="base">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It will be a small group introduction so we can get to know the children. </a:t>
            </a:r>
          </a:p>
          <a:p>
            <a:pPr marL="457200" indent="-457200" fontAlgn="base">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We want a personal experience that will cater to the needs of all the children. </a:t>
            </a:r>
          </a:p>
          <a:p>
            <a:pPr marL="342900" indent="-342900" fontAlgn="base">
              <a:buFont typeface="Arial" panose="020B0604020202020204" pitchFamily="34" charset="0"/>
              <a:buChar char="•"/>
            </a:pPr>
            <a:r>
              <a:rPr lang="en-GB" sz="2400" dirty="0">
                <a:solidFill>
                  <a:srgbClr val="002060"/>
                </a:solidFill>
                <a:latin typeface="Calibri Light" panose="020F0302020204030204" pitchFamily="34" charset="0"/>
                <a:cs typeface="Calibri Light" panose="020F0302020204030204" pitchFamily="34" charset="0"/>
              </a:rPr>
              <a:t>It will aid transition and the compulsory in-school baseline.</a:t>
            </a:r>
          </a:p>
        </p:txBody>
      </p:sp>
      <p:pic>
        <p:nvPicPr>
          <p:cNvPr id="7" name="Picture 6">
            <a:extLst>
              <a:ext uri="{FF2B5EF4-FFF2-40B4-BE49-F238E27FC236}">
                <a16:creationId xmlns:a16="http://schemas.microsoft.com/office/drawing/2014/main" id="{E30BCC0E-97D6-D1C5-CF22-2ACC02D1E153}"/>
              </a:ext>
            </a:extLst>
          </p:cNvPr>
          <p:cNvPicPr>
            <a:picLocks noChangeAspect="1"/>
          </p:cNvPicPr>
          <p:nvPr/>
        </p:nvPicPr>
        <p:blipFill>
          <a:blip r:embed="rId2"/>
          <a:stretch>
            <a:fillRect/>
          </a:stretch>
        </p:blipFill>
        <p:spPr>
          <a:xfrm>
            <a:off x="5292080" y="2492896"/>
            <a:ext cx="3402378" cy="2664296"/>
          </a:xfrm>
          <a:prstGeom prst="rect">
            <a:avLst/>
          </a:prstGeom>
        </p:spPr>
      </p:pic>
      <p:sp>
        <p:nvSpPr>
          <p:cNvPr id="8" name="TextBox 7">
            <a:extLst>
              <a:ext uri="{FF2B5EF4-FFF2-40B4-BE49-F238E27FC236}">
                <a16:creationId xmlns:a16="http://schemas.microsoft.com/office/drawing/2014/main" id="{1D67E725-5514-741D-39FC-32686AF408B3}"/>
              </a:ext>
            </a:extLst>
          </p:cNvPr>
          <p:cNvSpPr txBox="1"/>
          <p:nvPr/>
        </p:nvSpPr>
        <p:spPr>
          <a:xfrm>
            <a:off x="5391120" y="5281270"/>
            <a:ext cx="3141320" cy="830997"/>
          </a:xfrm>
          <a:prstGeom prst="rect">
            <a:avLst/>
          </a:prstGeom>
          <a:noFill/>
        </p:spPr>
        <p:txBody>
          <a:bodyPr wrap="square" rtlCol="0">
            <a:spAutoFit/>
          </a:bodyPr>
          <a:lstStyle/>
          <a:p>
            <a:pPr algn="ctr"/>
            <a:r>
              <a:rPr lang="en-GB" sz="2400" b="1" dirty="0">
                <a:solidFill>
                  <a:srgbClr val="FF0000"/>
                </a:solidFill>
                <a:latin typeface="Calibri Light" panose="020F0302020204030204" pitchFamily="34" charset="0"/>
                <a:cs typeface="Calibri Light" panose="020F0302020204030204" pitchFamily="34" charset="0"/>
              </a:rPr>
              <a:t>Happy, confident, and secure children!</a:t>
            </a:r>
          </a:p>
        </p:txBody>
      </p:sp>
    </p:spTree>
    <p:extLst>
      <p:ext uri="{BB962C8B-B14F-4D97-AF65-F5344CB8AC3E}">
        <p14:creationId xmlns:p14="http://schemas.microsoft.com/office/powerpoint/2010/main" val="166577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13" y="260648"/>
            <a:ext cx="6475259" cy="990600"/>
          </a:xfrm>
        </p:spPr>
        <p:txBody>
          <a:bodyPr rtlCol="0">
            <a:noAutofit/>
          </a:bodyPr>
          <a:lstStyle/>
          <a:p>
            <a:r>
              <a:rPr lang="en-GB" sz="4000" i="0" u="none" strike="noStrike" baseline="0" dirty="0">
                <a:solidFill>
                  <a:srgbClr val="FF0000"/>
                </a:solidFill>
                <a:latin typeface="Calibri Light" panose="020F0302020204030204" pitchFamily="34" charset="0"/>
                <a:cs typeface="Calibri Light" panose="020F0302020204030204" pitchFamily="34" charset="0"/>
              </a:rPr>
              <a:t>The Early Years Foundation Stage (EYFS)</a:t>
            </a:r>
            <a:br>
              <a:rPr lang="en-GB" sz="2800" b="1" dirty="0">
                <a:solidFill>
                  <a:srgbClr val="FF0000"/>
                </a:solidFill>
                <a:latin typeface="+mn-lt"/>
              </a:rPr>
            </a:br>
            <a:br>
              <a:rPr lang="en-GB" sz="2800" dirty="0">
                <a:solidFill>
                  <a:srgbClr val="002060"/>
                </a:solidFill>
                <a:latin typeface="+mn-lt"/>
              </a:rPr>
            </a:br>
            <a:r>
              <a:rPr lang="en-GB" sz="2800" i="0" strike="noStrike" baseline="0" dirty="0">
                <a:solidFill>
                  <a:srgbClr val="002060"/>
                </a:solidFill>
                <a:latin typeface="Calibri Light" panose="020F0302020204030204" pitchFamily="34" charset="0"/>
                <a:cs typeface="Calibri Light" panose="020F0302020204030204" pitchFamily="34" charset="0"/>
              </a:rPr>
              <a:t>The areas of learning are:</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a:t>
            </a:r>
            <a:r>
              <a:rPr lang="en-GB" sz="2800" b="1" i="0" u="none" strike="noStrike" baseline="0" dirty="0">
                <a:solidFill>
                  <a:srgbClr val="002060"/>
                </a:solidFill>
                <a:latin typeface="Calibri Light" panose="020F0302020204030204" pitchFamily="34" charset="0"/>
                <a:cs typeface="Calibri Light" panose="020F0302020204030204" pitchFamily="34" charset="0"/>
              </a:rPr>
              <a:t>Communication and Language</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a:t>
            </a:r>
            <a:r>
              <a:rPr lang="en-GB" sz="2800" b="1" i="0" u="none" strike="noStrike" baseline="0" dirty="0">
                <a:solidFill>
                  <a:srgbClr val="002060"/>
                </a:solidFill>
                <a:latin typeface="Calibri Light" panose="020F0302020204030204" pitchFamily="34" charset="0"/>
                <a:cs typeface="Calibri Light" panose="020F0302020204030204" pitchFamily="34" charset="0"/>
              </a:rPr>
              <a:t>Physical development</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a:t>
            </a:r>
            <a:r>
              <a:rPr lang="en-GB" sz="2800" b="1" i="0" u="none" strike="noStrike" baseline="0" dirty="0">
                <a:solidFill>
                  <a:srgbClr val="002060"/>
                </a:solidFill>
                <a:latin typeface="Calibri Light" panose="020F0302020204030204" pitchFamily="34" charset="0"/>
                <a:cs typeface="Calibri Light" panose="020F0302020204030204" pitchFamily="34" charset="0"/>
              </a:rPr>
              <a:t>Personal, Social and Emotional Development</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•Literacy</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•Mathematics</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•Understanding the world</a:t>
            </a:r>
            <a:br>
              <a:rPr lang="en-GB" sz="2800" b="0" i="0" u="none" strike="noStrike" baseline="0" dirty="0">
                <a:solidFill>
                  <a:srgbClr val="002060"/>
                </a:solidFill>
                <a:latin typeface="Calibri Light" panose="020F0302020204030204" pitchFamily="34" charset="0"/>
                <a:cs typeface="Calibri Light" panose="020F0302020204030204" pitchFamily="34" charset="0"/>
              </a:rPr>
            </a:br>
            <a:r>
              <a:rPr lang="en-GB" sz="2800" b="0" i="0" u="none" strike="noStrike" baseline="0" dirty="0">
                <a:solidFill>
                  <a:srgbClr val="002060"/>
                </a:solidFill>
                <a:latin typeface="Calibri Light" panose="020F0302020204030204" pitchFamily="34" charset="0"/>
                <a:cs typeface="Calibri Light" panose="020F0302020204030204" pitchFamily="34" charset="0"/>
              </a:rPr>
              <a:t>•Expressive arts and design</a:t>
            </a:r>
            <a:br>
              <a:rPr lang="en-GB" sz="1800" b="0" i="0" u="none" strike="noStrike" baseline="0" dirty="0">
                <a:solidFill>
                  <a:srgbClr val="073C85"/>
                </a:solidFill>
                <a:latin typeface="Candara" panose="020E0502030303020204" pitchFamily="34" charset="0"/>
              </a:rPr>
            </a:br>
            <a:endParaRPr lang="en-GB" sz="2800" u="sng" dirty="0">
              <a:latin typeface="+mn-lt"/>
            </a:endParaRPr>
          </a:p>
        </p:txBody>
      </p:sp>
      <p:pic>
        <p:nvPicPr>
          <p:cNvPr id="6" name="Picture 5">
            <a:extLst>
              <a:ext uri="{FF2B5EF4-FFF2-40B4-BE49-F238E27FC236}">
                <a16:creationId xmlns:a16="http://schemas.microsoft.com/office/drawing/2014/main" id="{C55C4C18-CB08-8D6B-8245-9CDF4B4F68FC}"/>
              </a:ext>
            </a:extLst>
          </p:cNvPr>
          <p:cNvPicPr>
            <a:picLocks noChangeAspect="1"/>
          </p:cNvPicPr>
          <p:nvPr/>
        </p:nvPicPr>
        <p:blipFill>
          <a:blip r:embed="rId2"/>
          <a:stretch>
            <a:fillRect/>
          </a:stretch>
        </p:blipFill>
        <p:spPr>
          <a:xfrm>
            <a:off x="4592866" y="4418620"/>
            <a:ext cx="3867565" cy="2222594"/>
          </a:xfrm>
          <a:prstGeom prst="rect">
            <a:avLst/>
          </a:prstGeom>
        </p:spPr>
      </p:pic>
    </p:spTree>
    <p:extLst>
      <p:ext uri="{BB962C8B-B14F-4D97-AF65-F5344CB8AC3E}">
        <p14:creationId xmlns:p14="http://schemas.microsoft.com/office/powerpoint/2010/main" val="111211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01D2-A593-F1DD-DFA7-941A1516F1F7}"/>
              </a:ext>
            </a:extLst>
          </p:cNvPr>
          <p:cNvSpPr>
            <a:spLocks noGrp="1"/>
          </p:cNvSpPr>
          <p:nvPr>
            <p:ph type="title"/>
          </p:nvPr>
        </p:nvSpPr>
        <p:spPr>
          <a:xfrm>
            <a:off x="2622562" y="332656"/>
            <a:ext cx="6347714" cy="1320800"/>
          </a:xfrm>
        </p:spPr>
        <p:txBody>
          <a:bodyPr>
            <a:normAutofit/>
          </a:bodyPr>
          <a:lstStyle/>
          <a:p>
            <a:r>
              <a:rPr lang="en-GB" sz="4000" b="1" dirty="0">
                <a:solidFill>
                  <a:srgbClr val="FF0000"/>
                </a:solidFill>
                <a:latin typeface="Calibri Light" panose="020F0302020204030204" pitchFamily="34" charset="0"/>
                <a:cs typeface="Calibri Light" panose="020F0302020204030204" pitchFamily="34" charset="0"/>
              </a:rPr>
              <a:t>A School Day</a:t>
            </a:r>
          </a:p>
        </p:txBody>
      </p:sp>
      <p:sp>
        <p:nvSpPr>
          <p:cNvPr id="4" name="TextBox 3">
            <a:extLst>
              <a:ext uri="{FF2B5EF4-FFF2-40B4-BE49-F238E27FC236}">
                <a16:creationId xmlns:a16="http://schemas.microsoft.com/office/drawing/2014/main" id="{438A6BFF-5C19-6686-4B0D-2A9CB5EA2E28}"/>
              </a:ext>
            </a:extLst>
          </p:cNvPr>
          <p:cNvSpPr txBox="1"/>
          <p:nvPr/>
        </p:nvSpPr>
        <p:spPr>
          <a:xfrm>
            <a:off x="168502" y="1509440"/>
            <a:ext cx="7499842" cy="4939814"/>
          </a:xfrm>
          <a:prstGeom prst="rect">
            <a:avLst/>
          </a:prstGeom>
          <a:noFill/>
        </p:spPr>
        <p:txBody>
          <a:bodyPr wrap="square">
            <a:spAutoFit/>
          </a:bodyPr>
          <a:lstStyle/>
          <a:p>
            <a:r>
              <a:rPr lang="en-GB" sz="2400" i="0" u="none" strike="noStrike" baseline="0" dirty="0">
                <a:solidFill>
                  <a:srgbClr val="002060"/>
                </a:solidFill>
                <a:latin typeface="Calibri Light" panose="020F0302020204030204" pitchFamily="34" charset="0"/>
                <a:cs typeface="Calibri Light" panose="020F0302020204030204" pitchFamily="34" charset="0"/>
              </a:rPr>
              <a:t>Each day there will be a mixture of:</a:t>
            </a:r>
            <a:endParaRPr lang="en-GB" sz="2400" dirty="0">
              <a:solidFill>
                <a:srgbClr val="002060"/>
              </a:solidFill>
              <a:latin typeface="Calibri Light" panose="020F0302020204030204" pitchFamily="34" charset="0"/>
              <a:cs typeface="Calibri Light" panose="020F0302020204030204" pitchFamily="34" charset="0"/>
            </a:endParaRPr>
          </a:p>
          <a:p>
            <a:endParaRPr lang="en-GB" sz="2400" i="0" u="none" strike="noStrike" baseline="0" dirty="0">
              <a:solidFill>
                <a:srgbClr val="00206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b="1" i="0" u="none" strike="noStrike" baseline="0" dirty="0">
                <a:solidFill>
                  <a:srgbClr val="002060"/>
                </a:solidFill>
                <a:latin typeface="Calibri Light" panose="020F0302020204030204" pitchFamily="34" charset="0"/>
                <a:cs typeface="Calibri Light" panose="020F0302020204030204" pitchFamily="34" charset="0"/>
              </a:rPr>
              <a:t>Exploration</a:t>
            </a:r>
            <a:r>
              <a:rPr lang="en-GB" sz="2400" i="0" u="none" strike="noStrike" baseline="0" dirty="0">
                <a:solidFill>
                  <a:srgbClr val="002060"/>
                </a:solidFill>
                <a:latin typeface="Calibri Light" panose="020F0302020204030204" pitchFamily="34" charset="0"/>
                <a:cs typeface="Calibri Light" panose="020F0302020204030204" pitchFamily="34" charset="0"/>
              </a:rPr>
              <a:t> and </a:t>
            </a:r>
            <a:r>
              <a:rPr lang="en-GB" sz="2400" b="1" i="0" u="none" strike="noStrike" baseline="0" dirty="0">
                <a:solidFill>
                  <a:srgbClr val="002060"/>
                </a:solidFill>
                <a:latin typeface="Calibri Light" panose="020F0302020204030204" pitchFamily="34" charset="0"/>
                <a:cs typeface="Calibri Light" panose="020F0302020204030204" pitchFamily="34" charset="0"/>
              </a:rPr>
              <a:t>Play</a:t>
            </a:r>
            <a:r>
              <a:rPr lang="en-GB" sz="2400" dirty="0">
                <a:solidFill>
                  <a:srgbClr val="002060"/>
                </a:solidFill>
                <a:latin typeface="Calibri Light" panose="020F0302020204030204" pitchFamily="34" charset="0"/>
                <a:cs typeface="Calibri Light" panose="020F0302020204030204" pitchFamily="34" charset="0"/>
              </a:rPr>
              <a:t> through adult-initiated provision.</a:t>
            </a:r>
          </a:p>
          <a:p>
            <a:endParaRPr lang="en-GB" sz="2400" i="0" u="none" strike="noStrike" baseline="0" dirty="0">
              <a:solidFill>
                <a:srgbClr val="00206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b="1" i="0" u="none" strike="noStrike" baseline="0" dirty="0">
                <a:solidFill>
                  <a:srgbClr val="002060"/>
                </a:solidFill>
                <a:latin typeface="Calibri Light" panose="020F0302020204030204" pitchFamily="34" charset="0"/>
                <a:cs typeface="Calibri Light" panose="020F0302020204030204" pitchFamily="34" charset="0"/>
              </a:rPr>
              <a:t>Child Initiated Learning</a:t>
            </a:r>
            <a:r>
              <a:rPr lang="en-GB" sz="2400" i="0" u="none" strike="noStrike" baseline="0" dirty="0">
                <a:solidFill>
                  <a:srgbClr val="002060"/>
                </a:solidFill>
                <a:latin typeface="Calibri Light" panose="020F0302020204030204" pitchFamily="34" charset="0"/>
                <a:cs typeface="Calibri Light" panose="020F0302020204030204" pitchFamily="34" charset="0"/>
              </a:rPr>
              <a:t>. This is where children access different learning areas within the environment. This is a great opportunity for children to apply and consolidate prior learning.</a:t>
            </a:r>
          </a:p>
          <a:p>
            <a:pPr marL="285750" indent="-285750">
              <a:buFont typeface="Arial" panose="020B0604020202020204" pitchFamily="34" charset="0"/>
              <a:buChar char="•"/>
            </a:pPr>
            <a:endParaRPr lang="en-GB" sz="2400" i="0" u="none" strike="noStrike" baseline="0" dirty="0">
              <a:solidFill>
                <a:srgbClr val="002060"/>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GB" sz="2400" b="1" i="0" u="none" strike="noStrike" baseline="0" dirty="0">
                <a:solidFill>
                  <a:srgbClr val="002060"/>
                </a:solidFill>
                <a:latin typeface="Calibri Light" panose="020F0302020204030204" pitchFamily="34" charset="0"/>
                <a:cs typeface="Calibri Light" panose="020F0302020204030204" pitchFamily="34" charset="0"/>
              </a:rPr>
              <a:t>Focus learning. </a:t>
            </a:r>
            <a:r>
              <a:rPr lang="en-GB" sz="2400" i="0" u="none" strike="noStrike" baseline="0" dirty="0">
                <a:solidFill>
                  <a:srgbClr val="002060"/>
                </a:solidFill>
                <a:latin typeface="Calibri Light" panose="020F0302020204030204" pitchFamily="34" charset="0"/>
                <a:cs typeface="Calibri Light" panose="020F0302020204030204" pitchFamily="34" charset="0"/>
              </a:rPr>
              <a:t>This will include singing, games, stories, talking and listening, phonics, physical development and pre-writing activities.</a:t>
            </a:r>
          </a:p>
          <a:p>
            <a:pPr marL="285750" indent="-285750">
              <a:buFont typeface="Arial" panose="020B0604020202020204" pitchFamily="34" charset="0"/>
              <a:buChar char="•"/>
            </a:pPr>
            <a:endParaRPr lang="en-GB" sz="2700" i="0" u="none" strike="noStrike" baseline="0" dirty="0">
              <a:solidFill>
                <a:srgbClr val="00206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3008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14766" y="132600"/>
            <a:ext cx="8229600" cy="1143000"/>
          </a:xfrm>
        </p:spPr>
        <p:txBody>
          <a:bodyPr/>
          <a:lstStyle/>
          <a:p>
            <a:pPr eaLnBrk="1" hangingPunct="1"/>
            <a:r>
              <a:rPr lang="en-GB" altLang="en-US" sz="4000" dirty="0">
                <a:solidFill>
                  <a:srgbClr val="FF0000"/>
                </a:solidFill>
                <a:latin typeface="Calibri Light" panose="020F0302020204030204" pitchFamily="34" charset="0"/>
                <a:cs typeface="Calibri Light" panose="020F0302020204030204" pitchFamily="34" charset="0"/>
              </a:rPr>
              <a:t>Learning is messy!</a:t>
            </a:r>
          </a:p>
        </p:txBody>
      </p:sp>
      <p:sp>
        <p:nvSpPr>
          <p:cNvPr id="8195" name="Rectangle 3"/>
          <p:cNvSpPr>
            <a:spLocks noGrp="1" noChangeArrowheads="1"/>
          </p:cNvSpPr>
          <p:nvPr>
            <p:ph idx="1"/>
          </p:nvPr>
        </p:nvSpPr>
        <p:spPr>
          <a:xfrm>
            <a:off x="398542" y="1503984"/>
            <a:ext cx="4032448" cy="4649916"/>
          </a:xfrm>
        </p:spPr>
        <p:txBody>
          <a:bodyPr vert="horz" lIns="91440" tIns="45720" rIns="91440" bIns="45720" rtlCol="0" anchor="t">
            <a:noAutofit/>
          </a:bodyPr>
          <a:lstStyle/>
          <a:p>
            <a:pPr marL="0" indent="0">
              <a:buNone/>
            </a:pPr>
            <a:r>
              <a:rPr lang="en-GB" altLang="en-US" sz="2400" dirty="0">
                <a:solidFill>
                  <a:srgbClr val="002060"/>
                </a:solidFill>
                <a:latin typeface="Calibri Light" panose="020F0302020204030204" pitchFamily="34" charset="0"/>
                <a:cs typeface="Calibri Light" panose="020F0302020204030204" pitchFamily="34" charset="0"/>
              </a:rPr>
              <a:t>Learning is developed through an </a:t>
            </a:r>
            <a:r>
              <a:rPr lang="en-GB" altLang="en-US" sz="2400" b="1" dirty="0">
                <a:solidFill>
                  <a:srgbClr val="002060"/>
                </a:solidFill>
                <a:latin typeface="Calibri Light" panose="020F0302020204030204" pitchFamily="34" charset="0"/>
                <a:cs typeface="Calibri Light" panose="020F0302020204030204" pitchFamily="34" charset="0"/>
              </a:rPr>
              <a:t>exploratory</a:t>
            </a:r>
            <a:r>
              <a:rPr lang="en-GB" altLang="en-US" sz="2400" dirty="0">
                <a:solidFill>
                  <a:srgbClr val="002060"/>
                </a:solidFill>
                <a:latin typeface="Calibri Light" panose="020F0302020204030204" pitchFamily="34" charset="0"/>
                <a:cs typeface="Calibri Light" panose="020F0302020204030204" pitchFamily="34" charset="0"/>
              </a:rPr>
              <a:t> and </a:t>
            </a:r>
            <a:r>
              <a:rPr lang="en-GB" altLang="en-US" sz="2400" b="1" dirty="0">
                <a:solidFill>
                  <a:srgbClr val="002060"/>
                </a:solidFill>
                <a:latin typeface="Calibri Light" panose="020F0302020204030204" pitchFamily="34" charset="0"/>
                <a:cs typeface="Calibri Light" panose="020F0302020204030204" pitchFamily="34" charset="0"/>
              </a:rPr>
              <a:t>play-based</a:t>
            </a:r>
            <a:r>
              <a:rPr lang="en-GB" altLang="en-US" sz="2400" dirty="0">
                <a:solidFill>
                  <a:srgbClr val="002060"/>
                </a:solidFill>
                <a:latin typeface="Calibri Light" panose="020F0302020204030204" pitchFamily="34" charset="0"/>
                <a:cs typeface="Calibri Light" panose="020F0302020204030204" pitchFamily="34" charset="0"/>
              </a:rPr>
              <a:t> curriculum where children are encouraged to explore. This learning will be messy as acquiring new skills takes time and repetition. </a:t>
            </a:r>
          </a:p>
          <a:p>
            <a:pPr marL="0" indent="0">
              <a:buNone/>
            </a:pPr>
            <a:r>
              <a:rPr lang="en-GB" altLang="en-US" sz="2400" dirty="0">
                <a:solidFill>
                  <a:srgbClr val="002060"/>
                </a:solidFill>
                <a:latin typeface="Calibri Light" panose="020F0302020204030204" pitchFamily="34" charset="0"/>
                <a:cs typeface="Calibri Light" panose="020F0302020204030204" pitchFamily="34" charset="0"/>
              </a:rPr>
              <a:t>So, we apologise in advance for school uniforms that look like this but believe us when we say some great learning has taken place.</a:t>
            </a:r>
            <a:endParaRPr lang="en-GB" altLang="en-US" sz="2400" dirty="0">
              <a:solidFill>
                <a:srgbClr val="002060"/>
              </a:solidFill>
            </a:endParaRPr>
          </a:p>
        </p:txBody>
      </p:sp>
      <p:pic>
        <p:nvPicPr>
          <p:cNvPr id="2" name="Picture 1"/>
          <p:cNvPicPr>
            <a:picLocks noChangeAspect="1"/>
          </p:cNvPicPr>
          <p:nvPr/>
        </p:nvPicPr>
        <p:blipFill rotWithShape="1">
          <a:blip r:embed="rId3"/>
          <a:srcRect l="6466" t="16378"/>
          <a:stretch/>
        </p:blipFill>
        <p:spPr>
          <a:xfrm>
            <a:off x="4578956" y="1648638"/>
            <a:ext cx="4166502" cy="4360607"/>
          </a:xfrm>
          <a:prstGeom prst="rect">
            <a:avLst/>
          </a:prstGeom>
        </p:spPr>
      </p:pic>
    </p:spTree>
    <p:extLst>
      <p:ext uri="{BB962C8B-B14F-4D97-AF65-F5344CB8AC3E}">
        <p14:creationId xmlns:p14="http://schemas.microsoft.com/office/powerpoint/2010/main" val="2139635811"/>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1ed6c3-370a-4323-861c-9e6b9186c9b6" xsi:nil="true"/>
    <lcf76f155ced4ddcb4097134ff3c332f xmlns="d8f1cfbc-3613-4c85-b092-4994e94b95fa">
      <Terms xmlns="http://schemas.microsoft.com/office/infopath/2007/PartnerControls"/>
    </lcf76f155ced4ddcb4097134ff3c332f>
    <SharedWithUsers xmlns="dd1ed6c3-370a-4323-861c-9e6b9186c9b6">
      <UserInfo>
        <DisplayName/>
        <AccountId xsi:nil="true"/>
        <AccountType/>
      </UserInfo>
    </SharedWithUsers>
    <MediaLengthInSeconds xmlns="d8f1cfbc-3613-4c85-b092-4994e94b95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88668F23843E4EBDE7382AF8ABB3E0" ma:contentTypeVersion="27" ma:contentTypeDescription="Create a new document." ma:contentTypeScope="" ma:versionID="0ec6dc6f2492e250d731ae7be6570507">
  <xsd:schema xmlns:xsd="http://www.w3.org/2001/XMLSchema" xmlns:xs="http://www.w3.org/2001/XMLSchema" xmlns:p="http://schemas.microsoft.com/office/2006/metadata/properties" xmlns:ns2="d8f1cfbc-3613-4c85-b092-4994e94b95fa" xmlns:ns3="dd1ed6c3-370a-4323-861c-9e6b9186c9b6" targetNamespace="http://schemas.microsoft.com/office/2006/metadata/properties" ma:root="true" ma:fieldsID="613baa135c2da8b12a5f8b18551da901" ns2:_="" ns3:_="">
    <xsd:import namespace="d8f1cfbc-3613-4c85-b092-4994e94b95fa"/>
    <xsd:import namespace="dd1ed6c3-370a-4323-861c-9e6b9186c9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f1cfbc-3613-4c85-b092-4994e94b95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3b2662f-3b66-4847-ab6d-e36eab8f8b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1ed6c3-370a-4323-861c-9e6b9186c9b6"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c3266d65-ec9d-47ce-b3c7-de42dc68989f}" ma:internalName="TaxCatchAll" ma:showField="CatchAllData" ma:web="dd1ed6c3-370a-4323-861c-9e6b9186c9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6E8C4-246C-4E8F-871B-9D254DE0747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1ed6c3-370a-4323-861c-9e6b9186c9b6"/>
    <ds:schemaRef ds:uri="d8f1cfbc-3613-4c85-b092-4994e94b95fa"/>
    <ds:schemaRef ds:uri="http://www.w3.org/XML/1998/namespace"/>
    <ds:schemaRef ds:uri="http://purl.org/dc/dcmitype/"/>
  </ds:schemaRefs>
</ds:datastoreItem>
</file>

<file path=customXml/itemProps2.xml><?xml version="1.0" encoding="utf-8"?>
<ds:datastoreItem xmlns:ds="http://schemas.openxmlformats.org/officeDocument/2006/customXml" ds:itemID="{9FB49D13-7538-4A7F-9AFB-128C6E63088A}">
  <ds:schemaRefs>
    <ds:schemaRef ds:uri="http://schemas.microsoft.com/sharepoint/v3/contenttype/forms"/>
  </ds:schemaRefs>
</ds:datastoreItem>
</file>

<file path=customXml/itemProps3.xml><?xml version="1.0" encoding="utf-8"?>
<ds:datastoreItem xmlns:ds="http://schemas.openxmlformats.org/officeDocument/2006/customXml" ds:itemID="{DAD75892-B79B-43F1-84BB-408BB2D76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f1cfbc-3613-4c85-b092-4994e94b95fa"/>
    <ds:schemaRef ds:uri="dd1ed6c3-370a-4323-861c-9e6b9186c9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3767</TotalTime>
  <Words>1116</Words>
  <Application>Microsoft Office PowerPoint</Application>
  <PresentationFormat>On-screen Show (4:3)</PresentationFormat>
  <Paragraphs>111</Paragraphs>
  <Slides>18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Candara</vt:lpstr>
      <vt:lpstr>Trebuchet MS</vt:lpstr>
      <vt:lpstr>Wingdings 3</vt:lpstr>
      <vt:lpstr>Facet</vt:lpstr>
      <vt:lpstr> Introduction to EYFS </vt:lpstr>
      <vt:lpstr>Meet the Team</vt:lpstr>
      <vt:lpstr>Welcome to our School community!</vt:lpstr>
      <vt:lpstr>Our Aims!</vt:lpstr>
      <vt:lpstr>PowerPoint Presentation</vt:lpstr>
      <vt:lpstr>Starting School</vt:lpstr>
      <vt:lpstr>The Early Years Foundation Stage (EYFS)  The areas of learning are: •Communication and Language •Physical development •Personal, Social and Emotional Development •Literacy •Mathematics •Understanding the world •Expressive arts and design </vt:lpstr>
      <vt:lpstr>A School Day</vt:lpstr>
      <vt:lpstr>Learning is messy!</vt:lpstr>
      <vt:lpstr>Sensory Play!</vt:lpstr>
      <vt:lpstr>Child Initiated</vt:lpstr>
      <vt:lpstr>Phonics</vt:lpstr>
      <vt:lpstr>Mark Making</vt:lpstr>
      <vt:lpstr>Early Writing and language skills</vt:lpstr>
      <vt:lpstr>First day of school</vt:lpstr>
      <vt:lpstr>PowerPoint Presentation</vt:lpstr>
      <vt:lpstr>Keep in Touch!  What we need!</vt:lpstr>
      <vt:lpstr>Tapestry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Links between Home &amp; School</dc:title>
  <dc:creator>Jennifer Patchett</dc:creator>
  <cp:lastModifiedBy>Crystal Smith</cp:lastModifiedBy>
  <cp:revision>201</cp:revision>
  <cp:lastPrinted>2012-06-19T08:11:26Z</cp:lastPrinted>
  <dcterms:created xsi:type="dcterms:W3CDTF">2007-06-09T20:01:52Z</dcterms:created>
  <dcterms:modified xsi:type="dcterms:W3CDTF">2026-01-20T20:04:15Z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0x0101008188668F23843E4EBDE7382AF8ABB3E0</vt:lpwstr>
  </property>
  <property fmtid="{D5CDD505-2E9C-101B-9397-08002B2CF9AE}" pid="3" name="Order">
    <vt:r8>61600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