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300" r:id="rId6"/>
    <p:sldId id="301" r:id="rId7"/>
    <p:sldId id="284" r:id="rId8"/>
    <p:sldId id="296" r:id="rId9"/>
    <p:sldId id="298" r:id="rId10"/>
    <p:sldId id="279" r:id="rId11"/>
    <p:sldId id="285" r:id="rId12"/>
    <p:sldId id="287" r:id="rId13"/>
    <p:sldId id="281" r:id="rId14"/>
    <p:sldId id="282" r:id="rId15"/>
    <p:sldId id="286" r:id="rId16"/>
    <p:sldId id="291" r:id="rId17"/>
    <p:sldId id="293" r:id="rId18"/>
    <p:sldId id="294" r:id="rId19"/>
    <p:sldId id="295" r:id="rId20"/>
    <p:sldId id="297" r:id="rId21"/>
    <p:sldId id="276" r:id="rId22"/>
    <p:sldId id="302" r:id="rId23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46F01-EF8D-4723-8DCF-4B413A1720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0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9D308-146D-4AA6-A555-0A6512CE7603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57E6D-428E-435A-A6EF-225B8238E94D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26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46F01-EF8D-4723-8DCF-4B413A1720A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10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57E6D-428E-435A-A6EF-225B8238E94D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4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57E6D-428E-435A-A6EF-225B8238E94D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8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19CE7-E76A-4920-ABB6-B9E813BAC36D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5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4ED00-1FD0-4753-B5F9-96DDC06400E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4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7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23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1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19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9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14214-3C04-4BAE-825E-909B08F6E4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11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E007F-038A-4869-B2A4-982C047906E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1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D1865-C1D9-42FB-97A7-6BE9A2FC58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1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7E51-0136-4180-914C-A3547CFDFC4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99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0822-654F-41F5-B122-AE854B852BB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91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0BF1A-CB16-4929-8C02-89EA316F87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65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DED81-1DF9-48F1-AA65-1726551B6CD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3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F2C2-CE2D-4A42-81C4-5DE7F583FF2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C721-BC49-4186-98BB-CB6D6C51FA9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D457-234E-4823-AB5C-2AA0BA9CCC1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28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F3C4E5-EEE0-45D8-9699-7D123FFCB4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8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56792" y="1108680"/>
            <a:ext cx="7772400" cy="1184255"/>
          </a:xfrm>
        </p:spPr>
        <p:txBody>
          <a:bodyPr>
            <a:noAutofit/>
          </a:bodyPr>
          <a:lstStyle/>
          <a:p>
            <a:pPr eaLnBrk="1" hangingPunct="1"/>
            <a:br>
              <a:rPr lang="en-GB" altLang="en-US" sz="6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to EYFS</a:t>
            </a:r>
            <a:br>
              <a:rPr lang="en-GB" altLang="en-US" sz="6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altLang="en-US" sz="6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utoShape 2" descr="Image result for hom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hom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hom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hom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B1761-3C56-0D18-E871-CD507CEAD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848350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4766" y="1326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is messy!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8542" y="1503984"/>
            <a:ext cx="4032448" cy="46499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is developed through an </a:t>
            </a:r>
            <a:r>
              <a:rPr lang="en-GB" altLang="en-U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exploratory</a:t>
            </a:r>
            <a:r>
              <a:rPr lang="en-GB" alt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GB" altLang="en-U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play-based</a:t>
            </a:r>
            <a:r>
              <a:rPr lang="en-GB" alt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curriculum where children are encouraged to explore. This learning will be messy as acquiring new skills takes time and repetition.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So, we apologise in advance for school uniforms that look like this but believe us when we say some great learning has taken place.</a:t>
            </a:r>
            <a:endParaRPr lang="en-GB" altLang="en-US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66" t="16378"/>
          <a:stretch/>
        </p:blipFill>
        <p:spPr>
          <a:xfrm>
            <a:off x="4578956" y="1648638"/>
            <a:ext cx="4166502" cy="43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43" y="248320"/>
            <a:ext cx="2124075" cy="202882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4832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Sensory Play!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36614"/>
            <a:ext cx="4104456" cy="4303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Sensory play 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an essential part of our 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provision at Lyminster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Rich, sensory activities contribute to healthy brain development. Sensory experiences can also be therapeutic for our children and help them work through complex emotions and learn to self-regulate.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87" y="1709309"/>
            <a:ext cx="2448272" cy="1921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87" y="4077175"/>
            <a:ext cx="2410066" cy="2683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19" y="3233677"/>
            <a:ext cx="2278285" cy="18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D23E-8D3E-22FF-A892-10393D80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66323"/>
            <a:ext cx="6347713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 Initiated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71448-5791-DFFD-572A-42AB6216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34" y="1052736"/>
            <a:ext cx="2124075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5CB68-AB1A-1B75-1E64-F1539396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78" y="1052737"/>
            <a:ext cx="1704059" cy="2028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00961-F88D-4FD2-B531-675D08D9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98" y="1487123"/>
            <a:ext cx="2028825" cy="2028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01A3F-532C-1928-5251-FF8AAC51A7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599"/>
          <a:stretch/>
        </p:blipFill>
        <p:spPr>
          <a:xfrm>
            <a:off x="971600" y="5092608"/>
            <a:ext cx="2075128" cy="1605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C511B-6A86-8FB5-0B39-D16A905B2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87" y="3063783"/>
            <a:ext cx="2184460" cy="20578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F5D38F-B4A1-918B-9FC3-0A811FC35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280" y="3081561"/>
            <a:ext cx="1757371" cy="2036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FAAE06-2BA0-4F78-9517-71ED20174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457" y="1378530"/>
            <a:ext cx="2184460" cy="2050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FC311A-1D78-BFF3-ABC1-762F69532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615" y="3378360"/>
            <a:ext cx="2423302" cy="20578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1C111F-6C63-FFC4-B9BD-15737D837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158" y="4798239"/>
            <a:ext cx="1985299" cy="17693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7988F6-7A17-7DF5-DE84-DACD5E0E7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6650" y="3428999"/>
            <a:ext cx="1763260" cy="20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8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C06A-45E3-ECA3-C9C3-9D06D6AF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6064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day of 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76C0-3326-B1D4-66F0-14D80CE37D29}"/>
              </a:ext>
            </a:extLst>
          </p:cNvPr>
          <p:cNvSpPr txBox="1"/>
          <p:nvPr/>
        </p:nvSpPr>
        <p:spPr>
          <a:xfrm>
            <a:off x="395536" y="1154618"/>
            <a:ext cx="45941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ready…….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bedtime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Morning routine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Healthy breakfast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uniform -all labelled!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Velcro shoes named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Calm start to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1C152-0F02-7463-C724-2982A9EAA8B5}"/>
              </a:ext>
            </a:extLst>
          </p:cNvPr>
          <p:cNvSpPr txBox="1"/>
          <p:nvPr/>
        </p:nvSpPr>
        <p:spPr>
          <a:xfrm>
            <a:off x="4433488" y="1154618"/>
            <a:ext cx="38308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Bring……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smile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named bookbag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P.E bag 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water bottle</a:t>
            </a:r>
          </a:p>
          <a:p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pair of named wellies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4EBF2-EEF5-E722-4BAD-04DCE5A7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49479"/>
            <a:ext cx="4028655" cy="3047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B52DE4-7E53-75E7-96F6-8BADCDF9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04" y="4795742"/>
            <a:ext cx="1532386" cy="154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74FC7-2B70-9230-2412-359AECAD1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9" y="4563547"/>
            <a:ext cx="1386665" cy="13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8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53128C-7DB0-AE79-A9D5-3FCB73C5CC53}"/>
              </a:ext>
            </a:extLst>
          </p:cNvPr>
          <p:cNvSpPr txBox="1"/>
          <p:nvPr/>
        </p:nvSpPr>
        <p:spPr>
          <a:xfrm>
            <a:off x="467544" y="551289"/>
            <a:ext cx="655272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b="0" i="0" u="none" strike="noStrike" baseline="0" dirty="0">
              <a:solidFill>
                <a:srgbClr val="073C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P.E. lessons will begin in the Autumn term. 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hildren will need a P.E. kit in school containing the following items: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T-shirt in their dragon house colour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 shorts or jogging bottoms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plimsolls </a:t>
            </a: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Additional, but non-essential kit items include a hoodie, trainers, underwear and socks.</a:t>
            </a:r>
          </a:p>
          <a:p>
            <a:endParaRPr lang="en-GB" sz="2400" b="0" i="0" u="none" strike="noStrike" baseline="0" dirty="0">
              <a:solidFill>
                <a:srgbClr val="073C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make sure P.E. kits are </a:t>
            </a: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clearly labelled. 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P.E kits will be </a:t>
            </a:r>
          </a:p>
          <a:p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 home every half term to </a:t>
            </a:r>
          </a:p>
          <a:p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washed.</a:t>
            </a:r>
            <a:endParaRPr lang="en-GB" sz="2400" b="0" i="0" u="none" strike="noStrike" baseline="0" dirty="0">
              <a:solidFill>
                <a:srgbClr val="073C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800" b="0" i="0" u="none" strike="noStrike" baseline="0" dirty="0">
              <a:solidFill>
                <a:srgbClr val="073C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10266B-1849-FABA-048E-AB72F9A7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1" t="4507" r="3409" b="15981"/>
          <a:stretch/>
        </p:blipFill>
        <p:spPr>
          <a:xfrm>
            <a:off x="5812922" y="3645024"/>
            <a:ext cx="2414700" cy="290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06CDD-D035-E1A2-C631-10BFEDE6D8F5}"/>
              </a:ext>
            </a:extLst>
          </p:cNvPr>
          <p:cNvSpPr txBox="1"/>
          <p:nvPr/>
        </p:nvSpPr>
        <p:spPr>
          <a:xfrm>
            <a:off x="2843808" y="197346"/>
            <a:ext cx="4594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P.E kit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2793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CB3C3-F59A-FC63-9416-3CCC54D1E196}"/>
              </a:ext>
            </a:extLst>
          </p:cNvPr>
          <p:cNvSpPr txBox="1"/>
          <p:nvPr/>
        </p:nvSpPr>
        <p:spPr>
          <a:xfrm>
            <a:off x="327892" y="682491"/>
            <a:ext cx="568863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4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Reception children will have a mid-morning break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they will be provided with a piece of fruit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vegetable.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never know what will arrive daily–it is a surprise!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are welcome to provide your child with a piece of fruit or a vegetable from home if</a:t>
            </a:r>
            <a:r>
              <a:rPr lang="en-GB" sz="240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it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gives you peace of mind that it is a snack that they will eat.</a:t>
            </a:r>
          </a:p>
          <a:p>
            <a:pPr algn="l"/>
            <a:endParaRPr lang="en-GB" sz="24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children will eat their lunch in the School Hall as a class</a:t>
            </a:r>
            <a:r>
              <a:rPr lang="en-GB" sz="2400" dirty="0">
                <a:solidFill>
                  <a:srgbClr val="2FB6F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 can choose to bring a packed lunch or have a hot school meal. All Reception children are eligible to receive a </a:t>
            </a:r>
            <a:r>
              <a:rPr lang="en-GB" sz="2400" b="1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hot </a:t>
            </a:r>
            <a:r>
              <a:rPr lang="en-GB" sz="2400" b="0" i="0" u="none" strike="noStrike" baseline="0" dirty="0">
                <a:solidFill>
                  <a:srgbClr val="073C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meal.</a:t>
            </a:r>
          </a:p>
          <a:p>
            <a:endParaRPr lang="en-GB" sz="1800" b="0" i="0" u="none" strike="noStrike" baseline="0" dirty="0">
              <a:solidFill>
                <a:srgbClr val="073C85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6CDC9-BF7C-6C05-A7AD-FC010D6B0D11}"/>
              </a:ext>
            </a:extLst>
          </p:cNvPr>
          <p:cNvSpPr txBox="1"/>
          <p:nvPr/>
        </p:nvSpPr>
        <p:spPr>
          <a:xfrm>
            <a:off x="1922094" y="241426"/>
            <a:ext cx="4594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Snack and Lunch</a:t>
            </a:r>
            <a:endParaRPr lang="en-GB" sz="4000" i="0" u="none" strike="noStrike" baseline="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77FD5-388E-042D-4124-EF1E7273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51" y="2492896"/>
            <a:ext cx="29727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1AC79-B8ED-19D3-0CDA-75FB57540323}"/>
              </a:ext>
            </a:extLst>
          </p:cNvPr>
          <p:cNvSpPr txBox="1"/>
          <p:nvPr/>
        </p:nvSpPr>
        <p:spPr>
          <a:xfrm>
            <a:off x="395536" y="332656"/>
            <a:ext cx="7776864" cy="554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05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algn="ctr"/>
            <a:r>
              <a:rPr lang="en-GB" sz="4000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Timings – </a:t>
            </a:r>
          </a:p>
          <a:p>
            <a:pPr algn="ctr"/>
            <a:r>
              <a:rPr lang="en-GB" sz="4000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the part time introduction.</a:t>
            </a:r>
          </a:p>
          <a:p>
            <a:endParaRPr lang="en-GB" sz="2400" b="0" i="0" u="none" strike="noStrike" baseline="0" dirty="0">
              <a:solidFill>
                <a:srgbClr val="073C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Gates open at 8:40 am</a:t>
            </a:r>
          </a:p>
          <a:p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Snack time 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10:10 am</a:t>
            </a:r>
          </a:p>
          <a:p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Lunchtime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school hall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12:05 -12:35 pm </a:t>
            </a:r>
          </a:p>
          <a:p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Lunch play 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playground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12.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 – 1:15 pm</a:t>
            </a:r>
          </a:p>
          <a:p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 time 3:15 pm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(Parents collect from the classroom 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external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door).</a:t>
            </a:r>
          </a:p>
        </p:txBody>
      </p:sp>
    </p:spTree>
    <p:extLst>
      <p:ext uri="{BB962C8B-B14F-4D97-AF65-F5344CB8AC3E}">
        <p14:creationId xmlns:p14="http://schemas.microsoft.com/office/powerpoint/2010/main" val="227131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347C6-3A78-D0E0-F024-E44679975A8F}"/>
              </a:ext>
            </a:extLst>
          </p:cNvPr>
          <p:cNvSpPr txBox="1"/>
          <p:nvPr/>
        </p:nvSpPr>
        <p:spPr>
          <a:xfrm>
            <a:off x="719572" y="188640"/>
            <a:ext cx="770485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can you help?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your child?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ecognise their name.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and listen to a story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in full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the toilet independently.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ollow a one-step instruction.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 turns and share.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 up their coat.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their shoes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a knife and fork.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have any concerns about your child starting in Reception, we have an open-door policy so please come and speak to us.</a:t>
            </a:r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DE734-E363-91E5-3B56-51AEE9B4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628800"/>
            <a:ext cx="289338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6347713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Tapestry </a:t>
            </a:r>
            <a:br>
              <a:rPr lang="en-GB" altLang="en-US" sz="4000" dirty="0">
                <a:solidFill>
                  <a:srgbClr val="FF0000"/>
                </a:solidFill>
              </a:rPr>
            </a:br>
            <a:r>
              <a:rPr lang="en-GB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4756" y="1437432"/>
            <a:ext cx="8414487" cy="2404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EYFS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recognises that parents are the main educators and information from home will help inform our judgment of your child’s development.</a:t>
            </a:r>
          </a:p>
          <a:p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use 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Tapestry, 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digital journal to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what your child has been learning in school in real time, meaning you will be able to see weekly photos and videos of your child’s learning at school.</a:t>
            </a:r>
          </a:p>
          <a:p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also allows you to contribute to their learning journey by uploading photos of some of the wonderful things your child does at home. </a:t>
            </a:r>
          </a:p>
          <a:p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will ask for your permission to use photos within the app, Tapestry. This will come out as an email, and you can click on the link.</a:t>
            </a:r>
          </a:p>
          <a:p>
            <a:pPr marL="299085" marR="85090" indent="-286385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2800" spc="-220" dirty="0">
              <a:cs typeface="Trebuchet MS"/>
            </a:endParaRPr>
          </a:p>
          <a:p>
            <a:pPr marL="299085" marR="85090" indent="-286385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2400" dirty="0">
              <a:latin typeface="+mj-lt"/>
              <a:cs typeface="Trebuchet MS"/>
            </a:endParaRP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162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E40B-4A72-61C5-B199-AB995DD2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93" y="639312"/>
            <a:ext cx="8352928" cy="13208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in Touch!		What we need!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2270-8412-D0EF-C60E-13233887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32827"/>
            <a:ext cx="3622124" cy="3500658"/>
          </a:xfrm>
        </p:spPr>
        <p:txBody>
          <a:bodyPr/>
          <a:lstStyle/>
          <a:p>
            <a:pPr marL="0" indent="0" fontAlgn="base">
              <a:buNone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 door policy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Drop off &amp; collection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Tapestry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Website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Contact: </a:t>
            </a:r>
            <a:r>
              <a:rPr lang="en-GB" sz="240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01903 732013 </a:t>
            </a:r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office@lyminster.w-sussex.sch.uk</a:t>
            </a:r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BB745-5556-59E7-E537-6C389663569B}"/>
              </a:ext>
            </a:extLst>
          </p:cNvPr>
          <p:cNvSpPr txBox="1">
            <a:spLocks/>
          </p:cNvSpPr>
          <p:nvPr/>
        </p:nvSpPr>
        <p:spPr>
          <a:xfrm>
            <a:off x="4211960" y="1524294"/>
            <a:ext cx="3181574" cy="3909191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Admissions form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information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information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Dietary requirements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Allergies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Photo permissions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 visits permissions</a:t>
            </a:r>
          </a:p>
          <a:p>
            <a:pPr marL="0" indent="0" fontAlgn="base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Permission to collect</a:t>
            </a:r>
            <a:b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0414-9291-9133-67E0-1A038B3E8857}"/>
              </a:ext>
            </a:extLst>
          </p:cNvPr>
          <p:cNvSpPr txBox="1"/>
          <p:nvPr/>
        </p:nvSpPr>
        <p:spPr>
          <a:xfrm>
            <a:off x="691829" y="56612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hope you have a lovely summer and look forward to welcoming your children to school in September.</a:t>
            </a:r>
          </a:p>
        </p:txBody>
      </p:sp>
    </p:spTree>
    <p:extLst>
      <p:ext uri="{BB962C8B-B14F-4D97-AF65-F5344CB8AC3E}">
        <p14:creationId xmlns:p14="http://schemas.microsoft.com/office/powerpoint/2010/main" val="325439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0E3-748A-8AEC-A591-CABB916E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116" y="169105"/>
            <a:ext cx="6347714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Meet the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DB5B6-8D4D-449B-2943-21B3A3AA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9361">
            <a:off x="654105" y="3505013"/>
            <a:ext cx="2273255" cy="279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B2E46-EA0F-4B5E-1FCB-BDE868CF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2784">
            <a:off x="6189090" y="3319611"/>
            <a:ext cx="2503411" cy="2844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53798-7BDF-F8DE-AE37-43C5A40E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38" y="871605"/>
            <a:ext cx="2300954" cy="297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12235-C719-B24E-C8CB-F8E8F4905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86" y="3904418"/>
            <a:ext cx="2300953" cy="2813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6CEDCB-CE94-9F54-C998-BFBB7B6EAEC4}"/>
              </a:ext>
            </a:extLst>
          </p:cNvPr>
          <p:cNvSpPr txBox="1"/>
          <p:nvPr/>
        </p:nvSpPr>
        <p:spPr>
          <a:xfrm rot="20843305">
            <a:off x="1201712" y="6024594"/>
            <a:ext cx="208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Miss Smith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91817-870E-3809-CFE8-9511DF512660}"/>
              </a:ext>
            </a:extLst>
          </p:cNvPr>
          <p:cNvSpPr txBox="1"/>
          <p:nvPr/>
        </p:nvSpPr>
        <p:spPr>
          <a:xfrm>
            <a:off x="3517242" y="6261495"/>
            <a:ext cx="208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Mr Amoza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604CF-BC81-ED22-8430-9F1FDFD9F1AE}"/>
              </a:ext>
            </a:extLst>
          </p:cNvPr>
          <p:cNvSpPr txBox="1"/>
          <p:nvPr/>
        </p:nvSpPr>
        <p:spPr>
          <a:xfrm rot="905972">
            <a:off x="5630647" y="5969106"/>
            <a:ext cx="303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Mrs Washington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98093-C91F-E9E3-CD15-7717CD673565}"/>
              </a:ext>
            </a:extLst>
          </p:cNvPr>
          <p:cNvSpPr txBox="1"/>
          <p:nvPr/>
        </p:nvSpPr>
        <p:spPr>
          <a:xfrm>
            <a:off x="4942189" y="3314805"/>
            <a:ext cx="208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Mrs Doran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A60BE5-2B62-7BD1-9789-060DADC9AA5A}"/>
              </a:ext>
            </a:extLst>
          </p:cNvPr>
          <p:cNvSpPr/>
          <p:nvPr/>
        </p:nvSpPr>
        <p:spPr>
          <a:xfrm>
            <a:off x="2051720" y="980728"/>
            <a:ext cx="2381443" cy="27026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wearing glasses and a black and white shirt&#10;&#10;AI-generated content may be incorrect.">
            <a:extLst>
              <a:ext uri="{FF2B5EF4-FFF2-40B4-BE49-F238E27FC236}">
                <a16:creationId xmlns:a16="http://schemas.microsoft.com/office/drawing/2014/main" id="{81C5ED95-B077-3FBC-A15C-A7D3CFF84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99" y="871605"/>
            <a:ext cx="2399978" cy="28646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C223F9-DCD7-1672-26E4-B419289CEE26}"/>
              </a:ext>
            </a:extLst>
          </p:cNvPr>
          <p:cNvSpPr txBox="1"/>
          <p:nvPr/>
        </p:nvSpPr>
        <p:spPr>
          <a:xfrm>
            <a:off x="2312718" y="3377274"/>
            <a:ext cx="239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Mrs Eakins</a:t>
            </a:r>
          </a:p>
        </p:txBody>
      </p:sp>
    </p:spTree>
    <p:extLst>
      <p:ext uri="{BB962C8B-B14F-4D97-AF65-F5344CB8AC3E}">
        <p14:creationId xmlns:p14="http://schemas.microsoft.com/office/powerpoint/2010/main" val="13587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E0BB-4A35-D731-7415-812194D2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27539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Welcome to our School community!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A09F0-96C3-2EFD-C346-CE3468DD760B}"/>
              </a:ext>
            </a:extLst>
          </p:cNvPr>
          <p:cNvSpPr txBox="1"/>
          <p:nvPr/>
        </p:nvSpPr>
        <p:spPr>
          <a:xfrm>
            <a:off x="323528" y="1817841"/>
            <a:ext cx="48965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 McGinley is our Headteacher.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Mrs Washington is the class teacher on a Monday.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 Smith is the class teacher for the rest of the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Mrs Doran and Miss Fitch are our teaching assistants.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Mr Amoza is our play leader teaching assistant.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A804B-7099-3E68-A2B7-3CD5E725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84984"/>
            <a:ext cx="3252183" cy="23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3843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Aims!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5267" y="1412776"/>
            <a:ext cx="6912768" cy="4505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Lyminster Primary School we aim to provide a happy and secure environment where your child can thrive and develop as a unique individual. We look forward to welcoming the children into a school community and working together to give all the children the best start to their school life at Lyminster Primary School!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3362-2DD2-6991-9283-76822D69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47" y="4626421"/>
            <a:ext cx="2445193" cy="1637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8A5F8-F60B-7109-3C38-4EBFF486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441" y="4650317"/>
            <a:ext cx="1985643" cy="16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C4F26-F43C-D069-25B7-DDB961A4C4DE}"/>
              </a:ext>
            </a:extLst>
          </p:cNvPr>
          <p:cNvSpPr txBox="1"/>
          <p:nvPr/>
        </p:nvSpPr>
        <p:spPr>
          <a:xfrm>
            <a:off x="251520" y="819054"/>
            <a:ext cx="590465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commitment:</a:t>
            </a:r>
          </a:p>
          <a:p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have completed our Nursery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preschool visits to see the children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their familiar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environment. </a:t>
            </a:r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have met with the child’s key person to discuss strengths and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would like to invite the children to attend a stay-and-play with their carers on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Wednesday 3</a:t>
            </a:r>
            <a:r>
              <a:rPr lang="en-GB" sz="2400" b="1" i="0" u="none" strike="noStrike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July </a:t>
            </a:r>
            <a:r>
              <a:rPr lang="en-GB" sz="24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 stay-and-play without carers on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Thursday  4</a:t>
            </a:r>
            <a:r>
              <a:rPr lang="en-GB" sz="2400" b="1" i="0" u="none" strike="noStrike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July.</a:t>
            </a:r>
            <a:endParaRPr lang="en-GB" sz="2400" b="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would also like to invite you to a new parents meeting on 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Wednesday 3</a:t>
            </a:r>
            <a:r>
              <a:rPr lang="en-GB" sz="2400" b="1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rd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Thursday 4</a:t>
            </a:r>
            <a:r>
              <a:rPr lang="en-GB" sz="2400" b="1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July. </a:t>
            </a:r>
          </a:p>
          <a:p>
            <a:r>
              <a:rPr lang="en-GB" sz="2800" b="1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GB" sz="2800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sign up on the sheet provided.</a:t>
            </a:r>
            <a:endParaRPr lang="en-GB" sz="2800" i="1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8CB80-86E8-9368-DDF1-0684C648BE4A}"/>
              </a:ext>
            </a:extLst>
          </p:cNvPr>
          <p:cNvSpPr txBox="1"/>
          <p:nvPr/>
        </p:nvSpPr>
        <p:spPr>
          <a:xfrm>
            <a:off x="2627784" y="151467"/>
            <a:ext cx="4594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Transition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9B00E-E8E8-E55B-0C7B-A6F8F44B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56" y="2636912"/>
            <a:ext cx="2311524" cy="27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9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165C-69CA-7B0B-3ABC-DD3C31BF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3608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Starting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D326-A426-5BF3-E42C-FA52B5884966}"/>
              </a:ext>
            </a:extLst>
          </p:cNvPr>
          <p:cNvSpPr txBox="1"/>
          <p:nvPr/>
        </p:nvSpPr>
        <p:spPr>
          <a:xfrm>
            <a:off x="206544" y="864008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two weeks:</a:t>
            </a:r>
          </a:p>
          <a:p>
            <a:pPr fontAlgn="base"/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Part-time arrangements for daily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2-hour sessions.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child will be invited to school for a morning session from 9.30-11.30am, or an afternoon session from 1pm-3pm.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will be a small group introduction so we can get to know the children.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want a personal experience that will cater to the needs of all the children.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will aid transition and the compulsory in-school baseline.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BCC0E-97D6-D1C5-CF22-2ACC02D1E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92896"/>
            <a:ext cx="3402378" cy="2664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67E725-5514-741D-39FC-32686AF408B3}"/>
              </a:ext>
            </a:extLst>
          </p:cNvPr>
          <p:cNvSpPr txBox="1"/>
          <p:nvPr/>
        </p:nvSpPr>
        <p:spPr>
          <a:xfrm>
            <a:off x="5391120" y="5281270"/>
            <a:ext cx="314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Happy, confident, and secure children!</a:t>
            </a:r>
          </a:p>
        </p:txBody>
      </p:sp>
    </p:spTree>
    <p:extLst>
      <p:ext uri="{BB962C8B-B14F-4D97-AF65-F5344CB8AC3E}">
        <p14:creationId xmlns:p14="http://schemas.microsoft.com/office/powerpoint/2010/main" val="166577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13" y="260648"/>
            <a:ext cx="6475259" cy="990600"/>
          </a:xfrm>
        </p:spPr>
        <p:txBody>
          <a:bodyPr rtlCol="0">
            <a:noAutofit/>
          </a:bodyPr>
          <a:lstStyle/>
          <a:p>
            <a:r>
              <a:rPr lang="en-GB" sz="4000" i="0" u="none" strike="noStrike" baseline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Early Years Foundation Stage (EYFS)</a:t>
            </a:r>
            <a:br>
              <a:rPr lang="en-GB" sz="2800" b="1" dirty="0">
                <a:solidFill>
                  <a:srgbClr val="FF0000"/>
                </a:solidFill>
                <a:latin typeface="+mn-lt"/>
              </a:rPr>
            </a:br>
            <a:br>
              <a:rPr lang="en-GB" sz="2800" dirty="0">
                <a:solidFill>
                  <a:srgbClr val="002060"/>
                </a:solidFill>
                <a:latin typeface="+mn-lt"/>
              </a:rPr>
            </a:br>
            <a:r>
              <a:rPr lang="en-GB" sz="2800" i="0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areas of learning are: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en-GB" sz="28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Communication and Language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en-GB" sz="28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development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</a:t>
            </a:r>
            <a:r>
              <a:rPr lang="en-GB" sz="28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Personal, Social and Emotional Development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•Literacy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•Mathematics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•Understanding the world</a:t>
            </a:r>
            <a:b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•Expressive arts and design</a:t>
            </a:r>
            <a:br>
              <a:rPr lang="en-GB" sz="1800" b="0" i="0" u="none" strike="noStrike" baseline="0" dirty="0">
                <a:solidFill>
                  <a:srgbClr val="073C85"/>
                </a:solidFill>
                <a:latin typeface="Candara" panose="020E0502030303020204" pitchFamily="34" charset="0"/>
              </a:rPr>
            </a:br>
            <a:endParaRPr lang="en-GB" sz="2800" u="sng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C4C18-CB08-8D6B-8245-9CDF4B4F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66" y="4418620"/>
            <a:ext cx="3867565" cy="22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01D2-A593-F1DD-DFA7-941A1516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88640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Teaching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A6BFF-5C19-6686-4B0D-2A9CB5EA2E28}"/>
              </a:ext>
            </a:extLst>
          </p:cNvPr>
          <p:cNvSpPr txBox="1"/>
          <p:nvPr/>
        </p:nvSpPr>
        <p:spPr>
          <a:xfrm>
            <a:off x="168502" y="1509440"/>
            <a:ext cx="7499842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day there will be a mixture of:</a:t>
            </a:r>
            <a:endParaRPr lang="en-GB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40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Whole Classwork. </a:t>
            </a:r>
            <a:r>
              <a:rPr lang="en-GB" sz="24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will include singing, counting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games, listening to stories, talking and listening, phonics, and shared writing activities.</a:t>
            </a:r>
          </a:p>
          <a:p>
            <a:endParaRPr lang="en-GB" sz="240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Exploration</a:t>
            </a:r>
            <a:r>
              <a:rPr lang="en-GB" sz="24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</a:t>
            </a:r>
            <a:r>
              <a:rPr lang="en-GB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through adult-initiated provision.</a:t>
            </a:r>
          </a:p>
          <a:p>
            <a:endParaRPr lang="en-GB" sz="2400" i="0" u="none" strike="noStrike" baseline="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 Initiated Learning</a:t>
            </a:r>
            <a:r>
              <a:rPr lang="en-GB" sz="24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This is where children access different learning areas within the environment. This is a great opportunity for children to apply and consolidate prior learning</a:t>
            </a:r>
            <a:r>
              <a:rPr lang="en-GB" sz="270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08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2BC6-DBF4-5BF1-30CA-A63D662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5BF69-8096-3B5A-BCE9-F90A8436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06" y="1781746"/>
            <a:ext cx="7488832" cy="4982924"/>
          </a:xfrm>
        </p:spPr>
        <p:txBody>
          <a:bodyPr>
            <a:normAutofit fontScale="92500"/>
          </a:bodyPr>
          <a:lstStyle/>
          <a:p>
            <a:pPr algn="l"/>
            <a:endParaRPr lang="en-GB" sz="1800" b="0" i="0" u="none" strike="noStrike" baseline="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GB" sz="26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use </a:t>
            </a:r>
            <a:r>
              <a:rPr lang="en-GB" sz="26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Write Inc </a:t>
            </a:r>
            <a:r>
              <a:rPr lang="en-GB" sz="26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teach </a:t>
            </a:r>
            <a:r>
              <a:rPr lang="en-GB" sz="2600" b="1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phonics</a:t>
            </a:r>
            <a:r>
              <a:rPr lang="en-GB" sz="26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this is a method of teaching reading through the identification of sounds. Phonics is taught daily, and in a session, the children will learn a new sound, how to form the letter and begin to blend sounds to read words.</a:t>
            </a:r>
          </a:p>
          <a:p>
            <a:r>
              <a:rPr lang="en-GB" sz="26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•We are keen to share with you how we teach phonics at the ‘6 weeks in’ meeting that will take place in the Autumn term.</a:t>
            </a:r>
          </a:p>
          <a:p>
            <a:r>
              <a:rPr lang="en-GB" sz="2600" b="0" i="0" u="none" strike="noStrike" baseline="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•If you would like to find out more information on RWI in the meantime then you can visit the website, www.ruthmiskin.com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3B329-7731-026A-7186-86B247ED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34" y="416663"/>
            <a:ext cx="2087658" cy="1604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D4B115-8CF9-82DD-1329-48EB7680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248" y="388501"/>
            <a:ext cx="2184460" cy="15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85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ed6c3-370a-4323-861c-9e6b9186c9b6" xsi:nil="true"/>
    <lcf76f155ced4ddcb4097134ff3c332f xmlns="d8f1cfbc-3613-4c85-b092-4994e94b95fa">
      <Terms xmlns="http://schemas.microsoft.com/office/infopath/2007/PartnerControls"/>
    </lcf76f155ced4ddcb4097134ff3c332f>
    <SharedWithUsers xmlns="dd1ed6c3-370a-4323-861c-9e6b9186c9b6">
      <UserInfo>
        <DisplayName/>
        <AccountId xsi:nil="true"/>
        <AccountType/>
      </UserInfo>
    </SharedWithUsers>
    <MediaLengthInSeconds xmlns="d8f1cfbc-3613-4c85-b092-4994e94b95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8668F23843E4EBDE7382AF8ABB3E0" ma:contentTypeVersion="27" ma:contentTypeDescription="Create a new document." ma:contentTypeScope="" ma:versionID="0ec6dc6f2492e250d731ae7be6570507">
  <xsd:schema xmlns:xsd="http://www.w3.org/2001/XMLSchema" xmlns:xs="http://www.w3.org/2001/XMLSchema" xmlns:p="http://schemas.microsoft.com/office/2006/metadata/properties" xmlns:ns2="d8f1cfbc-3613-4c85-b092-4994e94b95fa" xmlns:ns3="dd1ed6c3-370a-4323-861c-9e6b9186c9b6" targetNamespace="http://schemas.microsoft.com/office/2006/metadata/properties" ma:root="true" ma:fieldsID="613baa135c2da8b12a5f8b18551da901" ns2:_="" ns3:_="">
    <xsd:import namespace="d8f1cfbc-3613-4c85-b092-4994e94b95fa"/>
    <xsd:import namespace="dd1ed6c3-370a-4323-861c-9e6b9186c9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cfbc-3613-4c85-b092-4994e94b9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3b2662f-3b66-4847-ab6d-e36eab8f8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ed6c3-370a-4323-861c-9e6b9186c9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c3266d65-ec9d-47ce-b3c7-de42dc68989f}" ma:internalName="TaxCatchAll" ma:showField="CatchAllData" ma:web="dd1ed6c3-370a-4323-861c-9e6b9186c9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6E8C4-246C-4E8F-871B-9D254DE0747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1ed6c3-370a-4323-861c-9e6b9186c9b6"/>
    <ds:schemaRef ds:uri="d8f1cfbc-3613-4c85-b092-4994e94b95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B49D13-7538-4A7F-9AFB-128C6E630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75892-B79B-43F1-84BB-408BB2D76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f1cfbc-3613-4c85-b092-4994e94b95fa"/>
    <ds:schemaRef ds:uri="dd1ed6c3-370a-4323-861c-9e6b9186c9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3737</TotalTime>
  <Words>1227</Words>
  <Application>Microsoft Office PowerPoint</Application>
  <PresentationFormat>On-screen Show (4:3)</PresentationFormat>
  <Paragraphs>139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Symbol</vt:lpstr>
      <vt:lpstr>Trebuchet MS</vt:lpstr>
      <vt:lpstr>Wingdings 3</vt:lpstr>
      <vt:lpstr>Facet</vt:lpstr>
      <vt:lpstr> Introduction to EYFS </vt:lpstr>
      <vt:lpstr>Meet the Team</vt:lpstr>
      <vt:lpstr>Welcome to our School community!</vt:lpstr>
      <vt:lpstr>Our Aims!</vt:lpstr>
      <vt:lpstr>PowerPoint Presentation</vt:lpstr>
      <vt:lpstr>Starting School</vt:lpstr>
      <vt:lpstr>The Early Years Foundation Stage (EYFS)  The areas of learning are: •Communication and Language •Physical development •Personal, Social and Emotional Development •Literacy •Mathematics •Understanding the world •Expressive arts and design </vt:lpstr>
      <vt:lpstr>Daily Teaching</vt:lpstr>
      <vt:lpstr>Phonics</vt:lpstr>
      <vt:lpstr>Learning is messy!</vt:lpstr>
      <vt:lpstr>Sensory Play!</vt:lpstr>
      <vt:lpstr>Child Initiated</vt:lpstr>
      <vt:lpstr>First day of school</vt:lpstr>
      <vt:lpstr>PowerPoint Presentation</vt:lpstr>
      <vt:lpstr>PowerPoint Presentation</vt:lpstr>
      <vt:lpstr>PowerPoint Presentation</vt:lpstr>
      <vt:lpstr>PowerPoint Presentation</vt:lpstr>
      <vt:lpstr>Tapestry   </vt:lpstr>
      <vt:lpstr>Keep in Touch!  What we need!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 between Home &amp; School</dc:title>
  <dc:creator>Jennifer Patchett</dc:creator>
  <cp:lastModifiedBy>SBM</cp:lastModifiedBy>
  <cp:revision>202</cp:revision>
  <cp:lastPrinted>2012-06-19T08:11:26Z</cp:lastPrinted>
  <dcterms:created xsi:type="dcterms:W3CDTF">2007-06-09T20:01:52Z</dcterms:created>
  <dcterms:modified xsi:type="dcterms:W3CDTF">2025-03-17T08:20:16Z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0x0101008188668F23843E4EBDE7382AF8ABB3E0</vt:lpwstr>
  </property>
  <property fmtid="{D5CDD505-2E9C-101B-9397-08002B2CF9AE}" pid="3" name="Order">
    <vt:r8>61600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