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</p:sldIdLst>
  <p:sldSz cx="10693400" cy="7562850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46"/>
  </p:normalViewPr>
  <p:slideViewPr>
    <p:cSldViewPr>
      <p:cViewPr varScale="1">
        <p:scale>
          <a:sx n="100" d="100"/>
          <a:sy n="100" d="100"/>
        </p:scale>
        <p:origin x="127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171271" y="552727"/>
            <a:ext cx="10128429" cy="316450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3F6EDA1-414B-A649-B3C3-8B54469B74C4}"/>
              </a:ext>
            </a:extLst>
          </p:cNvPr>
          <p:cNvSpPr/>
          <p:nvPr/>
        </p:nvSpPr>
        <p:spPr>
          <a:xfrm>
            <a:off x="622300" y="43188"/>
            <a:ext cx="32766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3 </a:t>
            </a:r>
            <a:r>
              <a:rPr lang="en-GB" b="1" spc="-10"/>
              <a:t>– Autumn </a:t>
            </a:r>
            <a:r>
              <a:rPr lang="en-GB" b="1" spc="-10" dirty="0"/>
              <a:t>1 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45102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74391"/>
              </p:ext>
            </p:extLst>
          </p:nvPr>
        </p:nvGraphicFramePr>
        <p:xfrm>
          <a:off x="226881" y="3277006"/>
          <a:ext cx="2926326" cy="3048000"/>
        </p:xfrm>
        <a:graphic>
          <a:graphicData uri="http://schemas.openxmlformats.org/drawingml/2006/table">
            <a:tbl>
              <a:tblPr/>
              <a:tblGrid>
                <a:gridCol w="2926326">
                  <a:extLst>
                    <a:ext uri="{9D8B030D-6E8A-4147-A177-3AD203B41FA5}">
                      <a16:colId xmlns:a16="http://schemas.microsoft.com/office/drawing/2014/main" val="4259194817"/>
                    </a:ext>
                  </a:extLst>
                </a:gridCol>
              </a:tblGrid>
              <a:tr h="30024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KEY VOCABULARY</a:t>
                      </a:r>
                    </a:p>
                    <a:p>
                      <a:pPr algn="ctr"/>
                      <a:r>
                        <a:rPr lang="en-GB" sz="2200" dirty="0"/>
                        <a:t>apologise respect disagree responsibility calm disputes arguments feelings persuade friendship opinions listening family friendship falling out special people</a:t>
                      </a:r>
                      <a:endParaRPr lang="en-US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186848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AA37E5C9-7D33-0345-B86B-46FF36359AB3}"/>
              </a:ext>
            </a:extLst>
          </p:cNvPr>
          <p:cNvSpPr txBox="1"/>
          <p:nvPr/>
        </p:nvSpPr>
        <p:spPr>
          <a:xfrm>
            <a:off x="3602101" y="29640"/>
            <a:ext cx="389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PSHE Me and My Relationships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271951"/>
              </p:ext>
            </p:extLst>
          </p:nvPr>
        </p:nvGraphicFramePr>
        <p:xfrm>
          <a:off x="171271" y="869177"/>
          <a:ext cx="10128429" cy="227312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128429">
                  <a:extLst>
                    <a:ext uri="{9D8B030D-6E8A-4147-A177-3AD203B41FA5}">
                      <a16:colId xmlns:a16="http://schemas.microsoft.com/office/drawing/2014/main" val="2811179007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79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communicate my feelings and use this to try to manage my emotions.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13882"/>
                  </a:ext>
                </a:extLst>
              </a:tr>
              <a:tr h="203359"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79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collaborate with a team to achieve a goal.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17864"/>
                  </a:ext>
                </a:extLst>
              </a:tr>
              <a:tr h="449314"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79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accept I may not always agree with others.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18"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79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listen and share my opinions respectively.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59">
                <a:tc>
                  <a:txBody>
                    <a:bodyPr/>
                    <a:lstStyle/>
                    <a:p>
                      <a:r>
                        <a:rPr lang="en-GB" sz="1579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say why friends may fall out and how they can make up.</a:t>
                      </a:r>
                      <a:r>
                        <a:rPr lang="en-GB" sz="1579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359">
                <a:tc>
                  <a:txBody>
                    <a:bodyPr/>
                    <a:lstStyle/>
                    <a:p>
                      <a:r>
                        <a:rPr lang="en-GB" sz="1579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know how to look after my friends and stay friends.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9FD072-5D62-1C46-B012-8C7673F80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22173"/>
              </p:ext>
            </p:extLst>
          </p:nvPr>
        </p:nvGraphicFramePr>
        <p:xfrm>
          <a:off x="3263117" y="3281047"/>
          <a:ext cx="5141533" cy="4191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533">
                  <a:extLst>
                    <a:ext uri="{9D8B030D-6E8A-4147-A177-3AD203B41FA5}">
                      <a16:colId xmlns:a16="http://schemas.microsoft.com/office/drawing/2014/main" val="815850706"/>
                    </a:ext>
                  </a:extLst>
                </a:gridCol>
              </a:tblGrid>
              <a:tr h="3508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Questions</a:t>
                      </a:r>
                      <a:r>
                        <a:rPr lang="en-US" baseline="0" dirty="0"/>
                        <a:t> to think about 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544658"/>
                  </a:ext>
                </a:extLst>
              </a:tr>
              <a:tr h="1150797">
                <a:tc>
                  <a:txBody>
                    <a:bodyPr/>
                    <a:lstStyle/>
                    <a:p>
                      <a:r>
                        <a:rPr lang="en-GB" sz="2000" b="1" dirty="0"/>
                        <a:t>Cooperation</a:t>
                      </a:r>
                      <a:r>
                        <a:rPr lang="en-GB" sz="2000" dirty="0"/>
                        <a:t> </a:t>
                      </a:r>
                    </a:p>
                    <a:p>
                      <a:r>
                        <a:rPr lang="en-GB" sz="2000" dirty="0"/>
                        <a:t>Can people disagree and still be friends? </a:t>
                      </a:r>
                    </a:p>
                    <a:p>
                      <a:r>
                        <a:rPr lang="en-GB" sz="2000" dirty="0"/>
                        <a:t>Do people need to accept the views of others?</a:t>
                      </a:r>
                    </a:p>
                    <a:p>
                      <a:r>
                        <a:rPr lang="en-GB" sz="2000" dirty="0"/>
                        <a:t>How can arguments and disputes be settled?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259266"/>
                  </a:ext>
                </a:extLst>
              </a:tr>
              <a:tr h="1384599">
                <a:tc>
                  <a:txBody>
                    <a:bodyPr/>
                    <a:lstStyle/>
                    <a:p>
                      <a:r>
                        <a:rPr lang="en-GB" sz="2000" b="1" dirty="0"/>
                        <a:t>Friendships</a:t>
                      </a:r>
                      <a:r>
                        <a:rPr lang="en-GB" sz="2000" dirty="0"/>
                        <a:t> </a:t>
                      </a:r>
                    </a:p>
                    <a:p>
                      <a:r>
                        <a:rPr lang="en-GB" sz="2000" dirty="0"/>
                        <a:t>What do I do to be a good friend? </a:t>
                      </a:r>
                    </a:p>
                    <a:p>
                      <a:r>
                        <a:rPr lang="en-GB" sz="2000" dirty="0"/>
                        <a:t>How can I make up with a friend if we have fallen out? </a:t>
                      </a:r>
                    </a:p>
                    <a:p>
                      <a:r>
                        <a:rPr lang="en-GB" sz="2000" dirty="0"/>
                        <a:t>What different ideas can I suggest to friends who have fallen out? </a:t>
                      </a:r>
                    </a:p>
                    <a:p>
                      <a:r>
                        <a:rPr lang="en-GB" sz="2000" dirty="0"/>
                        <a:t>How can I help others to sort out their argument?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9667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08500" y="495509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Keys skills </a:t>
            </a:r>
          </a:p>
        </p:txBody>
      </p:sp>
      <p:pic>
        <p:nvPicPr>
          <p:cNvPr id="1028" name="Picture 4" descr="Coram Life Education goes digital with SCARF | Co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81" y="6448425"/>
            <a:ext cx="3099736" cy="100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Free Diversity Cliparts, Download Free Diversity Cliparts png images, Free  ClipArts on Clipart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Free Diversity Cliparts, Download Free Diversity Cliparts png images, Free  ClipArts on Clipart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Free Diversity Cliparts, Download Free Diversity Cliparts png images, Free  ClipArts on Clipart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4560" y="3274124"/>
            <a:ext cx="2005013" cy="12449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4560" y="4585666"/>
            <a:ext cx="2097728" cy="11821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5608" y="5898353"/>
            <a:ext cx="1735631" cy="14686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30833</TotalTime>
  <Words>186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A M Robbins</cp:lastModifiedBy>
  <cp:revision>120</cp:revision>
  <cp:lastPrinted>2023-09-04T14:52:33Z</cp:lastPrinted>
  <dcterms:created xsi:type="dcterms:W3CDTF">2021-11-29T08:55:51Z</dcterms:created>
  <dcterms:modified xsi:type="dcterms:W3CDTF">2023-09-04T14:52:56Z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