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72" r:id="rId2"/>
  </p:sldMasterIdLst>
  <p:notesMasterIdLst>
    <p:notesMasterId r:id="rId23"/>
  </p:notesMasterIdLst>
  <p:handoutMasterIdLst>
    <p:handoutMasterId r:id="rId24"/>
  </p:handoutMasterIdLst>
  <p:sldIdLst>
    <p:sldId id="287" r:id="rId3"/>
    <p:sldId id="268" r:id="rId4"/>
    <p:sldId id="264"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70"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Twinkl" panose="020B060402020202020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D5E"/>
    <a:srgbClr val="689429"/>
    <a:srgbClr val="BC0105"/>
    <a:srgbClr val="21A6F9"/>
    <a:srgbClr val="4DB1E3"/>
    <a:srgbClr val="E34192"/>
    <a:srgbClr val="18A0DB"/>
    <a:srgbClr val="DE1E5A"/>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1502"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schemes-of-learning-autumn-2023-eyfs-reception-white-rose-maths-supporting-resources/its-me-123-schemes-of-learning-autumn-2023-eyfs-reception-white-rose-maths-supporting-resources/composition-of-1-2-and-3-its-me-123-schemes-of-learning-autumn-2023-eyfs-reception-white-rose-maths-supporting-resource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schemes-of-learning-autumn-2023-eyfs-reception-white-rose-maths-supporting-resources/its-me-123-schemes-of-learning-autumn-2023-eyfs-reception-white-rose-maths-supporting-resources/composition-of-1-2-and-3-its-me-123-schemes-of-learning-autumn-2023-eyfs-reception-white-rose-maths-supporting-resources"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7478735" y="5728634"/>
            <a:ext cx="1533379" cy="1129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CF39AAA9-8958-45B2-7CAC-814A56307EBC}"/>
              </a:ext>
            </a:extLst>
          </p:cNvPr>
          <p:cNvSpPr/>
          <p:nvPr userDrawn="1"/>
        </p:nvSpPr>
        <p:spPr>
          <a:xfrm>
            <a:off x="131886" y="6057900"/>
            <a:ext cx="641837" cy="70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F0263F4A-6CD7-C6EA-D1F5-13EF8E251156}"/>
              </a:ext>
            </a:extLst>
          </p:cNvPr>
          <p:cNvSpPr/>
          <p:nvPr userDrawn="1"/>
        </p:nvSpPr>
        <p:spPr>
          <a:xfrm>
            <a:off x="7478735" y="5728634"/>
            <a:ext cx="1533379" cy="1129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9BC7EC20-EC4C-5242-E4E4-279D858771B4}"/>
              </a:ext>
            </a:extLst>
          </p:cNvPr>
          <p:cNvSpPr/>
          <p:nvPr userDrawn="1"/>
        </p:nvSpPr>
        <p:spPr>
          <a:xfrm>
            <a:off x="131886" y="6057900"/>
            <a:ext cx="641837" cy="70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tx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9BCD5E"/>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89429"/>
                </a:solidFill>
                <a:latin typeface="Roboto" panose="02000000000000000000" pitchFamily="2" charset="0"/>
                <a:ea typeface="Roboto" panose="02000000000000000000" pitchFamily="2" charset="0"/>
              </a:rPr>
              <a:t>Disclaimer</a:t>
            </a:r>
            <a:endParaRPr lang="en-GB" sz="2800" b="1" dirty="0">
              <a:solidFill>
                <a:srgbClr val="689429"/>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71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058263" y="3089429"/>
            <a:ext cx="2260113" cy="1071978"/>
          </a:xfrm>
          <a:prstGeom prst="wedgeRoundRectCallout">
            <a:avLst>
              <a:gd name="adj1" fmla="val 1170"/>
              <a:gd name="adj2" fmla="val 96556"/>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spots does this ladybird have on each side? </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1580226" y="3429000"/>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976B6C8-17C9-A2C1-DF8A-9464E3C3597C}"/>
              </a:ext>
            </a:extLst>
          </p:cNvPr>
          <p:cNvSpPr/>
          <p:nvPr/>
        </p:nvSpPr>
        <p:spPr>
          <a:xfrm>
            <a:off x="4058575" y="3429000"/>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35A27A85-35CC-E079-E61A-4EA8D302A608}"/>
              </a:ext>
            </a:extLst>
          </p:cNvPr>
          <p:cNvSpPr/>
          <p:nvPr/>
        </p:nvSpPr>
        <p:spPr>
          <a:xfrm>
            <a:off x="6001077" y="3089429"/>
            <a:ext cx="2374484" cy="1071978"/>
          </a:xfrm>
          <a:prstGeom prst="wedgeRoundRectCallout">
            <a:avLst>
              <a:gd name="adj1" fmla="val 1170"/>
              <a:gd name="adj2" fmla="val 96556"/>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spots are on this ladybird altogether?</a:t>
            </a:r>
          </a:p>
        </p:txBody>
      </p:sp>
    </p:spTree>
    <p:extLst>
      <p:ext uri="{BB962C8B-B14F-4D97-AF65-F5344CB8AC3E}">
        <p14:creationId xmlns:p14="http://schemas.microsoft.com/office/powerpoint/2010/main" val="4944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4012707" y="4654050"/>
            <a:ext cx="1908437" cy="1321752"/>
          </a:xfrm>
          <a:prstGeom prst="wedgeRoundRectCallout">
            <a:avLst>
              <a:gd name="adj1" fmla="val 78282"/>
              <a:gd name="adj2" fmla="val 34843"/>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are these ladybirds the same? How are they different?</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grpSp>
        <p:nvGrpSpPr>
          <p:cNvPr id="4" name="Group 3">
            <a:extLst>
              <a:ext uri="{FF2B5EF4-FFF2-40B4-BE49-F238E27FC236}">
                <a16:creationId xmlns:a16="http://schemas.microsoft.com/office/drawing/2014/main" id="{32D589FD-1768-74B7-B0A8-B26E09E2FB9F}"/>
              </a:ext>
            </a:extLst>
          </p:cNvPr>
          <p:cNvGrpSpPr/>
          <p:nvPr/>
        </p:nvGrpSpPr>
        <p:grpSpPr>
          <a:xfrm>
            <a:off x="5921144" y="579268"/>
            <a:ext cx="2667960" cy="2639885"/>
            <a:chOff x="558853" y="789115"/>
            <a:chExt cx="5335920" cy="5279770"/>
          </a:xfrm>
        </p:grpSpPr>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4096825" y="3429001"/>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a:extLst>
              <a:ext uri="{FF2B5EF4-FFF2-40B4-BE49-F238E27FC236}">
                <a16:creationId xmlns:a16="http://schemas.microsoft.com/office/drawing/2014/main" id="{02B0F19B-A09C-13B3-CFF5-EA8C3113E773}"/>
              </a:ext>
            </a:extLst>
          </p:cNvPr>
          <p:cNvGrpSpPr/>
          <p:nvPr/>
        </p:nvGrpSpPr>
        <p:grpSpPr>
          <a:xfrm>
            <a:off x="467278" y="579268"/>
            <a:ext cx="2667960" cy="2639885"/>
            <a:chOff x="558853" y="789115"/>
            <a:chExt cx="5335920" cy="5279770"/>
          </a:xfrm>
        </p:grpSpPr>
        <p:pic>
          <p:nvPicPr>
            <p:cNvPr id="5" name="Picture 4">
              <a:extLst>
                <a:ext uri="{FF2B5EF4-FFF2-40B4-BE49-F238E27FC236}">
                  <a16:creationId xmlns:a16="http://schemas.microsoft.com/office/drawing/2014/main" id="{4DDED8A5-E9E8-D33A-7489-C1E745912AC0}"/>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6" name="Oval 5">
              <a:extLst>
                <a:ext uri="{FF2B5EF4-FFF2-40B4-BE49-F238E27FC236}">
                  <a16:creationId xmlns:a16="http://schemas.microsoft.com/office/drawing/2014/main" id="{05DC1859-EB47-7688-9AA1-FA218AC30C64}"/>
                </a:ext>
              </a:extLst>
            </p:cNvPr>
            <p:cNvSpPr/>
            <p:nvPr/>
          </p:nvSpPr>
          <p:spPr>
            <a:xfrm>
              <a:off x="2166152" y="2460378"/>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C396205E-C8F5-866F-8CF4-77022133DC4E}"/>
              </a:ext>
            </a:extLst>
          </p:cNvPr>
          <p:cNvGrpSpPr/>
          <p:nvPr/>
        </p:nvGrpSpPr>
        <p:grpSpPr>
          <a:xfrm>
            <a:off x="3194211" y="1414900"/>
            <a:ext cx="2667960" cy="2639885"/>
            <a:chOff x="558853" y="789115"/>
            <a:chExt cx="5335920" cy="5279770"/>
          </a:xfrm>
        </p:grpSpPr>
        <p:pic>
          <p:nvPicPr>
            <p:cNvPr id="10" name="Picture 9">
              <a:extLst>
                <a:ext uri="{FF2B5EF4-FFF2-40B4-BE49-F238E27FC236}">
                  <a16:creationId xmlns:a16="http://schemas.microsoft.com/office/drawing/2014/main" id="{EFA2013D-8A28-3F95-7B19-712A52B96515}"/>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11" name="Oval 10">
              <a:extLst>
                <a:ext uri="{FF2B5EF4-FFF2-40B4-BE49-F238E27FC236}">
                  <a16:creationId xmlns:a16="http://schemas.microsoft.com/office/drawing/2014/main" id="{C1C2F8E3-3072-102A-22B2-470D0146B318}"/>
                </a:ext>
              </a:extLst>
            </p:cNvPr>
            <p:cNvSpPr/>
            <p:nvPr/>
          </p:nvSpPr>
          <p:spPr>
            <a:xfrm>
              <a:off x="3471169" y="455413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Oval 12">
            <a:extLst>
              <a:ext uri="{FF2B5EF4-FFF2-40B4-BE49-F238E27FC236}">
                <a16:creationId xmlns:a16="http://schemas.microsoft.com/office/drawing/2014/main" id="{E789F9B2-7039-7B59-59E3-0A966B4D8B21}"/>
              </a:ext>
            </a:extLst>
          </p:cNvPr>
          <p:cNvSpPr/>
          <p:nvPr/>
        </p:nvSpPr>
        <p:spPr>
          <a:xfrm>
            <a:off x="1162066" y="2325339"/>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AF9EB66-72B0-43BD-6FBF-13CDA2317997}"/>
              </a:ext>
            </a:extLst>
          </p:cNvPr>
          <p:cNvSpPr/>
          <p:nvPr/>
        </p:nvSpPr>
        <p:spPr>
          <a:xfrm>
            <a:off x="3990293" y="2242003"/>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FDFD0C6-CC1C-1BB5-1E9E-389FDF5CF088}"/>
              </a:ext>
            </a:extLst>
          </p:cNvPr>
          <p:cNvSpPr/>
          <p:nvPr/>
        </p:nvSpPr>
        <p:spPr>
          <a:xfrm>
            <a:off x="6445189" y="1899211"/>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6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058264" y="3089428"/>
            <a:ext cx="2087739" cy="1071979"/>
          </a:xfrm>
          <a:prstGeom prst="wedgeRoundRectCallout">
            <a:avLst>
              <a:gd name="adj1" fmla="val -6909"/>
              <a:gd name="adj2" fmla="val 98145"/>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are the spots arranged on this ladybird?</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2283040" y="2353846"/>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976B6C8-17C9-A2C1-DF8A-9464E3C3597C}"/>
              </a:ext>
            </a:extLst>
          </p:cNvPr>
          <p:cNvSpPr/>
          <p:nvPr/>
        </p:nvSpPr>
        <p:spPr>
          <a:xfrm>
            <a:off x="2283040" y="461413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76919DE-2C44-5128-081B-FB547CCF5AD9}"/>
              </a:ext>
            </a:extLst>
          </p:cNvPr>
          <p:cNvSpPr/>
          <p:nvPr/>
        </p:nvSpPr>
        <p:spPr>
          <a:xfrm>
            <a:off x="1671960" y="3483990"/>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5">
            <a:extLst>
              <a:ext uri="{FF2B5EF4-FFF2-40B4-BE49-F238E27FC236}">
                <a16:creationId xmlns:a16="http://schemas.microsoft.com/office/drawing/2014/main" id="{8C930594-E238-B558-D81A-6DEBBA3D2B3F}"/>
              </a:ext>
            </a:extLst>
          </p:cNvPr>
          <p:cNvSpPr/>
          <p:nvPr/>
        </p:nvSpPr>
        <p:spPr>
          <a:xfrm>
            <a:off x="6058263" y="3089427"/>
            <a:ext cx="2087739" cy="1071979"/>
          </a:xfrm>
          <a:prstGeom prst="wedgeRoundRectCallout">
            <a:avLst>
              <a:gd name="adj1" fmla="val -6909"/>
              <a:gd name="adj2" fmla="val 98145"/>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spots are there altogether?</a:t>
            </a:r>
          </a:p>
        </p:txBody>
      </p:sp>
    </p:spTree>
    <p:extLst>
      <p:ext uri="{BB962C8B-B14F-4D97-AF65-F5344CB8AC3E}">
        <p14:creationId xmlns:p14="http://schemas.microsoft.com/office/powerpoint/2010/main" val="2959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058264" y="3071674"/>
            <a:ext cx="2373001" cy="1089733"/>
          </a:xfrm>
          <a:prstGeom prst="wedgeRoundRectCallout">
            <a:avLst>
              <a:gd name="adj1" fmla="val -6909"/>
              <a:gd name="adj2" fmla="val 98145"/>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spots are on this ladybird altogether?</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2283040" y="2353846"/>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976B6C8-17C9-A2C1-DF8A-9464E3C3597C}"/>
              </a:ext>
            </a:extLst>
          </p:cNvPr>
          <p:cNvSpPr/>
          <p:nvPr/>
        </p:nvSpPr>
        <p:spPr>
          <a:xfrm>
            <a:off x="2283040" y="461413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76919DE-2C44-5128-081B-FB547CCF5AD9}"/>
              </a:ext>
            </a:extLst>
          </p:cNvPr>
          <p:cNvSpPr/>
          <p:nvPr/>
        </p:nvSpPr>
        <p:spPr>
          <a:xfrm>
            <a:off x="4068931" y="3429000"/>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5">
            <a:extLst>
              <a:ext uri="{FF2B5EF4-FFF2-40B4-BE49-F238E27FC236}">
                <a16:creationId xmlns:a16="http://schemas.microsoft.com/office/drawing/2014/main" id="{8C930594-E238-B558-D81A-6DEBBA3D2B3F}"/>
              </a:ext>
            </a:extLst>
          </p:cNvPr>
          <p:cNvSpPr/>
          <p:nvPr/>
        </p:nvSpPr>
        <p:spPr>
          <a:xfrm>
            <a:off x="6241002" y="3364637"/>
            <a:ext cx="1905000" cy="796769"/>
          </a:xfrm>
          <a:prstGeom prst="wedgeRoundRectCallout">
            <a:avLst>
              <a:gd name="adj1" fmla="val -11569"/>
              <a:gd name="adj2" fmla="val 121543"/>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parts can you see?</a:t>
            </a:r>
          </a:p>
        </p:txBody>
      </p:sp>
    </p:spTree>
    <p:extLst>
      <p:ext uri="{BB962C8B-B14F-4D97-AF65-F5344CB8AC3E}">
        <p14:creationId xmlns:p14="http://schemas.microsoft.com/office/powerpoint/2010/main" val="153404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058264" y="2858610"/>
            <a:ext cx="2373001" cy="1302797"/>
          </a:xfrm>
          <a:prstGeom prst="wedgeRoundRectCallout">
            <a:avLst>
              <a:gd name="adj1" fmla="val -11024"/>
              <a:gd name="adj2" fmla="val 94056"/>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Can you describe how the spots on this ladybird are arranged?</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1887764" y="3429000"/>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976B6C8-17C9-A2C1-DF8A-9464E3C3597C}"/>
              </a:ext>
            </a:extLst>
          </p:cNvPr>
          <p:cNvSpPr/>
          <p:nvPr/>
        </p:nvSpPr>
        <p:spPr>
          <a:xfrm>
            <a:off x="3962290" y="3855128"/>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76919DE-2C44-5128-081B-FB547CCF5AD9}"/>
              </a:ext>
            </a:extLst>
          </p:cNvPr>
          <p:cNvSpPr/>
          <p:nvPr/>
        </p:nvSpPr>
        <p:spPr>
          <a:xfrm>
            <a:off x="3465140" y="2938509"/>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with Corners Rounded 5">
            <a:extLst>
              <a:ext uri="{FF2B5EF4-FFF2-40B4-BE49-F238E27FC236}">
                <a16:creationId xmlns:a16="http://schemas.microsoft.com/office/drawing/2014/main" id="{8C930594-E238-B558-D81A-6DEBBA3D2B3F}"/>
              </a:ext>
            </a:extLst>
          </p:cNvPr>
          <p:cNvSpPr/>
          <p:nvPr/>
        </p:nvSpPr>
        <p:spPr>
          <a:xfrm>
            <a:off x="6241002" y="2814221"/>
            <a:ext cx="1905000" cy="1347185"/>
          </a:xfrm>
          <a:prstGeom prst="wedgeRoundRectCallout">
            <a:avLst>
              <a:gd name="adj1" fmla="val -12035"/>
              <a:gd name="adj2" fmla="val 98479"/>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is the total number of spots? What are the parts?</a:t>
            </a:r>
          </a:p>
        </p:txBody>
      </p:sp>
    </p:spTree>
    <p:extLst>
      <p:ext uri="{BB962C8B-B14F-4D97-AF65-F5344CB8AC3E}">
        <p14:creationId xmlns:p14="http://schemas.microsoft.com/office/powerpoint/2010/main" val="11095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4012707" y="4654050"/>
            <a:ext cx="1908437" cy="1321752"/>
          </a:xfrm>
          <a:prstGeom prst="wedgeRoundRectCallout">
            <a:avLst>
              <a:gd name="adj1" fmla="val 78282"/>
              <a:gd name="adj2" fmla="val 34843"/>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is the total number of spots on each ladybird?</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grpSp>
        <p:nvGrpSpPr>
          <p:cNvPr id="4" name="Group 3">
            <a:extLst>
              <a:ext uri="{FF2B5EF4-FFF2-40B4-BE49-F238E27FC236}">
                <a16:creationId xmlns:a16="http://schemas.microsoft.com/office/drawing/2014/main" id="{32D589FD-1768-74B7-B0A8-B26E09E2FB9F}"/>
              </a:ext>
            </a:extLst>
          </p:cNvPr>
          <p:cNvGrpSpPr/>
          <p:nvPr/>
        </p:nvGrpSpPr>
        <p:grpSpPr>
          <a:xfrm>
            <a:off x="5921144" y="579268"/>
            <a:ext cx="2667960" cy="2639885"/>
            <a:chOff x="558853" y="789115"/>
            <a:chExt cx="5335920" cy="5279770"/>
          </a:xfrm>
        </p:grpSpPr>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3472113" y="284307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a:extLst>
              <a:ext uri="{FF2B5EF4-FFF2-40B4-BE49-F238E27FC236}">
                <a16:creationId xmlns:a16="http://schemas.microsoft.com/office/drawing/2014/main" id="{02B0F19B-A09C-13B3-CFF5-EA8C3113E773}"/>
              </a:ext>
            </a:extLst>
          </p:cNvPr>
          <p:cNvGrpSpPr/>
          <p:nvPr/>
        </p:nvGrpSpPr>
        <p:grpSpPr>
          <a:xfrm>
            <a:off x="467278" y="579268"/>
            <a:ext cx="2667960" cy="2639885"/>
            <a:chOff x="558853" y="789115"/>
            <a:chExt cx="5335920" cy="5279770"/>
          </a:xfrm>
        </p:grpSpPr>
        <p:pic>
          <p:nvPicPr>
            <p:cNvPr id="5" name="Picture 4">
              <a:extLst>
                <a:ext uri="{FF2B5EF4-FFF2-40B4-BE49-F238E27FC236}">
                  <a16:creationId xmlns:a16="http://schemas.microsoft.com/office/drawing/2014/main" id="{4DDED8A5-E9E8-D33A-7489-C1E745912AC0}"/>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6" name="Oval 5">
              <a:extLst>
                <a:ext uri="{FF2B5EF4-FFF2-40B4-BE49-F238E27FC236}">
                  <a16:creationId xmlns:a16="http://schemas.microsoft.com/office/drawing/2014/main" id="{05DC1859-EB47-7688-9AA1-FA218AC30C64}"/>
                </a:ext>
              </a:extLst>
            </p:cNvPr>
            <p:cNvSpPr/>
            <p:nvPr/>
          </p:nvSpPr>
          <p:spPr>
            <a:xfrm>
              <a:off x="2268963" y="224731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C396205E-C8F5-866F-8CF4-77022133DC4E}"/>
              </a:ext>
            </a:extLst>
          </p:cNvPr>
          <p:cNvGrpSpPr/>
          <p:nvPr/>
        </p:nvGrpSpPr>
        <p:grpSpPr>
          <a:xfrm>
            <a:off x="3194211" y="1414900"/>
            <a:ext cx="2667960" cy="2639885"/>
            <a:chOff x="558853" y="789115"/>
            <a:chExt cx="5335920" cy="5279770"/>
          </a:xfrm>
        </p:grpSpPr>
        <p:pic>
          <p:nvPicPr>
            <p:cNvPr id="10" name="Picture 9">
              <a:extLst>
                <a:ext uri="{FF2B5EF4-FFF2-40B4-BE49-F238E27FC236}">
                  <a16:creationId xmlns:a16="http://schemas.microsoft.com/office/drawing/2014/main" id="{EFA2013D-8A28-3F95-7B19-712A52B96515}"/>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11" name="Oval 10">
              <a:extLst>
                <a:ext uri="{FF2B5EF4-FFF2-40B4-BE49-F238E27FC236}">
                  <a16:creationId xmlns:a16="http://schemas.microsoft.com/office/drawing/2014/main" id="{C1C2F8E3-3072-102A-22B2-470D0146B318}"/>
                </a:ext>
              </a:extLst>
            </p:cNvPr>
            <p:cNvSpPr/>
            <p:nvPr/>
          </p:nvSpPr>
          <p:spPr>
            <a:xfrm>
              <a:off x="2151017" y="455413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Oval 12">
            <a:extLst>
              <a:ext uri="{FF2B5EF4-FFF2-40B4-BE49-F238E27FC236}">
                <a16:creationId xmlns:a16="http://schemas.microsoft.com/office/drawing/2014/main" id="{E789F9B2-7039-7B59-59E3-0A966B4D8B21}"/>
              </a:ext>
            </a:extLst>
          </p:cNvPr>
          <p:cNvSpPr/>
          <p:nvPr/>
        </p:nvSpPr>
        <p:spPr>
          <a:xfrm>
            <a:off x="1322333" y="2463596"/>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AF9EB66-72B0-43BD-6FBF-13CDA2317997}"/>
              </a:ext>
            </a:extLst>
          </p:cNvPr>
          <p:cNvSpPr/>
          <p:nvPr/>
        </p:nvSpPr>
        <p:spPr>
          <a:xfrm>
            <a:off x="3990293" y="2242003"/>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FDFD0C6-CC1C-1BB5-1E9E-389FDF5CF088}"/>
              </a:ext>
            </a:extLst>
          </p:cNvPr>
          <p:cNvSpPr/>
          <p:nvPr/>
        </p:nvSpPr>
        <p:spPr>
          <a:xfrm>
            <a:off x="6592573" y="1899211"/>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1E9F0967-A365-7535-1DB2-3B5BBC3C6BEF}"/>
              </a:ext>
            </a:extLst>
          </p:cNvPr>
          <p:cNvSpPr/>
          <p:nvPr/>
        </p:nvSpPr>
        <p:spPr>
          <a:xfrm>
            <a:off x="4012707" y="4654050"/>
            <a:ext cx="1908437" cy="1321752"/>
          </a:xfrm>
          <a:prstGeom prst="wedgeRoundRectCallout">
            <a:avLst>
              <a:gd name="adj1" fmla="val 78282"/>
              <a:gd name="adj2" fmla="val 34843"/>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Tell a friend about the spots on each side of the ladybirds.</a:t>
            </a:r>
          </a:p>
        </p:txBody>
      </p:sp>
      <p:sp>
        <p:nvSpPr>
          <p:cNvPr id="17" name="Oval 16">
            <a:extLst>
              <a:ext uri="{FF2B5EF4-FFF2-40B4-BE49-F238E27FC236}">
                <a16:creationId xmlns:a16="http://schemas.microsoft.com/office/drawing/2014/main" id="{E583CDE5-6F3B-B874-74AF-9FDA1FDBDD43}"/>
              </a:ext>
            </a:extLst>
          </p:cNvPr>
          <p:cNvSpPr/>
          <p:nvPr/>
        </p:nvSpPr>
        <p:spPr>
          <a:xfrm>
            <a:off x="1027742" y="1885982"/>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631885A-5540-D15A-6F16-8AA89FB24D8E}"/>
              </a:ext>
            </a:extLst>
          </p:cNvPr>
          <p:cNvSpPr/>
          <p:nvPr/>
        </p:nvSpPr>
        <p:spPr>
          <a:xfrm>
            <a:off x="4966925" y="2734842"/>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FC23C56-F9D4-4695-D1C9-7514737D1758}"/>
              </a:ext>
            </a:extLst>
          </p:cNvPr>
          <p:cNvSpPr/>
          <p:nvPr/>
        </p:nvSpPr>
        <p:spPr>
          <a:xfrm>
            <a:off x="7608603" y="2098436"/>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91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3506679" y="4623569"/>
            <a:ext cx="2414465" cy="1624682"/>
          </a:xfrm>
          <a:prstGeom prst="wedgeRoundRectCallout">
            <a:avLst>
              <a:gd name="adj1" fmla="val 75708"/>
              <a:gd name="adj2" fmla="val 31564"/>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can see a ladybird whose total spots are made up of a 1 and a 2. Can you find it? Click on it!</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sp>
        <p:nvSpPr>
          <p:cNvPr id="16" name="Speech Bubble: Rectangle with Corners Rounded 15">
            <a:extLst>
              <a:ext uri="{FF2B5EF4-FFF2-40B4-BE49-F238E27FC236}">
                <a16:creationId xmlns:a16="http://schemas.microsoft.com/office/drawing/2014/main" id="{1E9F0967-A365-7535-1DB2-3B5BBC3C6BEF}"/>
              </a:ext>
            </a:extLst>
          </p:cNvPr>
          <p:cNvSpPr/>
          <p:nvPr/>
        </p:nvSpPr>
        <p:spPr>
          <a:xfrm>
            <a:off x="3379931" y="4679054"/>
            <a:ext cx="2667960" cy="1594201"/>
          </a:xfrm>
          <a:prstGeom prst="wedgeRoundRectCallout">
            <a:avLst>
              <a:gd name="adj1" fmla="val 69298"/>
              <a:gd name="adj2" fmla="val 28717"/>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Yes! This ladybird has 1 spot on one side and 2 spots on the other side. How many are there altogether?</a:t>
            </a:r>
          </a:p>
        </p:txBody>
      </p:sp>
      <p:grpSp>
        <p:nvGrpSpPr>
          <p:cNvPr id="20" name="3 Dots">
            <a:extLst>
              <a:ext uri="{FF2B5EF4-FFF2-40B4-BE49-F238E27FC236}">
                <a16:creationId xmlns:a16="http://schemas.microsoft.com/office/drawing/2014/main" id="{048E6230-118C-5105-44A9-03052B40A05E}"/>
              </a:ext>
            </a:extLst>
          </p:cNvPr>
          <p:cNvGrpSpPr/>
          <p:nvPr/>
        </p:nvGrpSpPr>
        <p:grpSpPr>
          <a:xfrm>
            <a:off x="3194211" y="1191271"/>
            <a:ext cx="2667960" cy="2639885"/>
            <a:chOff x="5921144" y="579268"/>
            <a:chExt cx="2667960" cy="2639885"/>
          </a:xfrm>
        </p:grpSpPr>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921144" y="579268"/>
              <a:ext cx="2667960" cy="2639885"/>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7377774" y="1606248"/>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FDFD0C6-CC1C-1BB5-1E9E-389FDF5CF088}"/>
                </a:ext>
              </a:extLst>
            </p:cNvPr>
            <p:cNvSpPr/>
            <p:nvPr/>
          </p:nvSpPr>
          <p:spPr>
            <a:xfrm>
              <a:off x="6592573" y="1899211"/>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FC23C56-F9D4-4695-D1C9-7514737D1758}"/>
                </a:ext>
              </a:extLst>
            </p:cNvPr>
            <p:cNvSpPr/>
            <p:nvPr/>
          </p:nvSpPr>
          <p:spPr>
            <a:xfrm>
              <a:off x="7608603" y="2098436"/>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2 Dots">
            <a:extLst>
              <a:ext uri="{FF2B5EF4-FFF2-40B4-BE49-F238E27FC236}">
                <a16:creationId xmlns:a16="http://schemas.microsoft.com/office/drawing/2014/main" id="{A3537126-072B-5B93-1CC6-4A1D59CD8CF7}"/>
              </a:ext>
            </a:extLst>
          </p:cNvPr>
          <p:cNvGrpSpPr/>
          <p:nvPr/>
        </p:nvGrpSpPr>
        <p:grpSpPr>
          <a:xfrm>
            <a:off x="467278" y="566039"/>
            <a:ext cx="2667960" cy="2639885"/>
            <a:chOff x="526251" y="3618824"/>
            <a:chExt cx="2667960" cy="2639885"/>
          </a:xfrm>
        </p:grpSpPr>
        <p:pic>
          <p:nvPicPr>
            <p:cNvPr id="22" name="Picture 21">
              <a:extLst>
                <a:ext uri="{FF2B5EF4-FFF2-40B4-BE49-F238E27FC236}">
                  <a16:creationId xmlns:a16="http://schemas.microsoft.com/office/drawing/2014/main" id="{0869B18A-DAED-8E46-E3FD-1714ACB7A340}"/>
                </a:ext>
              </a:extLst>
            </p:cNvPr>
            <p:cNvPicPr>
              <a:picLocks noChangeAspect="1"/>
            </p:cNvPicPr>
            <p:nvPr/>
          </p:nvPicPr>
          <p:blipFill rotWithShape="1">
            <a:blip r:embed="rId3"/>
            <a:srcRect l="31768" t="22337" r="39178" b="37006"/>
            <a:stretch/>
          </p:blipFill>
          <p:spPr>
            <a:xfrm>
              <a:off x="526251" y="3618824"/>
              <a:ext cx="2667960" cy="2639885"/>
            </a:xfrm>
            <a:prstGeom prst="rect">
              <a:avLst/>
            </a:prstGeom>
          </p:spPr>
        </p:pic>
        <p:sp>
          <p:nvSpPr>
            <p:cNvPr id="23" name="Oval 22">
              <a:extLst>
                <a:ext uri="{FF2B5EF4-FFF2-40B4-BE49-F238E27FC236}">
                  <a16:creationId xmlns:a16="http://schemas.microsoft.com/office/drawing/2014/main" id="{E309AACD-B2C0-180F-BD8F-748754A319E6}"/>
                </a:ext>
              </a:extLst>
            </p:cNvPr>
            <p:cNvSpPr/>
            <p:nvPr/>
          </p:nvSpPr>
          <p:spPr>
            <a:xfrm>
              <a:off x="1982409" y="5501334"/>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9D9F599-1D30-1D41-97BF-5D2161EAD0BA}"/>
                </a:ext>
              </a:extLst>
            </p:cNvPr>
            <p:cNvSpPr/>
            <p:nvPr/>
          </p:nvSpPr>
          <p:spPr>
            <a:xfrm>
              <a:off x="1322333" y="4445927"/>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1 Dot">
            <a:extLst>
              <a:ext uri="{FF2B5EF4-FFF2-40B4-BE49-F238E27FC236}">
                <a16:creationId xmlns:a16="http://schemas.microsoft.com/office/drawing/2014/main" id="{7857AC4A-B772-7173-1881-1125CCD93400}"/>
              </a:ext>
            </a:extLst>
          </p:cNvPr>
          <p:cNvGrpSpPr/>
          <p:nvPr/>
        </p:nvGrpSpPr>
        <p:grpSpPr>
          <a:xfrm>
            <a:off x="5921144" y="579268"/>
            <a:ext cx="2667960" cy="2639885"/>
            <a:chOff x="558853" y="789115"/>
            <a:chExt cx="5335920" cy="5279770"/>
          </a:xfrm>
        </p:grpSpPr>
        <p:pic>
          <p:nvPicPr>
            <p:cNvPr id="27" name="Picture 26">
              <a:extLst>
                <a:ext uri="{FF2B5EF4-FFF2-40B4-BE49-F238E27FC236}">
                  <a16:creationId xmlns:a16="http://schemas.microsoft.com/office/drawing/2014/main" id="{D969870D-E6DA-ED26-8889-B8AAA64AA454}"/>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28" name="Oval 27">
              <a:extLst>
                <a:ext uri="{FF2B5EF4-FFF2-40B4-BE49-F238E27FC236}">
                  <a16:creationId xmlns:a16="http://schemas.microsoft.com/office/drawing/2014/main" id="{73F26C03-CA4F-5994-FC8C-B2199AD06C39}"/>
                </a:ext>
              </a:extLst>
            </p:cNvPr>
            <p:cNvSpPr/>
            <p:nvPr/>
          </p:nvSpPr>
          <p:spPr>
            <a:xfrm>
              <a:off x="3613213" y="403172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098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25"/>
                                        </p:tgtEl>
                                        <p:attrNameLst>
                                          <p:attrName>r</p:attrName>
                                        </p:attrNameLst>
                                      </p:cBhvr>
                                    </p:animRot>
                                    <p:animRot by="-240000">
                                      <p:cBhvr>
                                        <p:cTn id="18" dur="200" fill="hold">
                                          <p:stCondLst>
                                            <p:cond delay="200"/>
                                          </p:stCondLst>
                                        </p:cTn>
                                        <p:tgtEl>
                                          <p:spTgt spid="25"/>
                                        </p:tgtEl>
                                        <p:attrNameLst>
                                          <p:attrName>r</p:attrName>
                                        </p:attrNameLst>
                                      </p:cBhvr>
                                    </p:animRot>
                                    <p:animRot by="240000">
                                      <p:cBhvr>
                                        <p:cTn id="19" dur="200" fill="hold">
                                          <p:stCondLst>
                                            <p:cond delay="400"/>
                                          </p:stCondLst>
                                        </p:cTn>
                                        <p:tgtEl>
                                          <p:spTgt spid="25"/>
                                        </p:tgtEl>
                                        <p:attrNameLst>
                                          <p:attrName>r</p:attrName>
                                        </p:attrNameLst>
                                      </p:cBhvr>
                                    </p:animRot>
                                    <p:animRot by="-240000">
                                      <p:cBhvr>
                                        <p:cTn id="20" dur="200" fill="hold">
                                          <p:stCondLst>
                                            <p:cond delay="600"/>
                                          </p:stCondLst>
                                        </p:cTn>
                                        <p:tgtEl>
                                          <p:spTgt spid="25"/>
                                        </p:tgtEl>
                                        <p:attrNameLst>
                                          <p:attrName>r</p:attrName>
                                        </p:attrNameLst>
                                      </p:cBhvr>
                                    </p:animRot>
                                    <p:animRot by="120000">
                                      <p:cBhvr>
                                        <p:cTn id="21"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25"/>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26"/>
                                        </p:tgtEl>
                                        <p:attrNameLst>
                                          <p:attrName>r</p:attrName>
                                        </p:attrNameLst>
                                      </p:cBhvr>
                                    </p:animRot>
                                    <p:animRot by="-240000">
                                      <p:cBhvr>
                                        <p:cTn id="27" dur="200" fill="hold">
                                          <p:stCondLst>
                                            <p:cond delay="200"/>
                                          </p:stCondLst>
                                        </p:cTn>
                                        <p:tgtEl>
                                          <p:spTgt spid="26"/>
                                        </p:tgtEl>
                                        <p:attrNameLst>
                                          <p:attrName>r</p:attrName>
                                        </p:attrNameLst>
                                      </p:cBhvr>
                                    </p:animRot>
                                    <p:animRot by="240000">
                                      <p:cBhvr>
                                        <p:cTn id="28" dur="200" fill="hold">
                                          <p:stCondLst>
                                            <p:cond delay="400"/>
                                          </p:stCondLst>
                                        </p:cTn>
                                        <p:tgtEl>
                                          <p:spTgt spid="26"/>
                                        </p:tgtEl>
                                        <p:attrNameLst>
                                          <p:attrName>r</p:attrName>
                                        </p:attrNameLst>
                                      </p:cBhvr>
                                    </p:animRot>
                                    <p:animRot by="-240000">
                                      <p:cBhvr>
                                        <p:cTn id="29" dur="200" fill="hold">
                                          <p:stCondLst>
                                            <p:cond delay="600"/>
                                          </p:stCondLst>
                                        </p:cTn>
                                        <p:tgtEl>
                                          <p:spTgt spid="26"/>
                                        </p:tgtEl>
                                        <p:attrNameLst>
                                          <p:attrName>r</p:attrName>
                                        </p:attrNameLst>
                                      </p:cBhvr>
                                    </p:animRot>
                                    <p:animRot by="120000">
                                      <p:cBhvr>
                                        <p:cTn id="30"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26"/>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20"/>
                                        </p:tgtEl>
                                      </p:cBhvr>
                                      <p:by x="150000" y="150000"/>
                                    </p:animScale>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9" grpId="0" animBg="1"/>
      <p:bldP spid="9" grpId="1"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1">
            <a:extLst>
              <a:ext uri="{FF2B5EF4-FFF2-40B4-BE49-F238E27FC236}">
                <a16:creationId xmlns:a16="http://schemas.microsoft.com/office/drawing/2014/main" id="{B47D2F64-E0A9-41C8-5A89-847A345E2470}"/>
              </a:ext>
            </a:extLst>
          </p:cNvPr>
          <p:cNvSpPr/>
          <p:nvPr/>
        </p:nvSpPr>
        <p:spPr>
          <a:xfrm>
            <a:off x="3506679" y="4824877"/>
            <a:ext cx="2414465" cy="1283027"/>
          </a:xfrm>
          <a:prstGeom prst="wedgeRoundRectCallout">
            <a:avLst>
              <a:gd name="adj1" fmla="val 75708"/>
              <a:gd name="adj2" fmla="val 31564"/>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can see a ladybird who just has 1 spot in total. Can you find it? Click on it!</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sp>
        <p:nvSpPr>
          <p:cNvPr id="16" name="Speech 2">
            <a:extLst>
              <a:ext uri="{FF2B5EF4-FFF2-40B4-BE49-F238E27FC236}">
                <a16:creationId xmlns:a16="http://schemas.microsoft.com/office/drawing/2014/main" id="{1E9F0967-A365-7535-1DB2-3B5BBC3C6BEF}"/>
              </a:ext>
            </a:extLst>
          </p:cNvPr>
          <p:cNvSpPr/>
          <p:nvPr/>
        </p:nvSpPr>
        <p:spPr>
          <a:xfrm>
            <a:off x="3415441" y="4840778"/>
            <a:ext cx="2667960" cy="1340006"/>
          </a:xfrm>
          <a:prstGeom prst="wedgeRoundRectCallout">
            <a:avLst>
              <a:gd name="adj1" fmla="val 69298"/>
              <a:gd name="adj2" fmla="val 28717"/>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Yes! This ladybird has 1 spot in total.</a:t>
            </a:r>
          </a:p>
          <a:p>
            <a:r>
              <a:rPr lang="en-GB" dirty="0">
                <a:solidFill>
                  <a:schemeClr val="tx1"/>
                </a:solidFill>
              </a:rPr>
              <a:t>Can you describe this ladybird to a friend?</a:t>
            </a:r>
          </a:p>
        </p:txBody>
      </p:sp>
      <p:grpSp>
        <p:nvGrpSpPr>
          <p:cNvPr id="26" name="1 Dot">
            <a:extLst>
              <a:ext uri="{FF2B5EF4-FFF2-40B4-BE49-F238E27FC236}">
                <a16:creationId xmlns:a16="http://schemas.microsoft.com/office/drawing/2014/main" id="{7857AC4A-B772-7173-1881-1125CCD93400}"/>
              </a:ext>
            </a:extLst>
          </p:cNvPr>
          <p:cNvGrpSpPr/>
          <p:nvPr/>
        </p:nvGrpSpPr>
        <p:grpSpPr>
          <a:xfrm>
            <a:off x="5921144" y="579268"/>
            <a:ext cx="2667960" cy="2639885"/>
            <a:chOff x="558853" y="789115"/>
            <a:chExt cx="5335920" cy="5279770"/>
          </a:xfrm>
        </p:grpSpPr>
        <p:pic>
          <p:nvPicPr>
            <p:cNvPr id="27" name="Picture 26">
              <a:extLst>
                <a:ext uri="{FF2B5EF4-FFF2-40B4-BE49-F238E27FC236}">
                  <a16:creationId xmlns:a16="http://schemas.microsoft.com/office/drawing/2014/main" id="{D969870D-E6DA-ED26-8889-B8AAA64AA454}"/>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28" name="Oval 27">
              <a:extLst>
                <a:ext uri="{FF2B5EF4-FFF2-40B4-BE49-F238E27FC236}">
                  <a16:creationId xmlns:a16="http://schemas.microsoft.com/office/drawing/2014/main" id="{73F26C03-CA4F-5994-FC8C-B2199AD06C39}"/>
                </a:ext>
              </a:extLst>
            </p:cNvPr>
            <p:cNvSpPr/>
            <p:nvPr/>
          </p:nvSpPr>
          <p:spPr>
            <a:xfrm>
              <a:off x="2800685" y="3470187"/>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3 Dots">
            <a:extLst>
              <a:ext uri="{FF2B5EF4-FFF2-40B4-BE49-F238E27FC236}">
                <a16:creationId xmlns:a16="http://schemas.microsoft.com/office/drawing/2014/main" id="{C0C1EA1D-3047-4A59-6164-04537449EA18}"/>
              </a:ext>
            </a:extLst>
          </p:cNvPr>
          <p:cNvGrpSpPr/>
          <p:nvPr/>
        </p:nvGrpSpPr>
        <p:grpSpPr>
          <a:xfrm>
            <a:off x="458476" y="566038"/>
            <a:ext cx="2667960" cy="2639885"/>
            <a:chOff x="462877" y="3608366"/>
            <a:chExt cx="2667960" cy="2639885"/>
          </a:xfrm>
        </p:grpSpPr>
        <p:pic>
          <p:nvPicPr>
            <p:cNvPr id="5" name="Picture 4">
              <a:extLst>
                <a:ext uri="{FF2B5EF4-FFF2-40B4-BE49-F238E27FC236}">
                  <a16:creationId xmlns:a16="http://schemas.microsoft.com/office/drawing/2014/main" id="{CC5309CA-9509-2FA4-96CD-484236D6AAEB}"/>
                </a:ext>
              </a:extLst>
            </p:cNvPr>
            <p:cNvPicPr>
              <a:picLocks noChangeAspect="1"/>
            </p:cNvPicPr>
            <p:nvPr/>
          </p:nvPicPr>
          <p:blipFill rotWithShape="1">
            <a:blip r:embed="rId3"/>
            <a:srcRect l="31768" t="22337" r="39178" b="37006"/>
            <a:stretch/>
          </p:blipFill>
          <p:spPr>
            <a:xfrm>
              <a:off x="462877" y="3608366"/>
              <a:ext cx="2667960" cy="2639885"/>
            </a:xfrm>
            <a:prstGeom prst="rect">
              <a:avLst/>
            </a:prstGeom>
          </p:spPr>
        </p:pic>
        <p:sp>
          <p:nvSpPr>
            <p:cNvPr id="6" name="Oval 5">
              <a:extLst>
                <a:ext uri="{FF2B5EF4-FFF2-40B4-BE49-F238E27FC236}">
                  <a16:creationId xmlns:a16="http://schemas.microsoft.com/office/drawing/2014/main" id="{B973EF09-7F1E-A00B-61DF-FE1002CA995B}"/>
                </a:ext>
              </a:extLst>
            </p:cNvPr>
            <p:cNvSpPr/>
            <p:nvPr/>
          </p:nvSpPr>
          <p:spPr>
            <a:xfrm>
              <a:off x="1317932" y="4337466"/>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6DFA193-558C-0BA1-AE2E-D2B4EDFE624B}"/>
                </a:ext>
              </a:extLst>
            </p:cNvPr>
            <p:cNvSpPr/>
            <p:nvPr/>
          </p:nvSpPr>
          <p:spPr>
            <a:xfrm>
              <a:off x="1317932" y="5492694"/>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4C7F82A-8B10-4C56-D972-74032D30E0BD}"/>
                </a:ext>
              </a:extLst>
            </p:cNvPr>
            <p:cNvSpPr/>
            <p:nvPr/>
          </p:nvSpPr>
          <p:spPr>
            <a:xfrm>
              <a:off x="1023341" y="4915080"/>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2 Dots">
            <a:extLst>
              <a:ext uri="{FF2B5EF4-FFF2-40B4-BE49-F238E27FC236}">
                <a16:creationId xmlns:a16="http://schemas.microsoft.com/office/drawing/2014/main" id="{4A50C82D-CF02-A02A-CFB3-68CC761DC9E7}"/>
              </a:ext>
            </a:extLst>
          </p:cNvPr>
          <p:cNvGrpSpPr/>
          <p:nvPr/>
        </p:nvGrpSpPr>
        <p:grpSpPr>
          <a:xfrm>
            <a:off x="3189810" y="1175145"/>
            <a:ext cx="2667960" cy="2639885"/>
            <a:chOff x="680284" y="3443651"/>
            <a:chExt cx="2667960" cy="2639885"/>
          </a:xfrm>
        </p:grpSpPr>
        <p:pic>
          <p:nvPicPr>
            <p:cNvPr id="13" name="Picture 12">
              <a:extLst>
                <a:ext uri="{FF2B5EF4-FFF2-40B4-BE49-F238E27FC236}">
                  <a16:creationId xmlns:a16="http://schemas.microsoft.com/office/drawing/2014/main" id="{E4581069-3A81-DDFB-A774-9DFB58CA326F}"/>
                </a:ext>
              </a:extLst>
            </p:cNvPr>
            <p:cNvPicPr>
              <a:picLocks noChangeAspect="1"/>
            </p:cNvPicPr>
            <p:nvPr/>
          </p:nvPicPr>
          <p:blipFill rotWithShape="1">
            <a:blip r:embed="rId3"/>
            <a:srcRect l="31768" t="22337" r="39178" b="37006"/>
            <a:stretch/>
          </p:blipFill>
          <p:spPr>
            <a:xfrm>
              <a:off x="680284" y="3443651"/>
              <a:ext cx="2667960" cy="2639885"/>
            </a:xfrm>
            <a:prstGeom prst="rect">
              <a:avLst/>
            </a:prstGeom>
          </p:spPr>
        </p:pic>
        <p:sp>
          <p:nvSpPr>
            <p:cNvPr id="14" name="Oval 13">
              <a:extLst>
                <a:ext uri="{FF2B5EF4-FFF2-40B4-BE49-F238E27FC236}">
                  <a16:creationId xmlns:a16="http://schemas.microsoft.com/office/drawing/2014/main" id="{65ADE81D-5584-B826-39C7-9185A25D334C}"/>
                </a:ext>
              </a:extLst>
            </p:cNvPr>
            <p:cNvSpPr/>
            <p:nvPr/>
          </p:nvSpPr>
          <p:spPr>
            <a:xfrm>
              <a:off x="1483934" y="4279283"/>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03CFA1A-8DFD-FECF-436E-FB7CCCC78111}"/>
                </a:ext>
              </a:extLst>
            </p:cNvPr>
            <p:cNvSpPr/>
            <p:nvPr/>
          </p:nvSpPr>
          <p:spPr>
            <a:xfrm>
              <a:off x="1375072" y="5189722"/>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7143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8"/>
                                        </p:tgtEl>
                                        <p:attrNameLst>
                                          <p:attrName>r</p:attrName>
                                        </p:attrNameLst>
                                      </p:cBhvr>
                                    </p:animRot>
                                    <p:animRot by="-240000">
                                      <p:cBhvr>
                                        <p:cTn id="27" dur="200" fill="hold">
                                          <p:stCondLst>
                                            <p:cond delay="200"/>
                                          </p:stCondLst>
                                        </p:cTn>
                                        <p:tgtEl>
                                          <p:spTgt spid="18"/>
                                        </p:tgtEl>
                                        <p:attrNameLst>
                                          <p:attrName>r</p:attrName>
                                        </p:attrNameLst>
                                      </p:cBhvr>
                                    </p:animRot>
                                    <p:animRot by="240000">
                                      <p:cBhvr>
                                        <p:cTn id="28" dur="200" fill="hold">
                                          <p:stCondLst>
                                            <p:cond delay="400"/>
                                          </p:stCondLst>
                                        </p:cTn>
                                        <p:tgtEl>
                                          <p:spTgt spid="18"/>
                                        </p:tgtEl>
                                        <p:attrNameLst>
                                          <p:attrName>r</p:attrName>
                                        </p:attrNameLst>
                                      </p:cBhvr>
                                    </p:animRot>
                                    <p:animRot by="-240000">
                                      <p:cBhvr>
                                        <p:cTn id="29" dur="200" fill="hold">
                                          <p:stCondLst>
                                            <p:cond delay="600"/>
                                          </p:stCondLst>
                                        </p:cTn>
                                        <p:tgtEl>
                                          <p:spTgt spid="18"/>
                                        </p:tgtEl>
                                        <p:attrNameLst>
                                          <p:attrName>r</p:attrName>
                                        </p:attrNameLst>
                                      </p:cBhvr>
                                    </p:animRot>
                                    <p:animRot by="120000">
                                      <p:cBhvr>
                                        <p:cTn id="30"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2.77778E-6 -1.85185E-6 L -0.29757 0.09213 " pathEditMode="relative" rAng="0" ptsTypes="AA">
                                      <p:cBhvr>
                                        <p:cTn id="35" dur="2000" fill="hold"/>
                                        <p:tgtEl>
                                          <p:spTgt spid="26"/>
                                        </p:tgtEl>
                                        <p:attrNameLst>
                                          <p:attrName>ppt_x</p:attrName>
                                          <p:attrName>ppt_y</p:attrName>
                                        </p:attrNameLst>
                                      </p:cBhvr>
                                      <p:rCtr x="-14878" y="4606"/>
                                    </p:animMotion>
                                  </p:childTnLst>
                                </p:cTn>
                              </p:par>
                              <p:par>
                                <p:cTn id="36" presetID="10" presetClass="exit" presetSubtype="0" fill="hold"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26"/>
                                        </p:tgtEl>
                                      </p:cBhvr>
                                      <p:by x="150000" y="150000"/>
                                    </p:animScale>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9" grpId="0" animBg="1"/>
      <p:bldP spid="9" grpId="1"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1">
            <a:extLst>
              <a:ext uri="{FF2B5EF4-FFF2-40B4-BE49-F238E27FC236}">
                <a16:creationId xmlns:a16="http://schemas.microsoft.com/office/drawing/2014/main" id="{B47D2F64-E0A9-41C8-5A89-847A345E2470}"/>
              </a:ext>
            </a:extLst>
          </p:cNvPr>
          <p:cNvSpPr/>
          <p:nvPr/>
        </p:nvSpPr>
        <p:spPr>
          <a:xfrm>
            <a:off x="3833405" y="4824877"/>
            <a:ext cx="2087739" cy="1283027"/>
          </a:xfrm>
          <a:prstGeom prst="wedgeRoundRectCallout">
            <a:avLst>
              <a:gd name="adj1" fmla="val 75708"/>
              <a:gd name="adj2" fmla="val 31564"/>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Can you find a ladybird with 2 spots altogether?</a:t>
            </a:r>
          </a:p>
          <a:p>
            <a:r>
              <a:rPr lang="en-GB" dirty="0">
                <a:solidFill>
                  <a:schemeClr val="tx1"/>
                </a:solidFill>
              </a:rPr>
              <a:t>Click on it!</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sp>
        <p:nvSpPr>
          <p:cNvPr id="16" name="Speech 2">
            <a:extLst>
              <a:ext uri="{FF2B5EF4-FFF2-40B4-BE49-F238E27FC236}">
                <a16:creationId xmlns:a16="http://schemas.microsoft.com/office/drawing/2014/main" id="{1E9F0967-A365-7535-1DB2-3B5BBC3C6BEF}"/>
              </a:ext>
            </a:extLst>
          </p:cNvPr>
          <p:cNvSpPr/>
          <p:nvPr/>
        </p:nvSpPr>
        <p:spPr>
          <a:xfrm>
            <a:off x="3284738" y="4840778"/>
            <a:ext cx="2798663" cy="1340006"/>
          </a:xfrm>
          <a:prstGeom prst="wedgeRoundRectCallout">
            <a:avLst>
              <a:gd name="adj1" fmla="val 69298"/>
              <a:gd name="adj2" fmla="val 28717"/>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Yes! This ladybird has 2 spots altogether. Can you tell a friend how the spots are arranged?</a:t>
            </a:r>
          </a:p>
        </p:txBody>
      </p:sp>
      <p:grpSp>
        <p:nvGrpSpPr>
          <p:cNvPr id="26" name="1 Dot">
            <a:extLst>
              <a:ext uri="{FF2B5EF4-FFF2-40B4-BE49-F238E27FC236}">
                <a16:creationId xmlns:a16="http://schemas.microsoft.com/office/drawing/2014/main" id="{7857AC4A-B772-7173-1881-1125CCD93400}"/>
              </a:ext>
            </a:extLst>
          </p:cNvPr>
          <p:cNvGrpSpPr/>
          <p:nvPr/>
        </p:nvGrpSpPr>
        <p:grpSpPr>
          <a:xfrm>
            <a:off x="3189810" y="1175144"/>
            <a:ext cx="2667960" cy="2639885"/>
            <a:chOff x="558853" y="789115"/>
            <a:chExt cx="5335920" cy="5279770"/>
          </a:xfrm>
        </p:grpSpPr>
        <p:pic>
          <p:nvPicPr>
            <p:cNvPr id="27" name="Picture 26">
              <a:extLst>
                <a:ext uri="{FF2B5EF4-FFF2-40B4-BE49-F238E27FC236}">
                  <a16:creationId xmlns:a16="http://schemas.microsoft.com/office/drawing/2014/main" id="{D969870D-E6DA-ED26-8889-B8AAA64AA454}"/>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28" name="Oval 27">
              <a:extLst>
                <a:ext uri="{FF2B5EF4-FFF2-40B4-BE49-F238E27FC236}">
                  <a16:creationId xmlns:a16="http://schemas.microsoft.com/office/drawing/2014/main" id="{73F26C03-CA4F-5994-FC8C-B2199AD06C39}"/>
                </a:ext>
              </a:extLst>
            </p:cNvPr>
            <p:cNvSpPr/>
            <p:nvPr/>
          </p:nvSpPr>
          <p:spPr>
            <a:xfrm>
              <a:off x="2027769" y="237058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3 Dots">
            <a:extLst>
              <a:ext uri="{FF2B5EF4-FFF2-40B4-BE49-F238E27FC236}">
                <a16:creationId xmlns:a16="http://schemas.microsoft.com/office/drawing/2014/main" id="{C0C1EA1D-3047-4A59-6164-04537449EA18}"/>
              </a:ext>
            </a:extLst>
          </p:cNvPr>
          <p:cNvGrpSpPr/>
          <p:nvPr/>
        </p:nvGrpSpPr>
        <p:grpSpPr>
          <a:xfrm>
            <a:off x="5921144" y="579268"/>
            <a:ext cx="2667960" cy="2639885"/>
            <a:chOff x="462877" y="3608366"/>
            <a:chExt cx="2667960" cy="2639885"/>
          </a:xfrm>
        </p:grpSpPr>
        <p:pic>
          <p:nvPicPr>
            <p:cNvPr id="5" name="Picture 4">
              <a:extLst>
                <a:ext uri="{FF2B5EF4-FFF2-40B4-BE49-F238E27FC236}">
                  <a16:creationId xmlns:a16="http://schemas.microsoft.com/office/drawing/2014/main" id="{CC5309CA-9509-2FA4-96CD-484236D6AAEB}"/>
                </a:ext>
              </a:extLst>
            </p:cNvPr>
            <p:cNvPicPr>
              <a:picLocks noChangeAspect="1"/>
            </p:cNvPicPr>
            <p:nvPr/>
          </p:nvPicPr>
          <p:blipFill rotWithShape="1">
            <a:blip r:embed="rId3"/>
            <a:srcRect l="31768" t="22337" r="39178" b="37006"/>
            <a:stretch/>
          </p:blipFill>
          <p:spPr>
            <a:xfrm>
              <a:off x="462877" y="3608366"/>
              <a:ext cx="2667960" cy="2639885"/>
            </a:xfrm>
            <a:prstGeom prst="rect">
              <a:avLst/>
            </a:prstGeom>
          </p:spPr>
        </p:pic>
        <p:sp>
          <p:nvSpPr>
            <p:cNvPr id="6" name="Oval 5">
              <a:extLst>
                <a:ext uri="{FF2B5EF4-FFF2-40B4-BE49-F238E27FC236}">
                  <a16:creationId xmlns:a16="http://schemas.microsoft.com/office/drawing/2014/main" id="{B973EF09-7F1E-A00B-61DF-FE1002CA995B}"/>
                </a:ext>
              </a:extLst>
            </p:cNvPr>
            <p:cNvSpPr/>
            <p:nvPr/>
          </p:nvSpPr>
          <p:spPr>
            <a:xfrm>
              <a:off x="1317932" y="4337466"/>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6DFA193-558C-0BA1-AE2E-D2B4EDFE624B}"/>
                </a:ext>
              </a:extLst>
            </p:cNvPr>
            <p:cNvSpPr/>
            <p:nvPr/>
          </p:nvSpPr>
          <p:spPr>
            <a:xfrm>
              <a:off x="1317932" y="5492694"/>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4C7F82A-8B10-4C56-D972-74032D30E0BD}"/>
                </a:ext>
              </a:extLst>
            </p:cNvPr>
            <p:cNvSpPr/>
            <p:nvPr/>
          </p:nvSpPr>
          <p:spPr>
            <a:xfrm>
              <a:off x="2177438" y="4954114"/>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2 Dots">
            <a:extLst>
              <a:ext uri="{FF2B5EF4-FFF2-40B4-BE49-F238E27FC236}">
                <a16:creationId xmlns:a16="http://schemas.microsoft.com/office/drawing/2014/main" id="{D6E54CD3-15EF-A0F2-B442-BE9493E5EA5E}"/>
              </a:ext>
            </a:extLst>
          </p:cNvPr>
          <p:cNvGrpSpPr/>
          <p:nvPr/>
        </p:nvGrpSpPr>
        <p:grpSpPr>
          <a:xfrm>
            <a:off x="458476" y="566037"/>
            <a:ext cx="2667960" cy="2639885"/>
            <a:chOff x="680284" y="3443651"/>
            <a:chExt cx="2667960" cy="2639885"/>
          </a:xfrm>
        </p:grpSpPr>
        <p:pic>
          <p:nvPicPr>
            <p:cNvPr id="3" name="Picture 2">
              <a:extLst>
                <a:ext uri="{FF2B5EF4-FFF2-40B4-BE49-F238E27FC236}">
                  <a16:creationId xmlns:a16="http://schemas.microsoft.com/office/drawing/2014/main" id="{6B3B8A74-8D19-54D6-5B41-00D6A6C789E4}"/>
                </a:ext>
              </a:extLst>
            </p:cNvPr>
            <p:cNvPicPr>
              <a:picLocks noChangeAspect="1"/>
            </p:cNvPicPr>
            <p:nvPr/>
          </p:nvPicPr>
          <p:blipFill rotWithShape="1">
            <a:blip r:embed="rId3"/>
            <a:srcRect l="31768" t="22337" r="39178" b="37006"/>
            <a:stretch/>
          </p:blipFill>
          <p:spPr>
            <a:xfrm>
              <a:off x="680284" y="3443651"/>
              <a:ext cx="2667960" cy="2639885"/>
            </a:xfrm>
            <a:prstGeom prst="rect">
              <a:avLst/>
            </a:prstGeom>
          </p:spPr>
        </p:pic>
        <p:sp>
          <p:nvSpPr>
            <p:cNvPr id="4" name="Oval 3">
              <a:extLst>
                <a:ext uri="{FF2B5EF4-FFF2-40B4-BE49-F238E27FC236}">
                  <a16:creationId xmlns:a16="http://schemas.microsoft.com/office/drawing/2014/main" id="{BB979B87-1EDF-4548-16E2-6E876C572332}"/>
                </a:ext>
              </a:extLst>
            </p:cNvPr>
            <p:cNvSpPr/>
            <p:nvPr/>
          </p:nvSpPr>
          <p:spPr>
            <a:xfrm>
              <a:off x="1182262" y="4825300"/>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1CE6B6E-D8F2-16B2-55D9-9D09223A3000}"/>
                </a:ext>
              </a:extLst>
            </p:cNvPr>
            <p:cNvSpPr/>
            <p:nvPr/>
          </p:nvSpPr>
          <p:spPr>
            <a:xfrm>
              <a:off x="2431515" y="4843493"/>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854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0 L 0.29982 0.08426 " pathEditMode="relative" rAng="0" ptsTypes="AA">
                                      <p:cBhvr>
                                        <p:cTn id="26" dur="2000" fill="hold"/>
                                        <p:tgtEl>
                                          <p:spTgt spid="2"/>
                                        </p:tgtEl>
                                        <p:attrNameLst>
                                          <p:attrName>ppt_x</p:attrName>
                                          <p:attrName>ppt_y</p:attrName>
                                        </p:attrNameLst>
                                      </p:cBhvr>
                                      <p:rCtr x="14983" y="4213"/>
                                    </p:animMotion>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6" presetClass="emph" presetSubtype="0" fill="hold" nodeType="afterEffect">
                                  <p:stCondLst>
                                    <p:cond delay="0"/>
                                  </p:stCondLst>
                                  <p:childTnLst>
                                    <p:animScale>
                                      <p:cBhvr>
                                        <p:cTn id="35" dur="2000" fill="hold"/>
                                        <p:tgtEl>
                                          <p:spTgt spid="2"/>
                                        </p:tgtEl>
                                      </p:cBhvr>
                                      <p:by x="150000" y="150000"/>
                                    </p:animScale>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26"/>
                                        </p:tgtEl>
                                        <p:attrNameLst>
                                          <p:attrName>r</p:attrName>
                                        </p:attrNameLst>
                                      </p:cBhvr>
                                    </p:animRot>
                                    <p:animRot by="-240000">
                                      <p:cBhvr>
                                        <p:cTn id="47" dur="200" fill="hold">
                                          <p:stCondLst>
                                            <p:cond delay="200"/>
                                          </p:stCondLst>
                                        </p:cTn>
                                        <p:tgtEl>
                                          <p:spTgt spid="26"/>
                                        </p:tgtEl>
                                        <p:attrNameLst>
                                          <p:attrName>r</p:attrName>
                                        </p:attrNameLst>
                                      </p:cBhvr>
                                    </p:animRot>
                                    <p:animRot by="240000">
                                      <p:cBhvr>
                                        <p:cTn id="48" dur="200" fill="hold">
                                          <p:stCondLst>
                                            <p:cond delay="400"/>
                                          </p:stCondLst>
                                        </p:cTn>
                                        <p:tgtEl>
                                          <p:spTgt spid="26"/>
                                        </p:tgtEl>
                                        <p:attrNameLst>
                                          <p:attrName>r</p:attrName>
                                        </p:attrNameLst>
                                      </p:cBhvr>
                                    </p:animRot>
                                    <p:animRot by="-240000">
                                      <p:cBhvr>
                                        <p:cTn id="49" dur="200" fill="hold">
                                          <p:stCondLst>
                                            <p:cond delay="600"/>
                                          </p:stCondLst>
                                        </p:cTn>
                                        <p:tgtEl>
                                          <p:spTgt spid="26"/>
                                        </p:tgtEl>
                                        <p:attrNameLst>
                                          <p:attrName>r</p:attrName>
                                        </p:attrNameLst>
                                      </p:cBhvr>
                                    </p:animRot>
                                    <p:animRot by="120000">
                                      <p:cBhvr>
                                        <p:cTn id="50"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26"/>
                  </p:tgtEl>
                </p:cond>
              </p:nextCondLst>
            </p:seq>
          </p:childTnLst>
        </p:cTn>
      </p:par>
    </p:tnLst>
    <p:bldLst>
      <p:bldP spid="9" grpId="0" animBg="1"/>
      <p:bldP spid="9" grpId="1"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1">
            <a:extLst>
              <a:ext uri="{FF2B5EF4-FFF2-40B4-BE49-F238E27FC236}">
                <a16:creationId xmlns:a16="http://schemas.microsoft.com/office/drawing/2014/main" id="{B47D2F64-E0A9-41C8-5A89-847A345E2470}"/>
              </a:ext>
            </a:extLst>
          </p:cNvPr>
          <p:cNvSpPr/>
          <p:nvPr/>
        </p:nvSpPr>
        <p:spPr>
          <a:xfrm>
            <a:off x="1862210" y="2722662"/>
            <a:ext cx="2325138" cy="1453854"/>
          </a:xfrm>
          <a:prstGeom prst="wedgeRoundRectCallout">
            <a:avLst>
              <a:gd name="adj1" fmla="val 65780"/>
              <a:gd name="adj2" fmla="val -39880"/>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Great work! Well done for describing the spots on my ladybird friends.</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287" y="1368597"/>
            <a:ext cx="2192977" cy="1706578"/>
          </a:xfrm>
          <a:prstGeom prst="rect">
            <a:avLst/>
          </a:prstGeom>
        </p:spPr>
      </p:pic>
      <p:sp>
        <p:nvSpPr>
          <p:cNvPr id="16" name="Speech 2">
            <a:extLst>
              <a:ext uri="{FF2B5EF4-FFF2-40B4-BE49-F238E27FC236}">
                <a16:creationId xmlns:a16="http://schemas.microsoft.com/office/drawing/2014/main" id="{1E9F0967-A365-7535-1DB2-3B5BBC3C6BEF}"/>
              </a:ext>
            </a:extLst>
          </p:cNvPr>
          <p:cNvSpPr/>
          <p:nvPr/>
        </p:nvSpPr>
        <p:spPr>
          <a:xfrm>
            <a:off x="1523999" y="2436443"/>
            <a:ext cx="2798325" cy="1845472"/>
          </a:xfrm>
          <a:prstGeom prst="wedgeRoundRectCallout">
            <a:avLst>
              <a:gd name="adj1" fmla="val 63905"/>
              <a:gd name="adj2" fmla="val -26123"/>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You could draw your own ladybirds with 1, 2 or 3 spots. Can you find different ways to show the total number of spots?</a:t>
            </a:r>
          </a:p>
        </p:txBody>
      </p:sp>
      <p:grpSp>
        <p:nvGrpSpPr>
          <p:cNvPr id="26" name="1 Dot">
            <a:extLst>
              <a:ext uri="{FF2B5EF4-FFF2-40B4-BE49-F238E27FC236}">
                <a16:creationId xmlns:a16="http://schemas.microsoft.com/office/drawing/2014/main" id="{7857AC4A-B772-7173-1881-1125CCD93400}"/>
              </a:ext>
            </a:extLst>
          </p:cNvPr>
          <p:cNvGrpSpPr/>
          <p:nvPr/>
        </p:nvGrpSpPr>
        <p:grpSpPr>
          <a:xfrm rot="3960025">
            <a:off x="6752346" y="3811794"/>
            <a:ext cx="1641961" cy="1624682"/>
            <a:chOff x="558853" y="789115"/>
            <a:chExt cx="5335920" cy="5279770"/>
          </a:xfrm>
        </p:grpSpPr>
        <p:pic>
          <p:nvPicPr>
            <p:cNvPr id="27" name="Picture 26">
              <a:extLst>
                <a:ext uri="{FF2B5EF4-FFF2-40B4-BE49-F238E27FC236}">
                  <a16:creationId xmlns:a16="http://schemas.microsoft.com/office/drawing/2014/main" id="{D969870D-E6DA-ED26-8889-B8AAA64AA454}"/>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28" name="Oval 27">
              <a:extLst>
                <a:ext uri="{FF2B5EF4-FFF2-40B4-BE49-F238E27FC236}">
                  <a16:creationId xmlns:a16="http://schemas.microsoft.com/office/drawing/2014/main" id="{73F26C03-CA4F-5994-FC8C-B2199AD06C39}"/>
                </a:ext>
              </a:extLst>
            </p:cNvPr>
            <p:cNvSpPr/>
            <p:nvPr/>
          </p:nvSpPr>
          <p:spPr>
            <a:xfrm>
              <a:off x="2027769" y="237058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3 Dots">
            <a:extLst>
              <a:ext uri="{FF2B5EF4-FFF2-40B4-BE49-F238E27FC236}">
                <a16:creationId xmlns:a16="http://schemas.microsoft.com/office/drawing/2014/main" id="{C0C1EA1D-3047-4A59-6164-04537449EA18}"/>
              </a:ext>
            </a:extLst>
          </p:cNvPr>
          <p:cNvGrpSpPr/>
          <p:nvPr/>
        </p:nvGrpSpPr>
        <p:grpSpPr>
          <a:xfrm rot="20466061">
            <a:off x="6783799" y="855232"/>
            <a:ext cx="1641961" cy="1624682"/>
            <a:chOff x="462877" y="3608366"/>
            <a:chExt cx="2667960" cy="2639885"/>
          </a:xfrm>
        </p:grpSpPr>
        <p:pic>
          <p:nvPicPr>
            <p:cNvPr id="5" name="Picture 4">
              <a:extLst>
                <a:ext uri="{FF2B5EF4-FFF2-40B4-BE49-F238E27FC236}">
                  <a16:creationId xmlns:a16="http://schemas.microsoft.com/office/drawing/2014/main" id="{CC5309CA-9509-2FA4-96CD-484236D6AAEB}"/>
                </a:ext>
              </a:extLst>
            </p:cNvPr>
            <p:cNvPicPr>
              <a:picLocks noChangeAspect="1"/>
            </p:cNvPicPr>
            <p:nvPr/>
          </p:nvPicPr>
          <p:blipFill rotWithShape="1">
            <a:blip r:embed="rId3"/>
            <a:srcRect l="31768" t="22337" r="39178" b="37006"/>
            <a:stretch/>
          </p:blipFill>
          <p:spPr>
            <a:xfrm>
              <a:off x="462877" y="3608366"/>
              <a:ext cx="2667960" cy="2639885"/>
            </a:xfrm>
            <a:prstGeom prst="rect">
              <a:avLst/>
            </a:prstGeom>
          </p:spPr>
        </p:pic>
        <p:sp>
          <p:nvSpPr>
            <p:cNvPr id="6" name="Oval 5">
              <a:extLst>
                <a:ext uri="{FF2B5EF4-FFF2-40B4-BE49-F238E27FC236}">
                  <a16:creationId xmlns:a16="http://schemas.microsoft.com/office/drawing/2014/main" id="{B973EF09-7F1E-A00B-61DF-FE1002CA995B}"/>
                </a:ext>
              </a:extLst>
            </p:cNvPr>
            <p:cNvSpPr/>
            <p:nvPr/>
          </p:nvSpPr>
          <p:spPr>
            <a:xfrm>
              <a:off x="1317932" y="4337466"/>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6DFA193-558C-0BA1-AE2E-D2B4EDFE624B}"/>
                </a:ext>
              </a:extLst>
            </p:cNvPr>
            <p:cNvSpPr/>
            <p:nvPr/>
          </p:nvSpPr>
          <p:spPr>
            <a:xfrm>
              <a:off x="1317932" y="5492694"/>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4C7F82A-8B10-4C56-D972-74032D30E0BD}"/>
                </a:ext>
              </a:extLst>
            </p:cNvPr>
            <p:cNvSpPr/>
            <p:nvPr/>
          </p:nvSpPr>
          <p:spPr>
            <a:xfrm>
              <a:off x="2177438" y="4954114"/>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1 Dot">
            <a:extLst>
              <a:ext uri="{FF2B5EF4-FFF2-40B4-BE49-F238E27FC236}">
                <a16:creationId xmlns:a16="http://schemas.microsoft.com/office/drawing/2014/main" id="{0BB6824D-6A4E-607D-CBBC-0AEBF945BE34}"/>
              </a:ext>
            </a:extLst>
          </p:cNvPr>
          <p:cNvGrpSpPr/>
          <p:nvPr/>
        </p:nvGrpSpPr>
        <p:grpSpPr>
          <a:xfrm rot="740046">
            <a:off x="936523" y="4333138"/>
            <a:ext cx="1641961" cy="1624682"/>
            <a:chOff x="558853" y="789115"/>
            <a:chExt cx="5335920" cy="5279770"/>
          </a:xfrm>
        </p:grpSpPr>
        <p:pic>
          <p:nvPicPr>
            <p:cNvPr id="14" name="Picture 13">
              <a:extLst>
                <a:ext uri="{FF2B5EF4-FFF2-40B4-BE49-F238E27FC236}">
                  <a16:creationId xmlns:a16="http://schemas.microsoft.com/office/drawing/2014/main" id="{95666A55-5D31-D714-6835-2553382A30B4}"/>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15" name="Oval 14">
              <a:extLst>
                <a:ext uri="{FF2B5EF4-FFF2-40B4-BE49-F238E27FC236}">
                  <a16:creationId xmlns:a16="http://schemas.microsoft.com/office/drawing/2014/main" id="{FDB523B2-3E5E-0860-AC4B-36C98DF57B89}"/>
                </a:ext>
              </a:extLst>
            </p:cNvPr>
            <p:cNvSpPr/>
            <p:nvPr/>
          </p:nvSpPr>
          <p:spPr>
            <a:xfrm>
              <a:off x="2800685" y="3470187"/>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2 Dots">
            <a:extLst>
              <a:ext uri="{FF2B5EF4-FFF2-40B4-BE49-F238E27FC236}">
                <a16:creationId xmlns:a16="http://schemas.microsoft.com/office/drawing/2014/main" id="{5CE30E6E-8684-F6ED-E9F2-3A5C06C87283}"/>
              </a:ext>
            </a:extLst>
          </p:cNvPr>
          <p:cNvGrpSpPr/>
          <p:nvPr/>
        </p:nvGrpSpPr>
        <p:grpSpPr>
          <a:xfrm rot="1287172">
            <a:off x="717839" y="673177"/>
            <a:ext cx="1641961" cy="1624682"/>
            <a:chOff x="680284" y="3443651"/>
            <a:chExt cx="2667960" cy="2639885"/>
          </a:xfrm>
        </p:grpSpPr>
        <p:pic>
          <p:nvPicPr>
            <p:cNvPr id="18" name="Picture 17">
              <a:extLst>
                <a:ext uri="{FF2B5EF4-FFF2-40B4-BE49-F238E27FC236}">
                  <a16:creationId xmlns:a16="http://schemas.microsoft.com/office/drawing/2014/main" id="{83D437A4-8AA9-05BC-D0E6-3A8152F0698D}"/>
                </a:ext>
              </a:extLst>
            </p:cNvPr>
            <p:cNvPicPr>
              <a:picLocks noChangeAspect="1"/>
            </p:cNvPicPr>
            <p:nvPr/>
          </p:nvPicPr>
          <p:blipFill rotWithShape="1">
            <a:blip r:embed="rId3"/>
            <a:srcRect l="31768" t="22337" r="39178" b="37006"/>
            <a:stretch/>
          </p:blipFill>
          <p:spPr>
            <a:xfrm>
              <a:off x="680284" y="3443651"/>
              <a:ext cx="2667960" cy="2639885"/>
            </a:xfrm>
            <a:prstGeom prst="rect">
              <a:avLst/>
            </a:prstGeom>
          </p:spPr>
        </p:pic>
        <p:sp>
          <p:nvSpPr>
            <p:cNvPr id="19" name="Oval 18">
              <a:extLst>
                <a:ext uri="{FF2B5EF4-FFF2-40B4-BE49-F238E27FC236}">
                  <a16:creationId xmlns:a16="http://schemas.microsoft.com/office/drawing/2014/main" id="{ACD6AD77-B723-F99B-FA0F-B5610C293CEB}"/>
                </a:ext>
              </a:extLst>
            </p:cNvPr>
            <p:cNvSpPr/>
            <p:nvPr/>
          </p:nvSpPr>
          <p:spPr>
            <a:xfrm>
              <a:off x="1483934" y="4279283"/>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6F41A86B-99EF-E881-3DEF-C9C1674A9572}"/>
                </a:ext>
              </a:extLst>
            </p:cNvPr>
            <p:cNvSpPr/>
            <p:nvPr/>
          </p:nvSpPr>
          <p:spPr>
            <a:xfrm>
              <a:off x="1375072" y="5189722"/>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506BED6C-3AEA-54A2-8706-48F11D0FE61D}"/>
              </a:ext>
            </a:extLst>
          </p:cNvPr>
          <p:cNvGrpSpPr/>
          <p:nvPr/>
        </p:nvGrpSpPr>
        <p:grpSpPr>
          <a:xfrm rot="20784902">
            <a:off x="4776343" y="4587346"/>
            <a:ext cx="1662911" cy="1645412"/>
            <a:chOff x="3207079" y="2404401"/>
            <a:chExt cx="2667960" cy="2639885"/>
          </a:xfrm>
        </p:grpSpPr>
        <p:pic>
          <p:nvPicPr>
            <p:cNvPr id="31" name="Picture 30">
              <a:extLst>
                <a:ext uri="{FF2B5EF4-FFF2-40B4-BE49-F238E27FC236}">
                  <a16:creationId xmlns:a16="http://schemas.microsoft.com/office/drawing/2014/main" id="{C062C7BF-8642-0E7A-1BBA-97821AE5D50C}"/>
                </a:ext>
              </a:extLst>
            </p:cNvPr>
            <p:cNvPicPr>
              <a:picLocks noChangeAspect="1"/>
            </p:cNvPicPr>
            <p:nvPr/>
          </p:nvPicPr>
          <p:blipFill rotWithShape="1">
            <a:blip r:embed="rId3"/>
            <a:srcRect l="31768" t="22337" r="39178" b="37006"/>
            <a:stretch/>
          </p:blipFill>
          <p:spPr>
            <a:xfrm>
              <a:off x="3207079" y="2404401"/>
              <a:ext cx="2667960" cy="2639885"/>
            </a:xfrm>
            <a:prstGeom prst="rect">
              <a:avLst/>
            </a:prstGeom>
          </p:spPr>
        </p:pic>
        <p:sp>
          <p:nvSpPr>
            <p:cNvPr id="32" name="Oval 31">
              <a:extLst>
                <a:ext uri="{FF2B5EF4-FFF2-40B4-BE49-F238E27FC236}">
                  <a16:creationId xmlns:a16="http://schemas.microsoft.com/office/drawing/2014/main" id="{6DEB0EDE-4BA7-F173-5D2A-356076FA4D46}"/>
                </a:ext>
              </a:extLst>
            </p:cNvPr>
            <p:cNvSpPr/>
            <p:nvPr/>
          </p:nvSpPr>
          <p:spPr>
            <a:xfrm>
              <a:off x="4663709" y="3431381"/>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8E861886-87D3-4345-F308-AFC1B62EEAFE}"/>
                </a:ext>
              </a:extLst>
            </p:cNvPr>
            <p:cNvSpPr/>
            <p:nvPr/>
          </p:nvSpPr>
          <p:spPr>
            <a:xfrm>
              <a:off x="3878508" y="3724344"/>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7F5D1DED-4F7A-4BEF-E8CF-CA97B03290CD}"/>
                </a:ext>
              </a:extLst>
            </p:cNvPr>
            <p:cNvSpPr/>
            <p:nvPr/>
          </p:nvSpPr>
          <p:spPr>
            <a:xfrm>
              <a:off x="4894538" y="3923569"/>
              <a:ext cx="426128" cy="42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046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1+#ppt_w/2"/>
                                          </p:val>
                                        </p:tav>
                                        <p:tav tm="100000">
                                          <p:val>
                                            <p:strVal val="#ppt_x"/>
                                          </p:val>
                                        </p:tav>
                                      </p:tavLst>
                                    </p:anim>
                                    <p:anim calcmode="lin" valueType="num">
                                      <p:cBhvr additive="base">
                                        <p:cTn id="8" dur="1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 presetClass="entr" presetSubtype="4" fill="hold" nodeType="withEffect">
                                  <p:stCondLst>
                                    <p:cond delay="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250" fill="hold"/>
                                        <p:tgtEl>
                                          <p:spTgt spid="35"/>
                                        </p:tgtEl>
                                        <p:attrNameLst>
                                          <p:attrName>ppt_x</p:attrName>
                                        </p:attrNameLst>
                                      </p:cBhvr>
                                      <p:tavLst>
                                        <p:tav tm="0">
                                          <p:val>
                                            <p:strVal val="#ppt_x"/>
                                          </p:val>
                                        </p:tav>
                                        <p:tav tm="100000">
                                          <p:val>
                                            <p:strVal val="#ppt_x"/>
                                          </p:val>
                                        </p:tav>
                                      </p:tavLst>
                                    </p:anim>
                                    <p:anim calcmode="lin" valueType="num">
                                      <p:cBhvr additive="base">
                                        <p:cTn id="16" dur="22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0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250" fill="hold"/>
                                        <p:tgtEl>
                                          <p:spTgt spid="13"/>
                                        </p:tgtEl>
                                        <p:attrNameLst>
                                          <p:attrName>ppt_x</p:attrName>
                                        </p:attrNameLst>
                                      </p:cBhvr>
                                      <p:tavLst>
                                        <p:tav tm="0">
                                          <p:val>
                                            <p:strVal val="#ppt_x"/>
                                          </p:val>
                                        </p:tav>
                                        <p:tav tm="100000">
                                          <p:val>
                                            <p:strVal val="#ppt_x"/>
                                          </p:val>
                                        </p:tav>
                                      </p:tavLst>
                                    </p:anim>
                                    <p:anim calcmode="lin" valueType="num">
                                      <p:cBhvr additive="base">
                                        <p:cTn id="20" dur="22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2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250" fill="hold"/>
                                        <p:tgtEl>
                                          <p:spTgt spid="26"/>
                                        </p:tgtEl>
                                        <p:attrNameLst>
                                          <p:attrName>ppt_x</p:attrName>
                                        </p:attrNameLst>
                                      </p:cBhvr>
                                      <p:tavLst>
                                        <p:tav tm="0">
                                          <p:val>
                                            <p:strVal val="#ppt_x"/>
                                          </p:val>
                                        </p:tav>
                                        <p:tav tm="100000">
                                          <p:val>
                                            <p:strVal val="#ppt_x"/>
                                          </p:val>
                                        </p:tav>
                                      </p:tavLst>
                                    </p:anim>
                                    <p:anim calcmode="lin" valueType="num">
                                      <p:cBhvr additive="base">
                                        <p:cTn id="24" dur="225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3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250" fill="hold"/>
                                        <p:tgtEl>
                                          <p:spTgt spid="11"/>
                                        </p:tgtEl>
                                        <p:attrNameLst>
                                          <p:attrName>ppt_x</p:attrName>
                                        </p:attrNameLst>
                                      </p:cBhvr>
                                      <p:tavLst>
                                        <p:tav tm="0">
                                          <p:val>
                                            <p:strVal val="1+#ppt_w/2"/>
                                          </p:val>
                                        </p:tav>
                                        <p:tav tm="100000">
                                          <p:val>
                                            <p:strVal val="#ppt_x"/>
                                          </p:val>
                                        </p:tav>
                                      </p:tavLst>
                                    </p:anim>
                                    <p:anim calcmode="lin" valueType="num">
                                      <p:cBhvr additive="base">
                                        <p:cTn id="28" dur="225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250" fill="hold"/>
                                        <p:tgtEl>
                                          <p:spTgt spid="17"/>
                                        </p:tgtEl>
                                        <p:attrNameLst>
                                          <p:attrName>ppt_x</p:attrName>
                                        </p:attrNameLst>
                                      </p:cBhvr>
                                      <p:tavLst>
                                        <p:tav tm="0">
                                          <p:val>
                                            <p:strVal val="0-#ppt_w/2"/>
                                          </p:val>
                                        </p:tav>
                                        <p:tav tm="100000">
                                          <p:val>
                                            <p:strVal val="#ppt_x"/>
                                          </p:val>
                                        </p:tav>
                                      </p:tavLst>
                                    </p:anim>
                                    <p:anim calcmode="lin" valueType="num">
                                      <p:cBhvr additive="base">
                                        <p:cTn id="32" dur="225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8250"/>
                            </p:stCondLst>
                            <p:childTnLst>
                              <p:par>
                                <p:cTn id="34" presetID="10" presetClass="entr" presetSubtype="0" fill="hold" grpId="0" nodeType="afterEffect">
                                  <p:stCondLst>
                                    <p:cond delay="175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xit" presetSubtype="0" fill="hold" grpId="1" nodeType="withEffect">
                                  <p:stCondLst>
                                    <p:cond delay="175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770869" y="621436"/>
            <a:ext cx="5292579" cy="3613213"/>
          </a:xfrm>
          <a:prstGeom prst="wedgeRoundRectCallout">
            <a:avLst>
              <a:gd name="adj1" fmla="val 33179"/>
              <a:gd name="adj2" fmla="val 72997"/>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Hello, children!</a:t>
            </a:r>
          </a:p>
          <a:p>
            <a:endParaRPr lang="en-GB" dirty="0">
              <a:solidFill>
                <a:schemeClr val="tx1"/>
              </a:solidFill>
            </a:endParaRPr>
          </a:p>
          <a:p>
            <a:r>
              <a:rPr lang="en-GB" dirty="0">
                <a:solidFill>
                  <a:schemeClr val="tx1"/>
                </a:solidFill>
              </a:rPr>
              <a:t>I’ve noticed something about the spots on the backs of my ladybird friends. Some have 1 spot, some have 2 spots and some have 3 spots.</a:t>
            </a:r>
          </a:p>
          <a:p>
            <a:endParaRPr lang="en-GB" dirty="0">
              <a:solidFill>
                <a:schemeClr val="tx1"/>
              </a:solidFill>
            </a:endParaRPr>
          </a:p>
          <a:p>
            <a:r>
              <a:rPr lang="en-GB" dirty="0">
                <a:solidFill>
                  <a:schemeClr val="tx1"/>
                </a:solidFill>
              </a:rPr>
              <a:t>Their spots are often arranged in parts on the sides of the ladybird.</a:t>
            </a:r>
          </a:p>
          <a:p>
            <a:endParaRPr lang="en-GB" dirty="0">
              <a:solidFill>
                <a:schemeClr val="tx1"/>
              </a:solidFill>
            </a:endParaRPr>
          </a:p>
          <a:p>
            <a:r>
              <a:rPr lang="en-GB" dirty="0">
                <a:solidFill>
                  <a:schemeClr val="tx1"/>
                </a:solidFill>
              </a:rPr>
              <a:t>Look carefully at my ladybird friends </a:t>
            </a:r>
            <a:br>
              <a:rPr lang="en-GB" dirty="0">
                <a:solidFill>
                  <a:schemeClr val="tx1"/>
                </a:solidFill>
              </a:rPr>
            </a:br>
            <a:r>
              <a:rPr lang="en-GB" dirty="0">
                <a:solidFill>
                  <a:schemeClr val="tx1"/>
                </a:solidFill>
              </a:rPr>
              <a:t>and see what you notice about their spots.</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039" y="3286957"/>
            <a:ext cx="3422378" cy="266330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058264" y="2696592"/>
            <a:ext cx="1762963" cy="1464816"/>
          </a:xfrm>
          <a:prstGeom prst="wedgeRoundRectCallout">
            <a:avLst>
              <a:gd name="adj1" fmla="val 2871"/>
              <a:gd name="adj2" fmla="val 91785"/>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do you notice about the spots on this ladybird?</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2166152" y="2460378"/>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6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129285" y="2696592"/>
            <a:ext cx="1718575" cy="1464816"/>
          </a:xfrm>
          <a:prstGeom prst="wedgeRoundRectCallout">
            <a:avLst>
              <a:gd name="adj1" fmla="val 2871"/>
              <a:gd name="adj2" fmla="val 91785"/>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spots can you see on this ladybird?</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3613213" y="403172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46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164796" y="3200399"/>
            <a:ext cx="1558777" cy="1080857"/>
          </a:xfrm>
          <a:prstGeom prst="wedgeRoundRectCallout">
            <a:avLst>
              <a:gd name="adj1" fmla="val 2871"/>
              <a:gd name="adj2" fmla="val 91785"/>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Where is the spot on this ladybird?</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2800685" y="3429000"/>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22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4167058" y="4712954"/>
            <a:ext cx="1754086" cy="1262848"/>
          </a:xfrm>
          <a:prstGeom prst="wedgeRoundRectCallout">
            <a:avLst>
              <a:gd name="adj1" fmla="val 78282"/>
              <a:gd name="adj2" fmla="val 34843"/>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do you notice about these three ladybirds?</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grpSp>
        <p:nvGrpSpPr>
          <p:cNvPr id="4" name="Group 3">
            <a:extLst>
              <a:ext uri="{FF2B5EF4-FFF2-40B4-BE49-F238E27FC236}">
                <a16:creationId xmlns:a16="http://schemas.microsoft.com/office/drawing/2014/main" id="{32D589FD-1768-74B7-B0A8-B26E09E2FB9F}"/>
              </a:ext>
            </a:extLst>
          </p:cNvPr>
          <p:cNvGrpSpPr/>
          <p:nvPr/>
        </p:nvGrpSpPr>
        <p:grpSpPr>
          <a:xfrm>
            <a:off x="5921144" y="579268"/>
            <a:ext cx="2667960" cy="2639885"/>
            <a:chOff x="558853" y="789115"/>
            <a:chExt cx="5335920" cy="5279770"/>
          </a:xfrm>
        </p:grpSpPr>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2800685" y="3429000"/>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02B0F19B-A09C-13B3-CFF5-EA8C3113E773}"/>
              </a:ext>
            </a:extLst>
          </p:cNvPr>
          <p:cNvGrpSpPr/>
          <p:nvPr/>
        </p:nvGrpSpPr>
        <p:grpSpPr>
          <a:xfrm>
            <a:off x="467278" y="579268"/>
            <a:ext cx="2667960" cy="2639885"/>
            <a:chOff x="558853" y="789115"/>
            <a:chExt cx="5335920" cy="5279770"/>
          </a:xfrm>
        </p:grpSpPr>
        <p:pic>
          <p:nvPicPr>
            <p:cNvPr id="5" name="Picture 4">
              <a:extLst>
                <a:ext uri="{FF2B5EF4-FFF2-40B4-BE49-F238E27FC236}">
                  <a16:creationId xmlns:a16="http://schemas.microsoft.com/office/drawing/2014/main" id="{4DDED8A5-E9E8-D33A-7489-C1E745912AC0}"/>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6" name="Oval 5">
              <a:extLst>
                <a:ext uri="{FF2B5EF4-FFF2-40B4-BE49-F238E27FC236}">
                  <a16:creationId xmlns:a16="http://schemas.microsoft.com/office/drawing/2014/main" id="{05DC1859-EB47-7688-9AA1-FA218AC30C64}"/>
                </a:ext>
              </a:extLst>
            </p:cNvPr>
            <p:cNvSpPr/>
            <p:nvPr/>
          </p:nvSpPr>
          <p:spPr>
            <a:xfrm>
              <a:off x="2166152" y="2460378"/>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C396205E-C8F5-866F-8CF4-77022133DC4E}"/>
              </a:ext>
            </a:extLst>
          </p:cNvPr>
          <p:cNvGrpSpPr/>
          <p:nvPr/>
        </p:nvGrpSpPr>
        <p:grpSpPr>
          <a:xfrm>
            <a:off x="3194211" y="1414900"/>
            <a:ext cx="2667960" cy="2639885"/>
            <a:chOff x="558853" y="789115"/>
            <a:chExt cx="5335920" cy="5279770"/>
          </a:xfrm>
        </p:grpSpPr>
        <p:pic>
          <p:nvPicPr>
            <p:cNvPr id="10" name="Picture 9">
              <a:extLst>
                <a:ext uri="{FF2B5EF4-FFF2-40B4-BE49-F238E27FC236}">
                  <a16:creationId xmlns:a16="http://schemas.microsoft.com/office/drawing/2014/main" id="{EFA2013D-8A28-3F95-7B19-712A52B96515}"/>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11" name="Oval 10">
              <a:extLst>
                <a:ext uri="{FF2B5EF4-FFF2-40B4-BE49-F238E27FC236}">
                  <a16:creationId xmlns:a16="http://schemas.microsoft.com/office/drawing/2014/main" id="{C1C2F8E3-3072-102A-22B2-470D0146B318}"/>
                </a:ext>
              </a:extLst>
            </p:cNvPr>
            <p:cNvSpPr/>
            <p:nvPr/>
          </p:nvSpPr>
          <p:spPr>
            <a:xfrm>
              <a:off x="3613213" y="4031725"/>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714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058264" y="2536726"/>
            <a:ext cx="2087739" cy="1624682"/>
          </a:xfrm>
          <a:prstGeom prst="wedgeRoundRectCallout">
            <a:avLst>
              <a:gd name="adj1" fmla="val -6484"/>
              <a:gd name="adj2" fmla="val 90692"/>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spots can you see on this ladybird altogether? Where are they?</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2166152" y="2460378"/>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976B6C8-17C9-A2C1-DF8A-9464E3C3597C}"/>
              </a:ext>
            </a:extLst>
          </p:cNvPr>
          <p:cNvSpPr/>
          <p:nvPr/>
        </p:nvSpPr>
        <p:spPr>
          <a:xfrm>
            <a:off x="1848035" y="4042083"/>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73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B47D2F64-E0A9-41C8-5A89-847A345E2470}"/>
              </a:ext>
            </a:extLst>
          </p:cNvPr>
          <p:cNvSpPr/>
          <p:nvPr/>
        </p:nvSpPr>
        <p:spPr>
          <a:xfrm>
            <a:off x="6058264" y="3045040"/>
            <a:ext cx="2087738" cy="1116367"/>
          </a:xfrm>
          <a:prstGeom prst="wedgeRoundRectCallout">
            <a:avLst>
              <a:gd name="adj1" fmla="val 1170"/>
              <a:gd name="adj2" fmla="val 96556"/>
              <a:gd name="adj3" fmla="val 16667"/>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are the spots arranged on this ladybird?</a:t>
            </a:r>
          </a:p>
        </p:txBody>
      </p:sp>
      <p:pic>
        <p:nvPicPr>
          <p:cNvPr id="8" name="Picture 7">
            <a:extLst>
              <a:ext uri="{FF2B5EF4-FFF2-40B4-BE49-F238E27FC236}">
                <a16:creationId xmlns:a16="http://schemas.microsoft.com/office/drawing/2014/main" id="{6CD46F34-E9BE-267C-DD34-FF8FCFBFA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4654050"/>
            <a:ext cx="2087739" cy="1624682"/>
          </a:xfrm>
          <a:prstGeom prst="rect">
            <a:avLst/>
          </a:prstGeom>
        </p:spPr>
      </p:pic>
      <p:pic>
        <p:nvPicPr>
          <p:cNvPr id="2" name="Picture 1">
            <a:extLst>
              <a:ext uri="{FF2B5EF4-FFF2-40B4-BE49-F238E27FC236}">
                <a16:creationId xmlns:a16="http://schemas.microsoft.com/office/drawing/2014/main" id="{406954BF-E0C4-041B-A051-A7C722E1962E}"/>
              </a:ext>
            </a:extLst>
          </p:cNvPr>
          <p:cNvPicPr>
            <a:picLocks noChangeAspect="1"/>
          </p:cNvPicPr>
          <p:nvPr/>
        </p:nvPicPr>
        <p:blipFill rotWithShape="1">
          <a:blip r:embed="rId3"/>
          <a:srcRect l="31768" t="22337" r="39178" b="37006"/>
          <a:stretch/>
        </p:blipFill>
        <p:spPr>
          <a:xfrm>
            <a:off x="558853" y="789115"/>
            <a:ext cx="5335920" cy="5279770"/>
          </a:xfrm>
          <a:prstGeom prst="rect">
            <a:avLst/>
          </a:prstGeom>
        </p:spPr>
      </p:pic>
      <p:sp>
        <p:nvSpPr>
          <p:cNvPr id="3" name="Oval 2">
            <a:extLst>
              <a:ext uri="{FF2B5EF4-FFF2-40B4-BE49-F238E27FC236}">
                <a16:creationId xmlns:a16="http://schemas.microsoft.com/office/drawing/2014/main" id="{B366853E-673D-538F-A1DF-EBFF03BFD509}"/>
              </a:ext>
            </a:extLst>
          </p:cNvPr>
          <p:cNvSpPr/>
          <p:nvPr/>
        </p:nvSpPr>
        <p:spPr>
          <a:xfrm>
            <a:off x="2166152" y="2460378"/>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976B6C8-17C9-A2C1-DF8A-9464E3C3597C}"/>
              </a:ext>
            </a:extLst>
          </p:cNvPr>
          <p:cNvSpPr/>
          <p:nvPr/>
        </p:nvSpPr>
        <p:spPr>
          <a:xfrm>
            <a:off x="3481526" y="4468211"/>
            <a:ext cx="852256" cy="8522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531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76</TotalTime>
  <Words>404</Words>
  <Application>Microsoft Office PowerPoint</Application>
  <PresentationFormat>On-screen Show (4:3)</PresentationFormat>
  <Paragraphs>34</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Roboto</vt:lpstr>
      <vt:lpstr>Calibri</vt:lpstr>
      <vt:lpstr>Twinkl</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Leather</dc:creator>
  <cp:lastModifiedBy>Mrs Foster</cp:lastModifiedBy>
  <cp:revision>5</cp:revision>
  <dcterms:created xsi:type="dcterms:W3CDTF">2023-09-19T14:28:52Z</dcterms:created>
  <dcterms:modified xsi:type="dcterms:W3CDTF">2023-11-01T20:27:25Z</dcterms:modified>
</cp:coreProperties>
</file>