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9" r:id="rId2"/>
    <p:sldId id="260" r:id="rId3"/>
    <p:sldId id="261" r:id="rId4"/>
    <p:sldId id="263" r:id="rId5"/>
    <p:sldId id="265" r:id="rId6"/>
    <p:sldId id="266" r:id="rId7"/>
  </p:sldIdLst>
  <p:sldSz cx="10693400" cy="7562850"/>
  <p:notesSz cx="9940925" cy="68087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68" autoAdjust="0"/>
    <p:restoredTop sz="94646"/>
  </p:normalViewPr>
  <p:slideViewPr>
    <p:cSldViewPr>
      <p:cViewPr varScale="1">
        <p:scale>
          <a:sx n="78" d="100"/>
          <a:sy n="78" d="100"/>
        </p:scale>
        <p:origin x="105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E0D821-FED0-AB46-B4D6-A7C45F16CDB9}"/>
              </a:ext>
            </a:extLst>
          </p:cNvPr>
          <p:cNvSpPr>
            <a:spLocks noGrp="1"/>
          </p:cNvSpPr>
          <p:nvPr>
            <p:ph type="ctrTitle"/>
          </p:nvPr>
        </p:nvSpPr>
        <p:spPr>
          <a:xfrm>
            <a:off x="1336675" y="1237717"/>
            <a:ext cx="8020050" cy="2632992"/>
          </a:xfrm>
        </p:spPr>
        <p:txBody>
          <a:bodyPr anchor="b"/>
          <a:lstStyle>
            <a:lvl1pPr algn="ctr">
              <a:defRPr sz="5263"/>
            </a:lvl1pPr>
          </a:lstStyle>
          <a:p>
            <a:r>
              <a:rPr lang="en-US"/>
              <a:t>Click to edit Master title style</a:t>
            </a:r>
          </a:p>
        </p:txBody>
      </p:sp>
      <p:sp>
        <p:nvSpPr>
          <p:cNvPr id="3" name="Subtitle 2">
            <a:extLst>
              <a:ext uri="{FF2B5EF4-FFF2-40B4-BE49-F238E27FC236}">
                <a16:creationId xmlns="" xmlns:a16="http://schemas.microsoft.com/office/drawing/2014/main" id="{E7C5FB65-1868-7140-9CCD-5CA385B0F494}"/>
              </a:ext>
            </a:extLst>
          </p:cNvPr>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en-US"/>
              <a:t>Click to edit Master subtitle style</a:t>
            </a:r>
          </a:p>
        </p:txBody>
      </p:sp>
      <p:sp>
        <p:nvSpPr>
          <p:cNvPr id="4" name="Date Placeholder 3">
            <a:extLst>
              <a:ext uri="{FF2B5EF4-FFF2-40B4-BE49-F238E27FC236}">
                <a16:creationId xmlns="" xmlns:a16="http://schemas.microsoft.com/office/drawing/2014/main" id="{6A29C397-E12B-1D4A-B85D-F6FCFE6560F1}"/>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F6A09E55-524D-F048-8469-1AF1E1C0FD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0767770-C091-CE47-A174-C5C1400FE4B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86691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1B3196-E231-EA41-BD41-AF67B901F5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7D26176-B354-A940-9B93-1D28AA0D5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4EBAF67-62CE-BD4D-9625-2FF4BCF0D4B5}"/>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E627A992-98BD-B545-925B-B92B5CFCDE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C5BD2B7-00BF-4B4C-9AF6-EBAEE475BB5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9789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9F9027E-942E-D74F-BFEA-79A6137A3153}"/>
              </a:ext>
            </a:extLst>
          </p:cNvPr>
          <p:cNvSpPr>
            <a:spLocks noGrp="1"/>
          </p:cNvSpPr>
          <p:nvPr>
            <p:ph type="title" orient="vert"/>
          </p:nvPr>
        </p:nvSpPr>
        <p:spPr>
          <a:xfrm>
            <a:off x="7652465" y="402652"/>
            <a:ext cx="2305764" cy="6409166"/>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81237E1A-E0F3-534A-BD03-1D562AF2A6DE}"/>
              </a:ext>
            </a:extLst>
          </p:cNvPr>
          <p:cNvSpPr>
            <a:spLocks noGrp="1"/>
          </p:cNvSpPr>
          <p:nvPr>
            <p:ph type="body" orient="vert" idx="1"/>
          </p:nvPr>
        </p:nvSpPr>
        <p:spPr>
          <a:xfrm>
            <a:off x="735171" y="402652"/>
            <a:ext cx="6783626" cy="64091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C0B355E-D62A-F348-B2E3-8122589335B2}"/>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0CF3A822-286B-0547-815D-E077663CCF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E0A92D5D-7CF1-F04B-A715-02B1AD586206}"/>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41340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41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F50BA9-5373-444E-90C5-C0BA4E832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7081668-932E-D846-80CE-A02FA03AAE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3F5AFA7-C75A-7D42-A29F-1F5B6665B7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26EEDAE6-AF62-9447-B718-40F90D9604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2FB18163-CCC5-A24C-879B-5AA7E063927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7067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764E0F-DC21-CA47-B60E-F3A99B7BBC45}"/>
              </a:ext>
            </a:extLst>
          </p:cNvPr>
          <p:cNvSpPr>
            <a:spLocks noGrp="1"/>
          </p:cNvSpPr>
          <p:nvPr>
            <p:ph type="title"/>
          </p:nvPr>
        </p:nvSpPr>
        <p:spPr>
          <a:xfrm>
            <a:off x="729602" y="1885462"/>
            <a:ext cx="9223058" cy="3145935"/>
          </a:xfrm>
        </p:spPr>
        <p:txBody>
          <a:bodyPr anchor="b"/>
          <a:lstStyle>
            <a:lvl1pPr>
              <a:defRPr sz="5263"/>
            </a:lvl1pPr>
          </a:lstStyle>
          <a:p>
            <a:r>
              <a:rPr lang="en-US"/>
              <a:t>Click to edit Master title style</a:t>
            </a:r>
          </a:p>
        </p:txBody>
      </p:sp>
      <p:sp>
        <p:nvSpPr>
          <p:cNvPr id="3" name="Text Placeholder 2">
            <a:extLst>
              <a:ext uri="{FF2B5EF4-FFF2-40B4-BE49-F238E27FC236}">
                <a16:creationId xmlns="" xmlns:a16="http://schemas.microsoft.com/office/drawing/2014/main" id="{D36E3BC4-9408-8248-994C-7336B8648660}"/>
              </a:ext>
            </a:extLst>
          </p:cNvPr>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32BFE14C-EFA5-0440-9728-F0417FF52C34}"/>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A46973A5-14AA-5844-B403-D7A2C3BBB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A6D8848-411E-9948-B79E-C10E8339C653}"/>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50554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EF1F93-2315-084E-AE4A-B6AAFAC1F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FF1AF5A-3A9B-5C40-A670-60F8FA7AA04B}"/>
              </a:ext>
            </a:extLst>
          </p:cNvPr>
          <p:cNvSpPr>
            <a:spLocks noGrp="1"/>
          </p:cNvSpPr>
          <p:nvPr>
            <p:ph sz="half" idx="1"/>
          </p:nvPr>
        </p:nvSpPr>
        <p:spPr>
          <a:xfrm>
            <a:off x="735171"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F30E51A2-C0E5-924F-AA74-4369F97C855D}"/>
              </a:ext>
            </a:extLst>
          </p:cNvPr>
          <p:cNvSpPr>
            <a:spLocks noGrp="1"/>
          </p:cNvSpPr>
          <p:nvPr>
            <p:ph sz="half" idx="2"/>
          </p:nvPr>
        </p:nvSpPr>
        <p:spPr>
          <a:xfrm>
            <a:off x="5413534"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411E2FE-8DCC-BB49-BE88-925A8EA613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 xmlns:a16="http://schemas.microsoft.com/office/drawing/2014/main" id="{CB70C603-6D0A-914F-9194-D061CDA505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D6082CAF-941E-7A42-9439-BD5A8B5742DB}"/>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51684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377666-B6DF-7B42-A4D6-BB52960E6850}"/>
              </a:ext>
            </a:extLst>
          </p:cNvPr>
          <p:cNvSpPr>
            <a:spLocks noGrp="1"/>
          </p:cNvSpPr>
          <p:nvPr>
            <p:ph type="title"/>
          </p:nvPr>
        </p:nvSpPr>
        <p:spPr>
          <a:xfrm>
            <a:off x="736564" y="402652"/>
            <a:ext cx="9223058" cy="1461801"/>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AF2AF614-74A1-A34E-BF8D-EE3BEBD17639}"/>
              </a:ext>
            </a:extLst>
          </p:cNvPr>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4" name="Content Placeholder 3">
            <a:extLst>
              <a:ext uri="{FF2B5EF4-FFF2-40B4-BE49-F238E27FC236}">
                <a16:creationId xmlns="" xmlns:a16="http://schemas.microsoft.com/office/drawing/2014/main" id="{78278CE7-DCCC-8A40-B728-389B1C9B93AA}"/>
              </a:ext>
            </a:extLst>
          </p:cNvPr>
          <p:cNvSpPr>
            <a:spLocks noGrp="1"/>
          </p:cNvSpPr>
          <p:nvPr>
            <p:ph sz="half" idx="2"/>
          </p:nvPr>
        </p:nvSpPr>
        <p:spPr>
          <a:xfrm>
            <a:off x="736565" y="2762541"/>
            <a:ext cx="4523809"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0CF9621-0EB8-1B43-B2B2-9F633789C398}"/>
              </a:ext>
            </a:extLst>
          </p:cNvPr>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6" name="Content Placeholder 5">
            <a:extLst>
              <a:ext uri="{FF2B5EF4-FFF2-40B4-BE49-F238E27FC236}">
                <a16:creationId xmlns="" xmlns:a16="http://schemas.microsoft.com/office/drawing/2014/main" id="{BC16F303-67B1-7848-A316-5DC923AC51FE}"/>
              </a:ext>
            </a:extLst>
          </p:cNvPr>
          <p:cNvSpPr>
            <a:spLocks noGrp="1"/>
          </p:cNvSpPr>
          <p:nvPr>
            <p:ph sz="quarter" idx="4"/>
          </p:nvPr>
        </p:nvSpPr>
        <p:spPr>
          <a:xfrm>
            <a:off x="5413534" y="2762541"/>
            <a:ext cx="4546088"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89E6313-3555-1349-9502-0DE1679D0808}"/>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8" name="Footer Placeholder 7">
            <a:extLst>
              <a:ext uri="{FF2B5EF4-FFF2-40B4-BE49-F238E27FC236}">
                <a16:creationId xmlns="" xmlns:a16="http://schemas.microsoft.com/office/drawing/2014/main" id="{2BD3071B-6AD4-B849-AE6B-6E82D35157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817FB7C0-6181-FD4F-BCD0-7E7728C7C43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9885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CE5493-203A-F74C-9F12-3CD1A05CD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09E219-E59D-B342-A6B2-9BE72FFC934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4" name="Footer Placeholder 3">
            <a:extLst>
              <a:ext uri="{FF2B5EF4-FFF2-40B4-BE49-F238E27FC236}">
                <a16:creationId xmlns="" xmlns:a16="http://schemas.microsoft.com/office/drawing/2014/main" id="{18EC982C-E9BD-6649-A840-EC65A06EB6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04AE3FAF-E59F-6845-8EC4-C1E4187BD5E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15730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0DD20B2-BACB-3041-9BD6-564857CBD7C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3" name="Footer Placeholder 2">
            <a:extLst>
              <a:ext uri="{FF2B5EF4-FFF2-40B4-BE49-F238E27FC236}">
                <a16:creationId xmlns="" xmlns:a16="http://schemas.microsoft.com/office/drawing/2014/main" id="{86AD5528-1CCF-294F-A1E3-1923158ACC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2934E5C8-90EE-B347-9301-A2210FF023F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05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D9812E-2917-BD49-9C2B-A75663B3B262}"/>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Content Placeholder 2">
            <a:extLst>
              <a:ext uri="{FF2B5EF4-FFF2-40B4-BE49-F238E27FC236}">
                <a16:creationId xmlns="" xmlns:a16="http://schemas.microsoft.com/office/drawing/2014/main" id="{2AD44438-42CB-9046-9F8F-E72B865D19DF}"/>
              </a:ext>
            </a:extLst>
          </p:cNvPr>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28E99A8-DFEE-8547-A9CA-58BDEA4001E2}"/>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378B45E7-3CA1-AA48-B2F9-EE11BB0912A3}"/>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 xmlns:a16="http://schemas.microsoft.com/office/drawing/2014/main" id="{C37582DB-4684-FA4E-AE35-BFE2711100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17A88243-8644-B64D-84EB-5507390C3847}"/>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603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FEE1C2-0690-6D44-8284-08DD3E21B265}"/>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Picture Placeholder 2">
            <a:extLst>
              <a:ext uri="{FF2B5EF4-FFF2-40B4-BE49-F238E27FC236}">
                <a16:creationId xmlns="" xmlns:a16="http://schemas.microsoft.com/office/drawing/2014/main" id="{9D027C73-61B6-8E4F-B6EF-54204A6097F7}"/>
              </a:ext>
            </a:extLst>
          </p:cNvPr>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en-US"/>
          </a:p>
        </p:txBody>
      </p:sp>
      <p:sp>
        <p:nvSpPr>
          <p:cNvPr id="4" name="Text Placeholder 3">
            <a:extLst>
              <a:ext uri="{FF2B5EF4-FFF2-40B4-BE49-F238E27FC236}">
                <a16:creationId xmlns="" xmlns:a16="http://schemas.microsoft.com/office/drawing/2014/main" id="{D3F2C5AD-82D3-E144-BDAC-6242FF8F12B3}"/>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9C528D0F-A0F9-9C49-B169-92D9DD69218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 xmlns:a16="http://schemas.microsoft.com/office/drawing/2014/main" id="{5138604D-3AFE-6C48-9BD8-C1F937D57E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629E12D9-C6AB-9848-8EE2-15F16E634CE9}"/>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844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FEAD17D-A16D-FB4D-96BC-421B3E1F4B66}"/>
              </a:ext>
            </a:extLst>
          </p:cNvPr>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D8CE9B58-7354-6244-ADEC-B8AD61123040}"/>
              </a:ext>
            </a:extLst>
          </p:cNvPr>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B3F6F1F-7CA9-934A-998C-C1EC1C3669ED}"/>
              </a:ext>
            </a:extLst>
          </p:cNvPr>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9/5/2022</a:t>
            </a:fld>
            <a:endParaRPr lang="en-US"/>
          </a:p>
        </p:txBody>
      </p:sp>
      <p:sp>
        <p:nvSpPr>
          <p:cNvPr id="5" name="Footer Placeholder 4">
            <a:extLst>
              <a:ext uri="{FF2B5EF4-FFF2-40B4-BE49-F238E27FC236}">
                <a16:creationId xmlns="" xmlns:a16="http://schemas.microsoft.com/office/drawing/2014/main" id="{E7011E37-6474-5647-A5B3-CF235CC1EDD3}"/>
              </a:ext>
            </a:extLst>
          </p:cNvPr>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9F62DA4E-4A7A-2345-8CE1-D745EFD43FC9}"/>
              </a:ext>
            </a:extLst>
          </p:cNvPr>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58856643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es.com/teaching-resource/everyday-materials-materials-matter-year-2-11083900" TargetMode="External"/><Relationship Id="rId2" Type="http://schemas.openxmlformats.org/officeDocument/2006/relationships/hyperlink" Target="https://www.stem.org.uk/resources/community/collection/12724/year-2-uses-everyday-materials" TargetMode="External"/><Relationship Id="rId1" Type="http://schemas.openxmlformats.org/officeDocument/2006/relationships/slideLayout" Target="../slideLayouts/slideLayout12.xml"/><Relationship Id="rId4" Type="http://schemas.openxmlformats.org/officeDocument/2006/relationships/hyperlink" Target="https://www.outstandingscience.co.uk/index.php?action=view_page&amp;page=view_unit&amp;unit=2d"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file:////var/folders/8_/y_gkz_vs70l1fj0zzg0ct6jm0000gn/T/com.microsoft.Word/WebArchiveCopyPasteTempFiles/images%3fq=tbnANd9GcQbzBIDXOD2nd5VlTaLhwpzKhAdgRzoW9777Q&amp;usqp=CAU" TargetMode="External"/><Relationship Id="rId3" Type="http://schemas.openxmlformats.org/officeDocument/2006/relationships/image" Target="file:////var/folders/8_/y_gkz_vs70l1fj0zzg0ct6jm0000gn/T/com.microsoft.Word/WebArchiveCopyPasteTempFiles/Z" TargetMode="External"/><Relationship Id="rId7" Type="http://schemas.openxmlformats.org/officeDocument/2006/relationships/image" Target="../media/image6.jpeg"/><Relationship Id="rId12" Type="http://schemas.openxmlformats.org/officeDocument/2006/relationships/image" Target="file:////var/folders/8_/y_gkz_vs70l1fj0zzg0ct6jm0000gn/T/com.microsoft.Word/WebArchiveCopyPasteTempFiles/9k="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8.jpeg"/><Relationship Id="rId5" Type="http://schemas.openxmlformats.org/officeDocument/2006/relationships/image" Target="file:////var/folders/8_/y_gkz_vs70l1fj0zzg0ct6jm0000gn/T/com.microsoft.Word/WebArchiveCopyPasteTempFiles/2Q==" TargetMode="External"/><Relationship Id="rId10" Type="http://schemas.openxmlformats.org/officeDocument/2006/relationships/image" Target="file:////var/folders/8_/y_gkz_vs70l1fj0zzg0ct6jm0000gn/T/com.microsoft.Word/WebArchiveCopyPasteTempFiles/images%3fq=tbnANd9GcT3VdnjqpBs2lqfGpLLHRcva0-H1Yi3_pKCCQ&amp;usqp=CAU" TargetMode="External"/><Relationship Id="rId4" Type="http://schemas.openxmlformats.org/officeDocument/2006/relationships/image" Target="../media/image4.jpeg"/><Relationship Id="rId9"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hyperlink" Target="http://www.bbc.co.uk/learningzone/clips/materials-and-their-uses/2160.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Parts of a Tree and Their Functions - Science Facts"/>
          <p:cNvSpPr>
            <a:spLocks noChangeAspect="1" noChangeArrowheads="1"/>
          </p:cNvSpPr>
          <p:nvPr/>
        </p:nvSpPr>
        <p:spPr bwMode="auto">
          <a:xfrm>
            <a:off x="2603500" y="324802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extBox 6"/>
          <p:cNvSpPr txBox="1"/>
          <p:nvPr/>
        </p:nvSpPr>
        <p:spPr>
          <a:xfrm>
            <a:off x="7127409" y="310293"/>
            <a:ext cx="2934691" cy="1938992"/>
          </a:xfrm>
          <a:prstGeom prst="rect">
            <a:avLst/>
          </a:prstGeom>
          <a:solidFill>
            <a:schemeClr val="accent6">
              <a:lumMod val="60000"/>
              <a:lumOff val="40000"/>
            </a:schemeClr>
          </a:solidFill>
          <a:ln w="28575">
            <a:solidFill>
              <a:srgbClr val="00B050"/>
            </a:solidFill>
          </a:ln>
        </p:spPr>
        <p:txBody>
          <a:bodyPr wrap="square" rtlCol="0">
            <a:spAutoFit/>
          </a:bodyPr>
          <a:lstStyle/>
          <a:p>
            <a:pPr algn="ctr"/>
            <a:r>
              <a:rPr lang="en-US" sz="1200" b="1" u="sng" dirty="0"/>
              <a:t>In this topic , will learn to…</a:t>
            </a:r>
          </a:p>
          <a:p>
            <a:r>
              <a:rPr lang="en-US" sz="1200" dirty="0"/>
              <a:t>Pupils should be taught to</a:t>
            </a:r>
            <a:r>
              <a:rPr lang="en-US" sz="1200" dirty="0" smtClean="0"/>
              <a:t>:</a:t>
            </a:r>
          </a:p>
          <a:p>
            <a:pPr marL="171450" indent="-171450">
              <a:buFont typeface="Arial" panose="020B0604020202020204" pitchFamily="34" charset="0"/>
              <a:buChar char="•"/>
            </a:pPr>
            <a:r>
              <a:rPr lang="en-US" sz="1200" dirty="0" smtClean="0"/>
              <a:t>  </a:t>
            </a:r>
            <a:r>
              <a:rPr lang="en-US" sz="1200" dirty="0"/>
              <a:t>Identify and compare the suitability of a variety of everyday materials, including wood, metal, plastic, glass, brick, rock, paper and cardboard for particular </a:t>
            </a:r>
            <a:r>
              <a:rPr lang="en-US" sz="1200" dirty="0" smtClean="0"/>
              <a:t>uses</a:t>
            </a:r>
          </a:p>
          <a:p>
            <a:pPr marL="171450" indent="-171450">
              <a:buFont typeface="Arial" panose="020B0604020202020204" pitchFamily="34" charset="0"/>
              <a:buChar char="•"/>
            </a:pPr>
            <a:r>
              <a:rPr lang="en-US" sz="1200" dirty="0" smtClean="0"/>
              <a:t> Find </a:t>
            </a:r>
            <a:r>
              <a:rPr lang="en-US" sz="1200" dirty="0"/>
              <a:t>out how the shapes of solid objects made from some materials can be changed by squashing, bending, twisting and stretching. </a:t>
            </a:r>
            <a:endParaRPr lang="en-US" sz="1200" b="1" dirty="0" smtClean="0">
              <a:solidFill>
                <a:srgbClr val="FF0000"/>
              </a:solidFill>
            </a:endParaRPr>
          </a:p>
        </p:txBody>
      </p:sp>
      <p:sp>
        <p:nvSpPr>
          <p:cNvPr id="16" name="TextBox 15"/>
          <p:cNvSpPr txBox="1"/>
          <p:nvPr/>
        </p:nvSpPr>
        <p:spPr>
          <a:xfrm>
            <a:off x="4183352" y="1249012"/>
            <a:ext cx="2826935" cy="246221"/>
          </a:xfrm>
          <a:prstGeom prst="rect">
            <a:avLst/>
          </a:prstGeom>
          <a:solidFill>
            <a:schemeClr val="accent6">
              <a:lumMod val="60000"/>
              <a:lumOff val="40000"/>
            </a:schemeClr>
          </a:solidFill>
          <a:ln w="12700">
            <a:solidFill>
              <a:srgbClr val="00B050"/>
            </a:solidFill>
          </a:ln>
        </p:spPr>
        <p:txBody>
          <a:bodyPr wrap="square" rtlCol="0">
            <a:spAutoFit/>
          </a:bodyPr>
          <a:lstStyle/>
          <a:p>
            <a:endParaRPr lang="en-GB" sz="1000" dirty="0"/>
          </a:p>
        </p:txBody>
      </p:sp>
      <p:sp>
        <p:nvSpPr>
          <p:cNvPr id="18" name="TextBox 17"/>
          <p:cNvSpPr txBox="1"/>
          <p:nvPr/>
        </p:nvSpPr>
        <p:spPr>
          <a:xfrm>
            <a:off x="7145790" y="2867025"/>
            <a:ext cx="2897928" cy="4524315"/>
          </a:xfrm>
          <a:prstGeom prst="rect">
            <a:avLst/>
          </a:prstGeom>
          <a:solidFill>
            <a:schemeClr val="accent6">
              <a:lumMod val="60000"/>
              <a:lumOff val="40000"/>
            </a:schemeClr>
          </a:solidFill>
          <a:ln w="12700">
            <a:solidFill>
              <a:srgbClr val="00B050"/>
            </a:solidFill>
          </a:ln>
        </p:spPr>
        <p:txBody>
          <a:bodyPr wrap="square" rtlCol="0">
            <a:spAutoFit/>
          </a:bodyPr>
          <a:lstStyle/>
          <a:p>
            <a:pPr algn="ctr"/>
            <a:r>
              <a:rPr lang="en-GB" sz="1400" b="1" dirty="0" smtClean="0">
                <a:solidFill>
                  <a:srgbClr val="FF0000"/>
                </a:solidFill>
              </a:rPr>
              <a:t>Properties of Materials</a:t>
            </a:r>
          </a:p>
          <a:p>
            <a:r>
              <a:rPr lang="en-GB" sz="1200" dirty="0">
                <a:solidFill>
                  <a:srgbClr val="FF0000"/>
                </a:solidFill>
              </a:rPr>
              <a:t> </a:t>
            </a:r>
            <a:r>
              <a:rPr lang="en-US" sz="1400" b="1" dirty="0" smtClean="0">
                <a:solidFill>
                  <a:srgbClr val="FF0000"/>
                </a:solidFill>
              </a:rPr>
              <a:t>Object :  </a:t>
            </a:r>
            <a:r>
              <a:rPr lang="en-US" sz="1400" b="1" dirty="0"/>
              <a:t>A thing that can be used. For example a door, chair, car, table are all objects</a:t>
            </a:r>
            <a:r>
              <a:rPr lang="en-US" sz="1400" b="1" dirty="0" smtClean="0"/>
              <a:t>.</a:t>
            </a:r>
          </a:p>
          <a:p>
            <a:r>
              <a:rPr lang="en-US" sz="1400" b="1" dirty="0">
                <a:solidFill>
                  <a:srgbClr val="FF0000"/>
                </a:solidFill>
              </a:rPr>
              <a:t>M</a:t>
            </a:r>
            <a:r>
              <a:rPr lang="en-US" sz="1400" b="1" dirty="0" smtClean="0">
                <a:solidFill>
                  <a:srgbClr val="FF0000"/>
                </a:solidFill>
              </a:rPr>
              <a:t>aterial : </a:t>
            </a:r>
            <a:r>
              <a:rPr lang="en-US" sz="1400" b="1" dirty="0" smtClean="0"/>
              <a:t>Materials </a:t>
            </a:r>
            <a:r>
              <a:rPr lang="en-US" sz="1400" b="1" dirty="0"/>
              <a:t>are what an object is made from. hard Not easily broken or bent</a:t>
            </a:r>
            <a:r>
              <a:rPr lang="en-US" sz="1400" b="1" dirty="0" smtClean="0"/>
              <a:t>.</a:t>
            </a:r>
          </a:p>
          <a:p>
            <a:r>
              <a:rPr lang="en-US" sz="1400" b="1" dirty="0" smtClean="0">
                <a:solidFill>
                  <a:srgbClr val="FF0000"/>
                </a:solidFill>
              </a:rPr>
              <a:t>Soft : </a:t>
            </a:r>
            <a:r>
              <a:rPr lang="en-US" sz="1400" b="1" dirty="0" smtClean="0"/>
              <a:t> </a:t>
            </a:r>
            <a:r>
              <a:rPr lang="en-US" sz="1400" b="1" dirty="0"/>
              <a:t>If something is soft, it is easy to cut, fold or change the shape of. </a:t>
            </a:r>
            <a:r>
              <a:rPr lang="en-US" sz="1400" b="1" dirty="0">
                <a:solidFill>
                  <a:srgbClr val="FF0000"/>
                </a:solidFill>
              </a:rPr>
              <a:t>Stretchy (elastic) </a:t>
            </a:r>
            <a:r>
              <a:rPr lang="en-US" sz="1400" b="1" dirty="0" smtClean="0">
                <a:solidFill>
                  <a:srgbClr val="FF0000"/>
                </a:solidFill>
              </a:rPr>
              <a:t>: </a:t>
            </a:r>
            <a:r>
              <a:rPr lang="en-US" sz="1400" b="1" dirty="0" smtClean="0"/>
              <a:t>Can </a:t>
            </a:r>
            <a:r>
              <a:rPr lang="en-US" sz="1400" b="1" dirty="0"/>
              <a:t>be pulled to make it longer or wider without breaking. </a:t>
            </a:r>
            <a:endParaRPr lang="en-US" sz="1400" b="1" dirty="0" smtClean="0"/>
          </a:p>
          <a:p>
            <a:r>
              <a:rPr lang="en-US" sz="1400" b="1" dirty="0" smtClean="0">
                <a:solidFill>
                  <a:srgbClr val="FF0000"/>
                </a:solidFill>
              </a:rPr>
              <a:t>Breaks/tears : </a:t>
            </a:r>
            <a:r>
              <a:rPr lang="en-US" sz="1400" b="1" dirty="0" smtClean="0"/>
              <a:t> </a:t>
            </a:r>
            <a:r>
              <a:rPr lang="en-US" sz="1400" b="1" dirty="0"/>
              <a:t>Under a force like pulling/stretching a material may start to tear or separate into different pieces (break). </a:t>
            </a:r>
            <a:endParaRPr lang="en-US" sz="1400" b="1" dirty="0" smtClean="0"/>
          </a:p>
          <a:p>
            <a:r>
              <a:rPr lang="en-US" sz="1400" b="1" dirty="0">
                <a:solidFill>
                  <a:srgbClr val="FF0000"/>
                </a:solidFill>
              </a:rPr>
              <a:t>S</a:t>
            </a:r>
            <a:r>
              <a:rPr lang="en-US" sz="1400" b="1" dirty="0" smtClean="0">
                <a:solidFill>
                  <a:srgbClr val="FF0000"/>
                </a:solidFill>
              </a:rPr>
              <a:t>hiny</a:t>
            </a:r>
            <a:r>
              <a:rPr lang="en-US" sz="1400" b="1" dirty="0" smtClean="0"/>
              <a:t> : Reflects </a:t>
            </a:r>
            <a:r>
              <a:rPr lang="en-US" sz="1400" b="1" dirty="0"/>
              <a:t>light easily. dull Doesn’t reflect light. Doesn’t look bright or shiny. </a:t>
            </a:r>
            <a:endParaRPr lang="en-GB" sz="1400" b="1" dirty="0"/>
          </a:p>
          <a:p>
            <a:endParaRPr lang="en-GB" sz="1200" dirty="0"/>
          </a:p>
          <a:p>
            <a:endParaRPr lang="en-GB" sz="1200" dirty="0" smtClean="0"/>
          </a:p>
        </p:txBody>
      </p:sp>
      <p:pic>
        <p:nvPicPr>
          <p:cNvPr id="19" name="Picture 18">
            <a:extLst>
              <a:ext uri="{FF2B5EF4-FFF2-40B4-BE49-F238E27FC236}">
                <a16:creationId xmlns="" xmlns:a16="http://schemas.microsoft.com/office/drawing/2014/main" id="{A0B315EE-7A53-6C42-A5A8-DFAC03318F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800" y="110908"/>
            <a:ext cx="289589" cy="301612"/>
          </a:xfrm>
          <a:prstGeom prst="rect">
            <a:avLst/>
          </a:prstGeom>
          <a:noFill/>
          <a:ln>
            <a:solidFill>
              <a:srgbClr val="00B050"/>
            </a:solidFill>
          </a:ln>
        </p:spPr>
      </p:pic>
      <p:sp>
        <p:nvSpPr>
          <p:cNvPr id="20" name="TextBox 19"/>
          <p:cNvSpPr txBox="1"/>
          <p:nvPr/>
        </p:nvSpPr>
        <p:spPr>
          <a:xfrm>
            <a:off x="1079500" y="110908"/>
            <a:ext cx="2590800" cy="707886"/>
          </a:xfrm>
          <a:prstGeom prst="rect">
            <a:avLst/>
          </a:prstGeom>
          <a:noFill/>
          <a:ln w="28575">
            <a:solidFill>
              <a:srgbClr val="00B050"/>
            </a:solidFill>
          </a:ln>
        </p:spPr>
        <p:txBody>
          <a:bodyPr wrap="square" rtlCol="0">
            <a:spAutoFit/>
          </a:bodyPr>
          <a:lstStyle/>
          <a:p>
            <a:pPr algn="ctr"/>
            <a:r>
              <a:rPr lang="en-GB" sz="2000" dirty="0" smtClean="0">
                <a:solidFill>
                  <a:srgbClr val="00B050"/>
                </a:solidFill>
              </a:rPr>
              <a:t>   Year </a:t>
            </a:r>
            <a:r>
              <a:rPr lang="en-GB" sz="2000" dirty="0" smtClean="0">
                <a:solidFill>
                  <a:srgbClr val="00B050"/>
                </a:solidFill>
              </a:rPr>
              <a:t>2 </a:t>
            </a:r>
            <a:r>
              <a:rPr lang="en-GB" sz="2000" dirty="0" smtClean="0">
                <a:solidFill>
                  <a:srgbClr val="00B050"/>
                </a:solidFill>
              </a:rPr>
              <a:t>– Every Day Materials</a:t>
            </a:r>
            <a:endParaRPr lang="en-GB" sz="1400" dirty="0">
              <a:solidFill>
                <a:srgbClr val="00B050"/>
              </a:solidFill>
            </a:endParaRPr>
          </a:p>
        </p:txBody>
      </p:sp>
      <p:sp>
        <p:nvSpPr>
          <p:cNvPr id="21" name="Rectangle 20">
            <a:extLst>
              <a:ext uri="{FF2B5EF4-FFF2-40B4-BE49-F238E27FC236}">
                <a16:creationId xmlns="" xmlns:a16="http://schemas.microsoft.com/office/drawing/2014/main" id="{DE92FADB-5290-C844-BD53-F7116FDA0E1C}"/>
              </a:ext>
            </a:extLst>
          </p:cNvPr>
          <p:cNvSpPr/>
          <p:nvPr/>
        </p:nvSpPr>
        <p:spPr>
          <a:xfrm>
            <a:off x="268180" y="866165"/>
            <a:ext cx="3708353" cy="276999"/>
          </a:xfrm>
          <a:prstGeom prst="rect">
            <a:avLst/>
          </a:prstGeom>
          <a:solidFill>
            <a:schemeClr val="accent6">
              <a:lumMod val="20000"/>
              <a:lumOff val="80000"/>
            </a:schemeClr>
          </a:solidFill>
          <a:ln>
            <a:solidFill>
              <a:srgbClr val="00B050"/>
            </a:solidFill>
          </a:ln>
        </p:spPr>
        <p:txBody>
          <a:bodyPr wrap="square">
            <a:spAutoFit/>
          </a:bodyPr>
          <a:lstStyle/>
          <a:p>
            <a:pPr marL="12700" algn="ctr">
              <a:lnSpc>
                <a:spcPct val="100000"/>
              </a:lnSpc>
              <a:spcBef>
                <a:spcPts val="105"/>
              </a:spcBef>
              <a:tabLst>
                <a:tab pos="1553210" algn="l"/>
              </a:tabLst>
            </a:pPr>
            <a:r>
              <a:rPr lang="en-GB" sz="1200" b="1" spc="-5" dirty="0">
                <a:cs typeface="Calibri"/>
              </a:rPr>
              <a:t>Things I have learned already…</a:t>
            </a:r>
          </a:p>
        </p:txBody>
      </p:sp>
      <p:sp>
        <p:nvSpPr>
          <p:cNvPr id="22" name="object 5"/>
          <p:cNvSpPr txBox="1"/>
          <p:nvPr/>
        </p:nvSpPr>
        <p:spPr>
          <a:xfrm>
            <a:off x="268180" y="1207898"/>
            <a:ext cx="3708353" cy="1404872"/>
          </a:xfrm>
          <a:prstGeom prst="rect">
            <a:avLst/>
          </a:prstGeom>
          <a:solidFill>
            <a:schemeClr val="accent6">
              <a:lumMod val="40000"/>
              <a:lumOff val="60000"/>
            </a:schemeClr>
          </a:solidFill>
          <a:ln>
            <a:solidFill>
              <a:srgbClr val="00B050"/>
            </a:solidFill>
          </a:ln>
        </p:spPr>
        <p:txBody>
          <a:bodyPr vert="horz" wrap="square" lIns="0" tIns="12065" rIns="0" bIns="0" rtlCol="0">
            <a:spAutoFit/>
          </a:bodyPr>
          <a:lstStyle/>
          <a:p>
            <a:pPr marL="12700">
              <a:lnSpc>
                <a:spcPct val="100000"/>
              </a:lnSpc>
              <a:spcBef>
                <a:spcPts val="95"/>
              </a:spcBef>
            </a:pPr>
            <a:r>
              <a:rPr lang="en-US" sz="1100" dirty="0" smtClean="0"/>
              <a:t>In </a:t>
            </a:r>
            <a:r>
              <a:rPr lang="en-US" sz="1100" dirty="0" smtClean="0"/>
              <a:t>Year 1</a:t>
            </a:r>
          </a:p>
          <a:p>
            <a:pPr marL="184150" indent="-171450">
              <a:lnSpc>
                <a:spcPct val="100000"/>
              </a:lnSpc>
              <a:spcBef>
                <a:spcPts val="95"/>
              </a:spcBef>
              <a:buFont typeface="Arial" panose="020B0604020202020204" pitchFamily="34" charset="0"/>
              <a:buChar char="•"/>
            </a:pPr>
            <a:r>
              <a:rPr lang="en-US" sz="1100" dirty="0" smtClean="0"/>
              <a:t> </a:t>
            </a:r>
            <a:r>
              <a:rPr lang="en-US" sz="1100" dirty="0"/>
              <a:t>Distinguish between and object and the material from which it is made. </a:t>
            </a:r>
            <a:endParaRPr lang="en-US" sz="1100" dirty="0" smtClean="0"/>
          </a:p>
          <a:p>
            <a:pPr marL="184150" indent="-171450">
              <a:lnSpc>
                <a:spcPct val="100000"/>
              </a:lnSpc>
              <a:spcBef>
                <a:spcPts val="95"/>
              </a:spcBef>
              <a:buFont typeface="Arial" panose="020B0604020202020204" pitchFamily="34" charset="0"/>
              <a:buChar char="•"/>
            </a:pPr>
            <a:r>
              <a:rPr lang="en-US" sz="1100" dirty="0" smtClean="0"/>
              <a:t> </a:t>
            </a:r>
            <a:r>
              <a:rPr lang="en-US" sz="1100" dirty="0"/>
              <a:t>Identify and name a variety of everyday materials, including wood, plastic, glass, water and rock. </a:t>
            </a:r>
          </a:p>
          <a:p>
            <a:pPr marL="184150" indent="-171450">
              <a:lnSpc>
                <a:spcPct val="100000"/>
              </a:lnSpc>
              <a:spcBef>
                <a:spcPts val="95"/>
              </a:spcBef>
              <a:buFont typeface="Arial" panose="020B0604020202020204" pitchFamily="34" charset="0"/>
              <a:buChar char="•"/>
            </a:pPr>
            <a:r>
              <a:rPr lang="en-US" sz="1100" dirty="0" smtClean="0"/>
              <a:t>Describe </a:t>
            </a:r>
            <a:r>
              <a:rPr lang="en-US" sz="1100" dirty="0"/>
              <a:t>the simple physical properties of a variety of everyday materials.  Compare and group together a variety of everyday materials on the basis of their physical properties</a:t>
            </a:r>
            <a:endParaRPr lang="en-US" sz="1100" dirty="0" smtClean="0"/>
          </a:p>
        </p:txBody>
      </p:sp>
      <p:graphicFrame>
        <p:nvGraphicFramePr>
          <p:cNvPr id="14" name="Table 13"/>
          <p:cNvGraphicFramePr>
            <a:graphicFrameLocks noGrp="1"/>
          </p:cNvGraphicFramePr>
          <p:nvPr>
            <p:extLst>
              <p:ext uri="{D42A27DB-BD31-4B8C-83A1-F6EECF244321}">
                <p14:modId xmlns:p14="http://schemas.microsoft.com/office/powerpoint/2010/main" val="1073960584"/>
              </p:ext>
            </p:extLst>
          </p:nvPr>
        </p:nvGraphicFramePr>
        <p:xfrm>
          <a:off x="268180" y="2638426"/>
          <a:ext cx="3708354" cy="4542718"/>
        </p:xfrm>
        <a:graphic>
          <a:graphicData uri="http://schemas.openxmlformats.org/drawingml/2006/table">
            <a:tbl>
              <a:tblPr firstRow="1" bandRow="1">
                <a:tableStyleId>{93296810-A885-4BE3-A3E7-6D5BEEA58F35}</a:tableStyleId>
              </a:tblPr>
              <a:tblGrid>
                <a:gridCol w="3708354"/>
              </a:tblGrid>
              <a:tr h="4542718">
                <a:tc>
                  <a:txBody>
                    <a:bodyPr/>
                    <a:lstStyle/>
                    <a:p>
                      <a:pPr algn="l"/>
                      <a:r>
                        <a:rPr lang="en-GB" dirty="0" smtClean="0"/>
                        <a:t>                            </a:t>
                      </a:r>
                      <a:r>
                        <a:rPr lang="en-GB" dirty="0" smtClean="0">
                          <a:solidFill>
                            <a:sysClr val="windowText" lastClr="000000"/>
                          </a:solidFill>
                        </a:rPr>
                        <a:t>Key</a:t>
                      </a:r>
                      <a:r>
                        <a:rPr lang="en-GB" baseline="0" dirty="0" smtClean="0">
                          <a:solidFill>
                            <a:sysClr val="windowText" lastClr="000000"/>
                          </a:solidFill>
                        </a:rPr>
                        <a:t> vocabulary</a:t>
                      </a:r>
                    </a:p>
                    <a:p>
                      <a:pPr algn="l"/>
                      <a:r>
                        <a:rPr lang="en-US" sz="1400" dirty="0" smtClean="0">
                          <a:solidFill>
                            <a:srgbClr val="FF0000"/>
                          </a:solidFill>
                        </a:rPr>
                        <a:t>Smooth/rough</a:t>
                      </a:r>
                      <a:r>
                        <a:rPr lang="en-US" sz="1400" dirty="0" smtClean="0">
                          <a:solidFill>
                            <a:schemeClr val="tx1"/>
                          </a:solidFill>
                        </a:rPr>
                        <a:t> Smooth objects have no lumps or bumps.</a:t>
                      </a:r>
                    </a:p>
                    <a:p>
                      <a:pPr algn="l"/>
                      <a:r>
                        <a:rPr lang="en-US" sz="1400" dirty="0" smtClean="0">
                          <a:solidFill>
                            <a:schemeClr val="tx1"/>
                          </a:solidFill>
                        </a:rPr>
                        <a:t> </a:t>
                      </a:r>
                      <a:r>
                        <a:rPr lang="en-US" sz="1400" dirty="0" smtClean="0">
                          <a:solidFill>
                            <a:srgbClr val="FF0000"/>
                          </a:solidFill>
                        </a:rPr>
                        <a:t>Rough </a:t>
                      </a:r>
                      <a:r>
                        <a:rPr lang="en-US" sz="1400" dirty="0" smtClean="0">
                          <a:solidFill>
                            <a:schemeClr val="tx1"/>
                          </a:solidFill>
                        </a:rPr>
                        <a:t>objects feels and look uneven or bumpy.</a:t>
                      </a:r>
                    </a:p>
                    <a:p>
                      <a:pPr algn="l"/>
                      <a:r>
                        <a:rPr lang="en-US" sz="1400" dirty="0" smtClean="0">
                          <a:solidFill>
                            <a:schemeClr val="tx1"/>
                          </a:solidFill>
                        </a:rPr>
                        <a:t> </a:t>
                      </a:r>
                      <a:r>
                        <a:rPr lang="en-US" sz="1400" dirty="0" smtClean="0">
                          <a:solidFill>
                            <a:srgbClr val="FF0000"/>
                          </a:solidFill>
                        </a:rPr>
                        <a:t>Bendy (floppy) : </a:t>
                      </a:r>
                      <a:r>
                        <a:rPr lang="en-US" sz="1400" dirty="0" smtClean="0">
                          <a:solidFill>
                            <a:schemeClr val="tx1"/>
                          </a:solidFill>
                        </a:rPr>
                        <a:t>Bendy things can be folded easily. not bendy (stiff) If something is not bendy, it can’t be folded easily.</a:t>
                      </a:r>
                    </a:p>
                    <a:p>
                      <a:pPr algn="l"/>
                      <a:r>
                        <a:rPr lang="en-US" sz="1400" dirty="0" smtClean="0">
                          <a:solidFill>
                            <a:srgbClr val="FF0000"/>
                          </a:solidFill>
                        </a:rPr>
                        <a:t>Waterproof</a:t>
                      </a:r>
                      <a:r>
                        <a:rPr lang="en-US" sz="1400" dirty="0" smtClean="0">
                          <a:solidFill>
                            <a:schemeClr val="tx1"/>
                          </a:solidFill>
                        </a:rPr>
                        <a:t> : If something is waterproof, it keeps water out. It keeps things dry. not waterproof . Not waterproof materials let water in. </a:t>
                      </a:r>
                    </a:p>
                    <a:p>
                      <a:pPr algn="l"/>
                      <a:r>
                        <a:rPr lang="en-US" sz="1400" dirty="0" smtClean="0">
                          <a:solidFill>
                            <a:srgbClr val="FF0000"/>
                          </a:solidFill>
                        </a:rPr>
                        <a:t>Absorbent</a:t>
                      </a:r>
                      <a:r>
                        <a:rPr lang="en-US" sz="1400" dirty="0" smtClean="0">
                          <a:solidFill>
                            <a:schemeClr val="tx1"/>
                          </a:solidFill>
                        </a:rPr>
                        <a:t> : If something is absorbent, it soaks water up. not absorbent If something is not absorbent, it does not soak up water. </a:t>
                      </a:r>
                    </a:p>
                    <a:p>
                      <a:pPr algn="l"/>
                      <a:r>
                        <a:rPr lang="en-US" sz="1400" dirty="0" smtClean="0">
                          <a:solidFill>
                            <a:srgbClr val="FF0000"/>
                          </a:solidFill>
                        </a:rPr>
                        <a:t>See-through (transparent) : </a:t>
                      </a:r>
                      <a:r>
                        <a:rPr lang="en-US" sz="1400" dirty="0" smtClean="0">
                          <a:solidFill>
                            <a:schemeClr val="tx1"/>
                          </a:solidFill>
                        </a:rPr>
                        <a:t>Transparent objects can be seen through. </a:t>
                      </a:r>
                    </a:p>
                    <a:p>
                      <a:pPr algn="l"/>
                      <a:r>
                        <a:rPr lang="en-US" sz="1400" dirty="0" smtClean="0">
                          <a:solidFill>
                            <a:srgbClr val="FF0000"/>
                          </a:solidFill>
                        </a:rPr>
                        <a:t>Not see-through (opaque) </a:t>
                      </a:r>
                      <a:r>
                        <a:rPr lang="en-US" sz="1400" dirty="0" smtClean="0">
                          <a:solidFill>
                            <a:schemeClr val="tx1"/>
                          </a:solidFill>
                        </a:rPr>
                        <a:t>Opaque objects can’t be seen through.</a:t>
                      </a:r>
                      <a:endParaRPr lang="en-GB" sz="1400" baseline="0" dirty="0" smtClean="0">
                        <a:solidFill>
                          <a:schemeClr val="tx1"/>
                        </a:solidFill>
                      </a:endParaRPr>
                    </a:p>
                    <a:p>
                      <a:pPr algn="l"/>
                      <a:endParaRPr lang="en-GB" baseline="0" dirty="0" smtClean="0">
                        <a:solidFill>
                          <a:sysClr val="windowText" lastClr="000000"/>
                        </a:solidFill>
                      </a:endParaRPr>
                    </a:p>
                  </a:txBody>
                  <a:tcPr/>
                </a:tc>
              </a:tr>
            </a:tbl>
          </a:graphicData>
        </a:graphic>
      </p:graphicFrame>
      <p:sp>
        <p:nvSpPr>
          <p:cNvPr id="3" name="TextBox 2"/>
          <p:cNvSpPr txBox="1"/>
          <p:nvPr/>
        </p:nvSpPr>
        <p:spPr>
          <a:xfrm>
            <a:off x="4408174" y="310293"/>
            <a:ext cx="2493228" cy="769441"/>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pPr algn="ctr"/>
            <a:r>
              <a:rPr lang="en-US" sz="1100" dirty="0" smtClean="0"/>
              <a:t>We Are Scientists</a:t>
            </a:r>
          </a:p>
          <a:p>
            <a:pPr algn="ctr"/>
            <a:r>
              <a:rPr lang="en-US" sz="1100" dirty="0" smtClean="0"/>
              <a:t>We </a:t>
            </a:r>
            <a:r>
              <a:rPr lang="en-US" sz="1100" dirty="0"/>
              <a:t>observe and record measurements: In this unit, we observe closely to identify the material of an object. </a:t>
            </a:r>
            <a:endParaRPr lang="en-GB" sz="1100" dirty="0"/>
          </a:p>
        </p:txBody>
      </p:sp>
      <p:sp>
        <p:nvSpPr>
          <p:cNvPr id="23" name="TextBox 22"/>
          <p:cNvSpPr txBox="1"/>
          <p:nvPr/>
        </p:nvSpPr>
        <p:spPr>
          <a:xfrm>
            <a:off x="4183352" y="4840339"/>
            <a:ext cx="2837963" cy="276999"/>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endParaRPr lang="en-GB" sz="1200" dirty="0"/>
          </a:p>
        </p:txBody>
      </p:sp>
      <p:pic>
        <p:nvPicPr>
          <p:cNvPr id="1026" name="Picture 2" descr="https://foxtonbooks.co.uk/wp-content/uploads/2019/04/Cover-with-shelf-EVERYDAY-MATERIAL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9716" y="1571624"/>
            <a:ext cx="3333750" cy="3352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08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E6EE78-2417-5740-9EF9-4CF0FDB79EA1}"/>
              </a:ext>
            </a:extLst>
          </p:cNvPr>
          <p:cNvSpPr>
            <a:spLocks noGrp="1"/>
          </p:cNvSpPr>
          <p:nvPr>
            <p:ph type="title"/>
          </p:nvPr>
        </p:nvSpPr>
        <p:spPr>
          <a:xfrm>
            <a:off x="150303" y="168385"/>
            <a:ext cx="9557511" cy="523645"/>
          </a:xfrm>
        </p:spPr>
        <p:txBody>
          <a:bodyPr>
            <a:normAutofit fontScale="90000"/>
          </a:bodyPr>
          <a:lstStyle/>
          <a:p>
            <a:r>
              <a:rPr lang="en-US" dirty="0"/>
              <a:t>MEDIUM TERM PLAN – </a:t>
            </a:r>
            <a:r>
              <a:rPr lang="en-US" dirty="0" smtClean="0"/>
              <a:t>Everyday Materials</a:t>
            </a:r>
            <a:r>
              <a:rPr lang="en-US" dirty="0"/>
              <a:t/>
            </a:r>
            <a:br>
              <a:rPr lang="en-US" dirty="0"/>
            </a:br>
            <a:endParaRPr lang="en-US" dirty="0"/>
          </a:p>
        </p:txBody>
      </p:sp>
      <p:sp>
        <p:nvSpPr>
          <p:cNvPr id="4" name="Content Placeholder 3">
            <a:extLst>
              <a:ext uri="{FF2B5EF4-FFF2-40B4-BE49-F238E27FC236}">
                <a16:creationId xmlns="" xmlns:a16="http://schemas.microsoft.com/office/drawing/2014/main" id="{343EE317-E473-0547-B500-E1D03EFB59C8}"/>
              </a:ext>
            </a:extLst>
          </p:cNvPr>
          <p:cNvSpPr>
            <a:spLocks noGrp="1"/>
          </p:cNvSpPr>
          <p:nvPr>
            <p:ph sz="half" idx="2"/>
          </p:nvPr>
        </p:nvSpPr>
        <p:spPr>
          <a:xfrm>
            <a:off x="150303" y="507147"/>
            <a:ext cx="2870741" cy="2091342"/>
          </a:xfrm>
          <a:solidFill>
            <a:schemeClr val="accent2">
              <a:lumMod val="20000"/>
              <a:lumOff val="80000"/>
            </a:schemeClr>
          </a:solidFill>
          <a:ln>
            <a:solidFill>
              <a:srgbClr val="C00000"/>
            </a:solidFill>
          </a:ln>
        </p:spPr>
        <p:txBody>
          <a:bodyPr/>
          <a:lstStyle/>
          <a:p>
            <a:pPr marL="0" indent="0" algn="ctr">
              <a:buNone/>
            </a:pPr>
            <a:endParaRPr lang="en-US" sz="100" dirty="0"/>
          </a:p>
          <a:p>
            <a:pPr marL="171450" indent="-171450"/>
            <a:r>
              <a:rPr lang="en-US" sz="1000" b="1" u="sng" dirty="0"/>
              <a:t>PRIOR LEARNING: </a:t>
            </a:r>
            <a:endParaRPr lang="en-US" sz="1000" b="1" u="sng" dirty="0" smtClean="0"/>
          </a:p>
          <a:p>
            <a:pPr marL="171450" indent="-171450"/>
            <a:r>
              <a:rPr lang="en-US" sz="1000" b="1" dirty="0" smtClean="0">
                <a:solidFill>
                  <a:srgbClr val="FF0000"/>
                </a:solidFill>
              </a:rPr>
              <a:t>Distinguish </a:t>
            </a:r>
            <a:r>
              <a:rPr lang="en-US" sz="1000" b="1" dirty="0">
                <a:solidFill>
                  <a:srgbClr val="FF0000"/>
                </a:solidFill>
              </a:rPr>
              <a:t>between an object and the material from which it is made. </a:t>
            </a:r>
          </a:p>
          <a:p>
            <a:pPr marL="171450" indent="-171450"/>
            <a:r>
              <a:rPr lang="en-US" sz="1000" b="1" dirty="0">
                <a:solidFill>
                  <a:srgbClr val="FF0000"/>
                </a:solidFill>
              </a:rPr>
              <a:t>Identify and name a variety of everyday materials, including wood, plastic, glass, water and rock.</a:t>
            </a:r>
          </a:p>
          <a:p>
            <a:pPr marL="171450" indent="-171450"/>
            <a:r>
              <a:rPr lang="en-US" sz="1000" b="1" dirty="0">
                <a:solidFill>
                  <a:srgbClr val="FF0000"/>
                </a:solidFill>
              </a:rPr>
              <a:t>Describe the simple physical properties of a variety of everyday materials.</a:t>
            </a:r>
          </a:p>
          <a:p>
            <a:pPr marL="171450" indent="-171450"/>
            <a:r>
              <a:rPr lang="en-US" sz="1000" b="1" dirty="0">
                <a:solidFill>
                  <a:srgbClr val="FF0000"/>
                </a:solidFill>
              </a:rPr>
              <a:t>Compare and group together a variety of everyday materials on the basis of their physical properties</a:t>
            </a:r>
            <a:r>
              <a:rPr lang="en-GB" sz="1000" b="1" dirty="0">
                <a:solidFill>
                  <a:srgbClr val="FF0000"/>
                </a:solidFill>
              </a:rPr>
              <a:t> </a:t>
            </a:r>
          </a:p>
          <a:p>
            <a:pPr marL="0" indent="0" algn="ctr">
              <a:buNone/>
            </a:pPr>
            <a:endParaRPr lang="en-US" sz="1000" b="1" u="sng" dirty="0"/>
          </a:p>
        </p:txBody>
      </p:sp>
      <p:graphicFrame>
        <p:nvGraphicFramePr>
          <p:cNvPr id="8" name="Table 7">
            <a:extLst>
              <a:ext uri="{FF2B5EF4-FFF2-40B4-BE49-F238E27FC236}">
                <a16:creationId xmlns="" xmlns:a16="http://schemas.microsoft.com/office/drawing/2014/main" id="{25A0DFDA-6BCC-4447-98DF-E6242E57F37A}"/>
              </a:ext>
            </a:extLst>
          </p:cNvPr>
          <p:cNvGraphicFramePr>
            <a:graphicFrameLocks noGrp="1"/>
          </p:cNvGraphicFramePr>
          <p:nvPr>
            <p:extLst>
              <p:ext uri="{D42A27DB-BD31-4B8C-83A1-F6EECF244321}">
                <p14:modId xmlns:p14="http://schemas.microsoft.com/office/powerpoint/2010/main" val="1208050163"/>
              </p:ext>
            </p:extLst>
          </p:nvPr>
        </p:nvGraphicFramePr>
        <p:xfrm>
          <a:off x="7172124" y="682993"/>
          <a:ext cx="3428056" cy="6681305"/>
        </p:xfrm>
        <a:graphic>
          <a:graphicData uri="http://schemas.openxmlformats.org/drawingml/2006/table">
            <a:tbl>
              <a:tblPr firstRow="1" bandRow="1">
                <a:tableStyleId>{F5AB1C69-6EDB-4FF4-983F-18BD219EF322}</a:tableStyleId>
              </a:tblPr>
              <a:tblGrid>
                <a:gridCol w="3428056">
                  <a:extLst>
                    <a:ext uri="{9D8B030D-6E8A-4147-A177-3AD203B41FA5}">
                      <a16:colId xmlns="" xmlns:a16="http://schemas.microsoft.com/office/drawing/2014/main" val="3752549599"/>
                    </a:ext>
                  </a:extLst>
                </a:gridCol>
              </a:tblGrid>
              <a:tr h="6681305">
                <a:tc>
                  <a:txBody>
                    <a:bodyPr/>
                    <a:lstStyle/>
                    <a:p>
                      <a:pPr lvl="0"/>
                      <a:r>
                        <a:rPr lang="en-US" sz="1000" b="1" u="sng" dirty="0">
                          <a:solidFill>
                            <a:schemeClr val="tx1"/>
                          </a:solidFill>
                          <a:effectLst/>
                          <a:latin typeface="+mn-lt"/>
                          <a:ea typeface="+mn-ea"/>
                          <a:cs typeface="+mn-cs"/>
                        </a:rPr>
                        <a:t>Online Resources &amp; Activity Suggestions to Support Session Planning</a:t>
                      </a:r>
                      <a:r>
                        <a:rPr lang="en-US" sz="1000" b="1" u="sng" dirty="0" smtClean="0">
                          <a:solidFill>
                            <a:schemeClr val="tx1"/>
                          </a:solidFill>
                          <a:effectLst/>
                          <a:latin typeface="+mn-lt"/>
                          <a:ea typeface="+mn-ea"/>
                          <a:cs typeface="+mn-cs"/>
                        </a:rPr>
                        <a:t>:</a:t>
                      </a:r>
                    </a:p>
                    <a:p>
                      <a:pPr fontAlgn="base"/>
                      <a:r>
                        <a:rPr lang="en-US" sz="1000" b="0" i="0" kern="1200" dirty="0" smtClean="0">
                          <a:solidFill>
                            <a:schemeClr val="tx1"/>
                          </a:solidFill>
                          <a:effectLst/>
                          <a:latin typeface="+mn-lt"/>
                          <a:ea typeface="+mn-ea"/>
                          <a:cs typeface="+mn-cs"/>
                        </a:rPr>
                        <a:t>This list consists of lesson plans, activities and interactive resources to support the teaching of everyday materials in Year One. It contains tips on using the resources, suggestions for further use and background subject knowledge. Possible misconceptions are highlighted so that teachers may plan lessons to facilitate correct conceptual understanding. Designed to support the new curriculum </a:t>
                      </a:r>
                      <a:r>
                        <a:rPr lang="en-US" sz="1000" b="0" i="0" kern="1200" dirty="0" err="1" smtClean="0">
                          <a:solidFill>
                            <a:schemeClr val="tx1"/>
                          </a:solidFill>
                          <a:effectLst/>
                          <a:latin typeface="+mn-lt"/>
                          <a:ea typeface="+mn-ea"/>
                          <a:cs typeface="+mn-cs"/>
                        </a:rPr>
                        <a:t>programme</a:t>
                      </a:r>
                      <a:r>
                        <a:rPr lang="en-US" sz="1000" b="0" i="0" kern="1200" dirty="0" smtClean="0">
                          <a:solidFill>
                            <a:schemeClr val="tx1"/>
                          </a:solidFill>
                          <a:effectLst/>
                          <a:latin typeface="+mn-lt"/>
                          <a:ea typeface="+mn-ea"/>
                          <a:cs typeface="+mn-cs"/>
                        </a:rPr>
                        <a:t> of study it aims to cover many of the requirements for knowledge and understanding and working scientifically. The statutory requirements are that children are taught to:</a:t>
                      </a:r>
                    </a:p>
                    <a:p>
                      <a:pPr marL="171450" indent="-171450">
                        <a:buFont typeface="Arial" panose="020B0604020202020204" pitchFamily="34" charset="0"/>
                        <a:buChar char="•"/>
                      </a:pPr>
                      <a:r>
                        <a:rPr lang="en-US" sz="1000" dirty="0" smtClean="0">
                          <a:solidFill>
                            <a:schemeClr val="tx1"/>
                          </a:solidFill>
                        </a:rPr>
                        <a:t> Identify and compare the suitability of a variety of everyday materials, including wood, metal, plastic, glass, brick, rock, paper and cardboard for particular uses</a:t>
                      </a:r>
                    </a:p>
                    <a:p>
                      <a:pPr marL="171450" indent="-171450">
                        <a:buFont typeface="Arial" panose="020B0604020202020204" pitchFamily="34" charset="0"/>
                        <a:buChar char="•"/>
                      </a:pPr>
                      <a:r>
                        <a:rPr lang="en-US" sz="1000" dirty="0" smtClean="0">
                          <a:solidFill>
                            <a:schemeClr val="tx1"/>
                          </a:solidFill>
                        </a:rPr>
                        <a:t> Find out how the shapes of solid objects made from some materials can be changed by squashing, bending, twisting and stretching. </a:t>
                      </a:r>
                      <a:endParaRPr lang="en-US" sz="1000" b="1" dirty="0" smtClean="0">
                        <a:solidFill>
                          <a:schemeClr val="tx1"/>
                        </a:solidFill>
                      </a:endParaRPr>
                    </a:p>
                    <a:p>
                      <a:pPr marL="171450" indent="-171450">
                        <a:buFont typeface="Arial" panose="020B0604020202020204" pitchFamily="34" charset="0"/>
                        <a:buChar char="•"/>
                      </a:pPr>
                      <a:r>
                        <a:rPr lang="en-US" sz="1000" b="1" u="sng" dirty="0" smtClean="0"/>
                        <a:t> </a:t>
                      </a:r>
                    </a:p>
                    <a:p>
                      <a:pPr marL="171450" indent="-171450">
                        <a:buFont typeface="Arial" panose="020B0604020202020204" pitchFamily="34" charset="0"/>
                        <a:buChar char="•"/>
                      </a:pPr>
                      <a:r>
                        <a:rPr lang="en-US" sz="1000" b="1" u="sng" dirty="0" smtClean="0">
                          <a:solidFill>
                            <a:schemeClr val="tx1"/>
                          </a:solidFill>
                          <a:effectLst/>
                          <a:latin typeface="+mn-lt"/>
                          <a:ea typeface="+mn-ea"/>
                          <a:cs typeface="+mn-cs"/>
                          <a:hlinkClick r:id="rId2"/>
                        </a:rPr>
                        <a:t>https://www.stem.org.uk/resources/community/collection/12724/year-2-uses-everyday-materials</a:t>
                      </a:r>
                      <a:endParaRPr lang="en-US" sz="1000" b="1" u="sng"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000" b="1" u="sng"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000" b="1" u="sng" dirty="0" smtClean="0">
                          <a:solidFill>
                            <a:schemeClr val="tx1"/>
                          </a:solidFill>
                          <a:effectLst/>
                          <a:latin typeface="+mn-lt"/>
                          <a:ea typeface="+mn-ea"/>
                          <a:cs typeface="+mn-cs"/>
                          <a:hlinkClick r:id="rId3"/>
                        </a:rPr>
                        <a:t>https://www.tes.com/teaching-resource/everyday-materials-materials-matter-year-2-11083900</a:t>
                      </a:r>
                      <a:endParaRPr lang="en-US" sz="1000" b="1" u="sng"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000" b="1" u="sng"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000" b="1" u="sng" dirty="0" smtClean="0">
                          <a:solidFill>
                            <a:schemeClr val="tx1"/>
                          </a:solidFill>
                          <a:effectLst/>
                          <a:latin typeface="+mn-lt"/>
                          <a:ea typeface="+mn-ea"/>
                          <a:cs typeface="+mn-cs"/>
                          <a:hlinkClick r:id="rId4"/>
                        </a:rPr>
                        <a:t>https://www.outstandingscience.co.uk/index.php?action=view_page&amp;page=view_unit&amp;unit=2d</a:t>
                      </a:r>
                      <a:endParaRPr lang="en-US" sz="1000" b="1" u="sng"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000" b="1" u="sng"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 xmlns:a16="http://schemas.microsoft.com/office/drawing/2014/main" val="2689421907"/>
                  </a:ext>
                </a:extLst>
              </a:tr>
            </a:tbl>
          </a:graphicData>
        </a:graphic>
      </p:graphicFrame>
      <p:sp>
        <p:nvSpPr>
          <p:cNvPr id="13" name="Rectangle 12">
            <a:extLst>
              <a:ext uri="{FF2B5EF4-FFF2-40B4-BE49-F238E27FC236}">
                <a16:creationId xmlns="" xmlns:a16="http://schemas.microsoft.com/office/drawing/2014/main" id="{53C49365-2E52-CB4C-94F0-5A066D7F52A7}"/>
              </a:ext>
            </a:extLst>
          </p:cNvPr>
          <p:cNvSpPr/>
          <p:nvPr/>
        </p:nvSpPr>
        <p:spPr>
          <a:xfrm>
            <a:off x="3156035" y="4501976"/>
            <a:ext cx="3797772" cy="2492990"/>
          </a:xfrm>
          <a:prstGeom prst="rect">
            <a:avLst/>
          </a:prstGeom>
          <a:solidFill>
            <a:schemeClr val="accent6">
              <a:lumMod val="20000"/>
              <a:lumOff val="80000"/>
            </a:schemeClr>
          </a:solidFill>
          <a:ln>
            <a:solidFill>
              <a:srgbClr val="00B050"/>
            </a:solidFill>
          </a:ln>
        </p:spPr>
        <p:txBody>
          <a:bodyPr wrap="square">
            <a:spAutoFit/>
          </a:bodyPr>
          <a:lstStyle/>
          <a:p>
            <a:endParaRPr lang="en-US" sz="1200" b="1" dirty="0" smtClean="0">
              <a:solidFill>
                <a:srgbClr val="FF0000"/>
              </a:solidFill>
            </a:endParaRPr>
          </a:p>
          <a:p>
            <a:r>
              <a:rPr lang="en-US" sz="1200" b="1" dirty="0" smtClean="0">
                <a:solidFill>
                  <a:srgbClr val="FF0000"/>
                </a:solidFill>
              </a:rPr>
              <a:t>How </a:t>
            </a:r>
            <a:r>
              <a:rPr lang="en-US" sz="1200" b="1" dirty="0">
                <a:solidFill>
                  <a:srgbClr val="FF0000"/>
                </a:solidFill>
              </a:rPr>
              <a:t>the children should learn science at Key Stage 1 </a:t>
            </a:r>
            <a:endParaRPr lang="en-US" sz="1200" b="1" dirty="0" smtClean="0">
              <a:solidFill>
                <a:srgbClr val="FF0000"/>
              </a:solidFill>
            </a:endParaRPr>
          </a:p>
          <a:p>
            <a:endParaRPr lang="en-US" sz="1200" b="1" dirty="0">
              <a:solidFill>
                <a:srgbClr val="FF0000"/>
              </a:solidFill>
            </a:endParaRPr>
          </a:p>
          <a:p>
            <a:r>
              <a:rPr lang="en-US" sz="1200" dirty="0" smtClean="0"/>
              <a:t>The </a:t>
            </a:r>
            <a:r>
              <a:rPr lang="en-US" sz="1200" dirty="0"/>
              <a:t>principal focus of science teaching in Key Stage 1 is to enable pupils to experience and observe phenomena, looking more closely at the natural and humanly-constructed world around them. They should be encouraged to be curious and ask questions about what they notice</a:t>
            </a:r>
            <a:r>
              <a:rPr lang="en-US" sz="1200" dirty="0" smtClean="0"/>
              <a:t>.</a:t>
            </a:r>
          </a:p>
          <a:p>
            <a:r>
              <a:rPr lang="en-US" sz="1200" dirty="0" smtClean="0"/>
              <a:t> </a:t>
            </a:r>
            <a:r>
              <a:rPr lang="en-US" sz="1200" b="1" dirty="0">
                <a:solidFill>
                  <a:srgbClr val="FF0000"/>
                </a:solidFill>
              </a:rPr>
              <a:t>Suggestions for Working Scientifically </a:t>
            </a:r>
            <a:endParaRPr lang="en-US" sz="1200" b="1" dirty="0" smtClean="0">
              <a:solidFill>
                <a:srgbClr val="FF0000"/>
              </a:solidFill>
            </a:endParaRPr>
          </a:p>
          <a:p>
            <a:r>
              <a:rPr lang="en-US" sz="1200" dirty="0" smtClean="0"/>
              <a:t>Pupils </a:t>
            </a:r>
            <a:r>
              <a:rPr lang="en-US" sz="1200" dirty="0"/>
              <a:t>might work scientifically by: performing simple tests to explore questions, </a:t>
            </a:r>
            <a:r>
              <a:rPr lang="en-US" sz="1200" dirty="0" smtClean="0">
                <a:solidFill>
                  <a:srgbClr val="FF0000"/>
                </a:solidFill>
              </a:rPr>
              <a:t>“What materials would be best to build a house?”</a:t>
            </a:r>
            <a:endParaRPr lang="en-US" sz="1000" dirty="0">
              <a:solidFill>
                <a:srgbClr val="FF0000"/>
              </a:solidFill>
            </a:endParaRPr>
          </a:p>
        </p:txBody>
      </p:sp>
      <p:sp>
        <p:nvSpPr>
          <p:cNvPr id="14" name="TextBox 13">
            <a:extLst>
              <a:ext uri="{FF2B5EF4-FFF2-40B4-BE49-F238E27FC236}">
                <a16:creationId xmlns="" xmlns:a16="http://schemas.microsoft.com/office/drawing/2014/main" id="{BA8B78A8-7D47-DD4D-BB83-2F9BB1440C41}"/>
              </a:ext>
            </a:extLst>
          </p:cNvPr>
          <p:cNvSpPr txBox="1"/>
          <p:nvPr/>
        </p:nvSpPr>
        <p:spPr>
          <a:xfrm>
            <a:off x="3958542" y="1354238"/>
            <a:ext cx="184731" cy="369332"/>
          </a:xfrm>
          <a:prstGeom prst="rect">
            <a:avLst/>
          </a:prstGeom>
          <a:noFill/>
        </p:spPr>
        <p:txBody>
          <a:bodyPr wrap="none" rtlCol="0">
            <a:spAutoFit/>
          </a:bodyPr>
          <a:lstStyle/>
          <a:p>
            <a:endParaRPr lang="en-US" dirty="0"/>
          </a:p>
        </p:txBody>
      </p:sp>
      <p:sp>
        <p:nvSpPr>
          <p:cNvPr id="15" name="Rectangle 14">
            <a:extLst>
              <a:ext uri="{FF2B5EF4-FFF2-40B4-BE49-F238E27FC236}">
                <a16:creationId xmlns="" xmlns:a16="http://schemas.microsoft.com/office/drawing/2014/main" id="{EA00AF2D-20AB-9D4A-AC87-AB30F8A9F978}"/>
              </a:ext>
            </a:extLst>
          </p:cNvPr>
          <p:cNvSpPr/>
          <p:nvPr/>
        </p:nvSpPr>
        <p:spPr>
          <a:xfrm>
            <a:off x="3197277" y="538630"/>
            <a:ext cx="3815776" cy="1631216"/>
          </a:xfrm>
          <a:prstGeom prst="rect">
            <a:avLst/>
          </a:prstGeom>
          <a:solidFill>
            <a:schemeClr val="accent6">
              <a:lumMod val="20000"/>
              <a:lumOff val="80000"/>
            </a:schemeClr>
          </a:solidFill>
          <a:ln>
            <a:solidFill>
              <a:srgbClr val="00B050"/>
            </a:solidFill>
          </a:ln>
        </p:spPr>
        <p:txBody>
          <a:bodyPr wrap="square">
            <a:spAutoFit/>
          </a:bodyPr>
          <a:lstStyle/>
          <a:p>
            <a:pPr marL="171450" indent="-171450" algn="ctr">
              <a:buFont typeface="Arial" panose="020B0604020202020204" pitchFamily="34" charset="0"/>
              <a:buChar char="•"/>
            </a:pPr>
            <a:r>
              <a:rPr lang="en-US" sz="1000" b="1" u="sng" dirty="0" smtClean="0"/>
              <a:t>Year1  </a:t>
            </a:r>
            <a:r>
              <a:rPr lang="en-US" sz="1000" b="1" u="sng" dirty="0"/>
              <a:t>- National Curriculum </a:t>
            </a:r>
            <a:r>
              <a:rPr lang="en-US" sz="1000" b="1" u="sng" dirty="0" smtClean="0"/>
              <a:t>Objectives: Everyday Materials</a:t>
            </a:r>
          </a:p>
          <a:p>
            <a:pPr marL="171450" indent="-171450" algn="ctr">
              <a:buFont typeface="Arial" panose="020B0604020202020204" pitchFamily="34" charset="0"/>
              <a:buChar char="•"/>
            </a:pPr>
            <a:endParaRPr lang="en-US" sz="1000" b="1" u="sng" dirty="0" smtClean="0"/>
          </a:p>
          <a:p>
            <a:r>
              <a:rPr lang="en-US" sz="1000" dirty="0"/>
              <a:t>Pupils should be taught to:</a:t>
            </a:r>
          </a:p>
          <a:p>
            <a:pPr marL="171450" indent="-171450">
              <a:buFont typeface="Arial" panose="020B0604020202020204" pitchFamily="34" charset="0"/>
              <a:buChar char="•"/>
            </a:pPr>
            <a:r>
              <a:rPr lang="en-US" sz="1000" dirty="0"/>
              <a:t>  Identify and compare the suitability of a variety of everyday materials, including wood, metal, plastic, glass, brick, rock, paper and cardboard for particular uses</a:t>
            </a:r>
          </a:p>
          <a:p>
            <a:pPr marL="171450" indent="-171450">
              <a:buFont typeface="Arial" panose="020B0604020202020204" pitchFamily="34" charset="0"/>
              <a:buChar char="•"/>
            </a:pPr>
            <a:r>
              <a:rPr lang="en-US" sz="1000" dirty="0"/>
              <a:t> Find out how the shapes of solid objects made from some materials can be changed by squashing, bending, twisting and stretching. </a:t>
            </a:r>
            <a:endParaRPr lang="en-US" sz="1000" b="1" dirty="0">
              <a:solidFill>
                <a:srgbClr val="FF0000"/>
              </a:solidFill>
            </a:endParaRPr>
          </a:p>
          <a:p>
            <a:pPr marL="171450" indent="-171450">
              <a:buFont typeface="Arial" panose="020B0604020202020204" pitchFamily="34" charset="0"/>
              <a:buChar char="•"/>
            </a:pPr>
            <a:r>
              <a:rPr lang="en-US" sz="1000" b="1" u="sng" dirty="0" smtClean="0"/>
              <a:t> </a:t>
            </a:r>
            <a:endParaRPr lang="en-GB" sz="1000" b="1" u="sng" dirty="0">
              <a:solidFill>
                <a:srgbClr val="0B0C0C"/>
              </a:solidFill>
              <a:latin typeface="GDS Transport"/>
            </a:endParaRPr>
          </a:p>
        </p:txBody>
      </p:sp>
      <p:sp>
        <p:nvSpPr>
          <p:cNvPr id="16" name="Rectangle 15">
            <a:extLst>
              <a:ext uri="{FF2B5EF4-FFF2-40B4-BE49-F238E27FC236}">
                <a16:creationId xmlns="" xmlns:a16="http://schemas.microsoft.com/office/drawing/2014/main" id="{5F7CC796-0C99-E645-BB15-5C757CF515BD}"/>
              </a:ext>
            </a:extLst>
          </p:cNvPr>
          <p:cNvSpPr/>
          <p:nvPr/>
        </p:nvSpPr>
        <p:spPr>
          <a:xfrm>
            <a:off x="3164616" y="2413103"/>
            <a:ext cx="3815776" cy="1938992"/>
          </a:xfrm>
          <a:prstGeom prst="rect">
            <a:avLst/>
          </a:prstGeom>
          <a:solidFill>
            <a:schemeClr val="accent6">
              <a:lumMod val="20000"/>
              <a:lumOff val="80000"/>
            </a:schemeClr>
          </a:solidFill>
          <a:ln>
            <a:solidFill>
              <a:srgbClr val="00B050"/>
            </a:solidFill>
          </a:ln>
        </p:spPr>
        <p:txBody>
          <a:bodyPr wrap="square">
            <a:spAutoFit/>
          </a:bodyPr>
          <a:lstStyle/>
          <a:p>
            <a:r>
              <a:rPr lang="en-GB" sz="1000" b="1" u="sng" dirty="0" smtClean="0">
                <a:solidFill>
                  <a:srgbClr val="0B0C0C"/>
                </a:solidFill>
                <a:latin typeface="GDS Transport"/>
              </a:rPr>
              <a:t>In Year 1 working Scientifically</a:t>
            </a:r>
          </a:p>
          <a:p>
            <a:r>
              <a:rPr lang="en-GB" sz="1000" i="0" strike="noStrike" dirty="0" smtClean="0">
                <a:solidFill>
                  <a:srgbClr val="0B0C0C"/>
                </a:solidFill>
                <a:effectLst/>
                <a:latin typeface="GDS Transport"/>
              </a:rPr>
              <a:t>During Years 1 and 2 , pupils should be taught to use the following practical scientific methods, processes and skills through the teaching of the programme of study of content:</a:t>
            </a:r>
          </a:p>
          <a:p>
            <a:pPr marL="171450" indent="-171450">
              <a:buFont typeface="Arial" panose="020B0604020202020204" pitchFamily="34" charset="0"/>
              <a:buChar char="•"/>
            </a:pPr>
            <a:r>
              <a:rPr lang="en-GB" sz="1000" dirty="0" smtClean="0">
                <a:solidFill>
                  <a:srgbClr val="0B0C0C"/>
                </a:solidFill>
                <a:latin typeface="GDS Transport"/>
              </a:rPr>
              <a:t>Asking simple questions and recognising that they can be answered in different ways. </a:t>
            </a:r>
          </a:p>
          <a:p>
            <a:pPr marL="171450" indent="-171450">
              <a:buFont typeface="Arial" panose="020B0604020202020204" pitchFamily="34" charset="0"/>
              <a:buChar char="•"/>
            </a:pPr>
            <a:r>
              <a:rPr lang="en-GB" sz="1000" i="0" strike="noStrike" dirty="0" smtClean="0">
                <a:solidFill>
                  <a:srgbClr val="0B0C0C"/>
                </a:solidFill>
                <a:effectLst/>
                <a:latin typeface="GDS Transport"/>
              </a:rPr>
              <a:t>Observing closely, using simple equipment</a:t>
            </a:r>
          </a:p>
          <a:p>
            <a:pPr marL="171450" indent="-171450">
              <a:buFont typeface="Arial" panose="020B0604020202020204" pitchFamily="34" charset="0"/>
              <a:buChar char="•"/>
            </a:pPr>
            <a:r>
              <a:rPr lang="en-GB" sz="1000" dirty="0">
                <a:solidFill>
                  <a:srgbClr val="0B0C0C"/>
                </a:solidFill>
                <a:latin typeface="GDS Transport"/>
              </a:rPr>
              <a:t> </a:t>
            </a:r>
            <a:r>
              <a:rPr lang="en-GB" sz="1000" dirty="0" smtClean="0">
                <a:solidFill>
                  <a:srgbClr val="0B0C0C"/>
                </a:solidFill>
                <a:latin typeface="GDS Transport"/>
              </a:rPr>
              <a:t>performing simple tests </a:t>
            </a:r>
          </a:p>
          <a:p>
            <a:pPr marL="171450" indent="-171450">
              <a:buFont typeface="Arial" panose="020B0604020202020204" pitchFamily="34" charset="0"/>
              <a:buChar char="•"/>
            </a:pPr>
            <a:r>
              <a:rPr lang="en-GB" sz="1000" i="0" strike="noStrike" dirty="0" smtClean="0">
                <a:solidFill>
                  <a:srgbClr val="0B0C0C"/>
                </a:solidFill>
                <a:effectLst/>
                <a:latin typeface="GDS Transport"/>
              </a:rPr>
              <a:t>Identifying and classifying</a:t>
            </a:r>
          </a:p>
          <a:p>
            <a:pPr marL="171450" indent="-171450">
              <a:buFont typeface="Arial" panose="020B0604020202020204" pitchFamily="34" charset="0"/>
              <a:buChar char="•"/>
            </a:pPr>
            <a:r>
              <a:rPr lang="en-GB" sz="1000" dirty="0" smtClean="0">
                <a:solidFill>
                  <a:srgbClr val="0B0C0C"/>
                </a:solidFill>
                <a:latin typeface="GDS Transport"/>
              </a:rPr>
              <a:t>Using their observations and ideas to suggest answers to questions</a:t>
            </a:r>
          </a:p>
          <a:p>
            <a:pPr marL="171450" indent="-171450">
              <a:buFont typeface="Arial" panose="020B0604020202020204" pitchFamily="34" charset="0"/>
              <a:buChar char="•"/>
            </a:pPr>
            <a:r>
              <a:rPr lang="en-GB" sz="1000" i="0" strike="noStrike" dirty="0" smtClean="0">
                <a:solidFill>
                  <a:srgbClr val="0B0C0C"/>
                </a:solidFill>
                <a:effectLst/>
                <a:latin typeface="GDS Transport"/>
              </a:rPr>
              <a:t>Gathering and recording data to help in answering questions </a:t>
            </a:r>
            <a:endParaRPr lang="en-GB" sz="1000" i="0" strike="noStrike" dirty="0">
              <a:solidFill>
                <a:srgbClr val="0B0C0C"/>
              </a:solidFill>
              <a:effectLst/>
              <a:latin typeface="GDS Transport"/>
            </a:endParaRPr>
          </a:p>
        </p:txBody>
      </p:sp>
      <p:sp>
        <p:nvSpPr>
          <p:cNvPr id="3" name="TextBox 2"/>
          <p:cNvSpPr txBox="1"/>
          <p:nvPr/>
        </p:nvSpPr>
        <p:spPr>
          <a:xfrm>
            <a:off x="126224" y="2413103"/>
            <a:ext cx="2870740" cy="4708981"/>
          </a:xfrm>
          <a:prstGeom prst="rect">
            <a:avLst/>
          </a:prstGeom>
          <a:solidFill>
            <a:schemeClr val="accent6">
              <a:lumMod val="40000"/>
              <a:lumOff val="60000"/>
            </a:schemeClr>
          </a:solidFill>
          <a:ln>
            <a:solidFill>
              <a:schemeClr val="accent6">
                <a:lumMod val="75000"/>
              </a:schemeClr>
            </a:solidFill>
          </a:ln>
        </p:spPr>
        <p:txBody>
          <a:bodyPr wrap="square" rtlCol="0">
            <a:spAutoFit/>
          </a:bodyPr>
          <a:lstStyle/>
          <a:p>
            <a:r>
              <a:rPr lang="en-US" sz="1200" dirty="0"/>
              <a:t>The principal focus of science teaching in Key Stage 1 is to enable pupils to experience and observe phenomena, looking more closely at the natural and humanly-constructed world around them. They should be encouraged to be curious and ask questions about what they notice. </a:t>
            </a:r>
            <a:endParaRPr lang="en-US" sz="1200" b="1" dirty="0" smtClean="0">
              <a:solidFill>
                <a:srgbClr val="FF0000"/>
              </a:solidFill>
            </a:endParaRPr>
          </a:p>
          <a:p>
            <a:r>
              <a:rPr lang="en-US" sz="1200" b="1" dirty="0" smtClean="0">
                <a:solidFill>
                  <a:srgbClr val="FF0000"/>
                </a:solidFill>
              </a:rPr>
              <a:t>Asking </a:t>
            </a:r>
            <a:r>
              <a:rPr lang="en-US" sz="1200" b="1" dirty="0">
                <a:solidFill>
                  <a:srgbClr val="FF0000"/>
                </a:solidFill>
              </a:rPr>
              <a:t>questions</a:t>
            </a:r>
            <a:r>
              <a:rPr lang="en-US" sz="1200" dirty="0"/>
              <a:t>. </a:t>
            </a:r>
            <a:endParaRPr lang="en-US" sz="1200" dirty="0" smtClean="0"/>
          </a:p>
          <a:p>
            <a:r>
              <a:rPr lang="en-US" sz="1200" dirty="0" smtClean="0"/>
              <a:t>Children </a:t>
            </a:r>
            <a:r>
              <a:rPr lang="en-US" sz="1200" dirty="0"/>
              <a:t>should ask simple questions and </a:t>
            </a:r>
            <a:r>
              <a:rPr lang="en-US" sz="1200" dirty="0" err="1"/>
              <a:t>recognise</a:t>
            </a:r>
            <a:r>
              <a:rPr lang="en-US" sz="1200" dirty="0"/>
              <a:t> that they can be answered in different ways. Scientific enquiries. They should be able to do the following types of enquiry: </a:t>
            </a:r>
            <a:endParaRPr lang="en-US" sz="1200" dirty="0" smtClean="0"/>
          </a:p>
          <a:p>
            <a:r>
              <a:rPr lang="en-US" sz="1200" b="1" dirty="0" smtClean="0">
                <a:solidFill>
                  <a:srgbClr val="FF0000"/>
                </a:solidFill>
              </a:rPr>
              <a:t>Observations</a:t>
            </a:r>
            <a:r>
              <a:rPr lang="en-US" sz="1200" b="1" dirty="0">
                <a:solidFill>
                  <a:srgbClr val="FF0000"/>
                </a:solidFill>
              </a:rPr>
              <a:t>. </a:t>
            </a:r>
            <a:endParaRPr lang="en-US" sz="1200" b="1" dirty="0" smtClean="0">
              <a:solidFill>
                <a:srgbClr val="FF0000"/>
              </a:solidFill>
            </a:endParaRPr>
          </a:p>
          <a:p>
            <a:r>
              <a:rPr lang="en-US" sz="1200" dirty="0" smtClean="0"/>
              <a:t>They </a:t>
            </a:r>
            <a:r>
              <a:rPr lang="en-US" sz="1200" dirty="0"/>
              <a:t>should observe closely, using simple equipment. Simple tests Identifying and classifying </a:t>
            </a:r>
          </a:p>
          <a:p>
            <a:r>
              <a:rPr lang="en-US" sz="1200" b="1" dirty="0" smtClean="0">
                <a:solidFill>
                  <a:srgbClr val="FF0000"/>
                </a:solidFill>
              </a:rPr>
              <a:t>Secondary </a:t>
            </a:r>
            <a:r>
              <a:rPr lang="en-US" sz="1200" b="1" dirty="0">
                <a:solidFill>
                  <a:srgbClr val="FF0000"/>
                </a:solidFill>
              </a:rPr>
              <a:t>sources. </a:t>
            </a:r>
            <a:endParaRPr lang="en-US" sz="1200" b="1" dirty="0" smtClean="0">
              <a:solidFill>
                <a:srgbClr val="FF0000"/>
              </a:solidFill>
            </a:endParaRPr>
          </a:p>
          <a:p>
            <a:r>
              <a:rPr lang="en-US" sz="1200" dirty="0" smtClean="0"/>
              <a:t>They </a:t>
            </a:r>
            <a:r>
              <a:rPr lang="en-US" sz="1200" dirty="0"/>
              <a:t>should use simple secondary sources to find answers</a:t>
            </a:r>
            <a:r>
              <a:rPr lang="en-US" sz="1200" dirty="0" smtClean="0"/>
              <a:t>.</a:t>
            </a:r>
          </a:p>
          <a:p>
            <a:r>
              <a:rPr lang="en-US" sz="1200" b="1" dirty="0" smtClean="0">
                <a:solidFill>
                  <a:srgbClr val="FF0000"/>
                </a:solidFill>
              </a:rPr>
              <a:t>Recording</a:t>
            </a:r>
            <a:r>
              <a:rPr lang="en-US" sz="1200" dirty="0" smtClean="0"/>
              <a:t>.</a:t>
            </a:r>
          </a:p>
          <a:p>
            <a:r>
              <a:rPr lang="en-US" sz="1200" dirty="0" smtClean="0"/>
              <a:t> </a:t>
            </a:r>
            <a:r>
              <a:rPr lang="en-US" sz="1200" dirty="0"/>
              <a:t>They should gather and record data to suggest answers to their questions. With help, they should record in a range of ways and begin to use simple scientific language.</a:t>
            </a:r>
            <a:endParaRPr lang="en-GB" sz="1200" dirty="0"/>
          </a:p>
        </p:txBody>
      </p:sp>
    </p:spTree>
    <p:extLst>
      <p:ext uri="{BB962C8B-B14F-4D97-AF65-F5344CB8AC3E}">
        <p14:creationId xmlns:p14="http://schemas.microsoft.com/office/powerpoint/2010/main" val="258477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770707060"/>
              </p:ext>
            </p:extLst>
          </p:nvPr>
        </p:nvGraphicFramePr>
        <p:xfrm>
          <a:off x="165100" y="123825"/>
          <a:ext cx="10363200" cy="2392844"/>
        </p:xfrm>
        <a:graphic>
          <a:graphicData uri="http://schemas.openxmlformats.org/drawingml/2006/table">
            <a:tbl>
              <a:tblPr firstRow="1" bandRow="1">
                <a:tableStyleId>{5C22544A-7EE6-4342-B048-85BDC9FD1C3A}</a:tableStyleId>
              </a:tblPr>
              <a:tblGrid>
                <a:gridCol w="1752600">
                  <a:extLst>
                    <a:ext uri="{9D8B030D-6E8A-4147-A177-3AD203B41FA5}">
                      <a16:colId xmlns="" xmlns:a16="http://schemas.microsoft.com/office/drawing/2014/main" val="20000"/>
                    </a:ext>
                  </a:extLst>
                </a:gridCol>
                <a:gridCol w="1828800">
                  <a:extLst>
                    <a:ext uri="{9D8B030D-6E8A-4147-A177-3AD203B41FA5}">
                      <a16:colId xmlns="" xmlns:a16="http://schemas.microsoft.com/office/drawing/2014/main" val="20001"/>
                    </a:ext>
                  </a:extLst>
                </a:gridCol>
                <a:gridCol w="1676400">
                  <a:extLst>
                    <a:ext uri="{9D8B030D-6E8A-4147-A177-3AD203B41FA5}">
                      <a16:colId xmlns="" xmlns:a16="http://schemas.microsoft.com/office/drawing/2014/main" val="20002"/>
                    </a:ext>
                  </a:extLst>
                </a:gridCol>
                <a:gridCol w="1752600">
                  <a:extLst>
                    <a:ext uri="{9D8B030D-6E8A-4147-A177-3AD203B41FA5}">
                      <a16:colId xmlns="" xmlns:a16="http://schemas.microsoft.com/office/drawing/2014/main" val="20003"/>
                    </a:ext>
                  </a:extLst>
                </a:gridCol>
                <a:gridCol w="1691524">
                  <a:extLst>
                    <a:ext uri="{9D8B030D-6E8A-4147-A177-3AD203B41FA5}">
                      <a16:colId xmlns="" xmlns:a16="http://schemas.microsoft.com/office/drawing/2014/main" val="20004"/>
                    </a:ext>
                  </a:extLst>
                </a:gridCol>
                <a:gridCol w="1661276">
                  <a:extLst>
                    <a:ext uri="{9D8B030D-6E8A-4147-A177-3AD203B41FA5}">
                      <a16:colId xmlns="" xmlns:a16="http://schemas.microsoft.com/office/drawing/2014/main" val="20005"/>
                    </a:ext>
                  </a:extLst>
                </a:gridCol>
              </a:tblGrid>
              <a:tr h="38100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b="1" i="0" u="none" dirty="0">
                          <a:solidFill>
                            <a:schemeClr val="bg1"/>
                          </a:solidFill>
                          <a:effectLst/>
                          <a:latin typeface="+mn-lt"/>
                          <a:ea typeface="+mn-ea"/>
                          <a:cs typeface="+mn-cs"/>
                        </a:rPr>
                        <a:t>SESSION 1</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2</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3</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4</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5</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6</a:t>
                      </a:r>
                    </a:p>
                  </a:txBody>
                  <a:tcPr>
                    <a:solidFill>
                      <a:schemeClr val="accent6">
                        <a:lumMod val="50000"/>
                      </a:schemeClr>
                    </a:solidFill>
                  </a:tcPr>
                </a:tc>
                <a:extLst>
                  <a:ext uri="{0D108BD9-81ED-4DB2-BD59-A6C34878D82A}">
                    <a16:rowId xmlns="" xmlns:a16="http://schemas.microsoft.com/office/drawing/2014/main" val="2304640895"/>
                  </a:ext>
                </a:extLst>
              </a:tr>
              <a:tr h="2011844">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u="sng" dirty="0">
                          <a:solidFill>
                            <a:schemeClr val="tx1"/>
                          </a:solidFill>
                        </a:rPr>
                        <a:t>Learning</a:t>
                      </a:r>
                      <a:r>
                        <a:rPr lang="en-GB" sz="1100" u="sng" baseline="0" dirty="0">
                          <a:solidFill>
                            <a:schemeClr val="tx1"/>
                          </a:solidFill>
                        </a:rPr>
                        <a:t> Objective</a:t>
                      </a:r>
                      <a:r>
                        <a:rPr lang="en-GB" sz="1100" u="sng" baseline="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 </a:t>
                      </a:r>
                      <a:r>
                        <a:rPr lang="en-US" sz="1100" dirty="0" smtClean="0">
                          <a:solidFill>
                            <a:schemeClr val="tx1"/>
                          </a:solidFill>
                        </a:rPr>
                        <a:t>Identify and compare the suitability of a variety of everyday materials, including wood, metal, plastic, glass, brick, rock, paper and cardboard for particular uses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u="none" baseline="0"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100" u="sng" dirty="0">
                          <a:solidFill>
                            <a:schemeClr val="tx1"/>
                          </a:solidFill>
                        </a:rPr>
                        <a:t>Learning</a:t>
                      </a:r>
                      <a:r>
                        <a:rPr lang="en-GB" sz="1100" u="sng" baseline="0" dirty="0">
                          <a:solidFill>
                            <a:schemeClr val="tx1"/>
                          </a:solidFill>
                        </a:rPr>
                        <a:t> </a:t>
                      </a:r>
                    </a:p>
                    <a:p>
                      <a:pPr marL="0" marR="0" indent="0" defTabSz="914400" eaLnBrk="1" fontAlgn="auto" latinLnBrk="0" hangingPunct="1">
                        <a:lnSpc>
                          <a:spcPct val="100000"/>
                        </a:lnSpc>
                        <a:spcBef>
                          <a:spcPts val="0"/>
                        </a:spcBef>
                        <a:spcAft>
                          <a:spcPts val="0"/>
                        </a:spcAft>
                        <a:buClrTx/>
                        <a:buSzTx/>
                        <a:buFontTx/>
                        <a:buNone/>
                        <a:tabLst/>
                        <a:defRPr/>
                      </a:pPr>
                      <a:r>
                        <a:rPr lang="en-GB" sz="1100" u="sng" baseline="0" dirty="0">
                          <a:solidFill>
                            <a:schemeClr val="tx1"/>
                          </a:solidFill>
                        </a:rPr>
                        <a:t>Objective</a:t>
                      </a:r>
                      <a:r>
                        <a:rPr lang="en-GB" sz="1100" u="sng" baseline="0" dirty="0" smtClean="0">
                          <a:solidFill>
                            <a:schemeClr val="tx1"/>
                          </a:solidFill>
                        </a:rPr>
                        <a:t>: </a:t>
                      </a:r>
                    </a:p>
                    <a:p>
                      <a:pPr marL="0" indent="0">
                        <a:buFont typeface="Arial" panose="020B0604020202020204" pitchFamily="34" charset="0"/>
                        <a:buNone/>
                      </a:pPr>
                      <a:r>
                        <a:rPr lang="en-US" sz="1100" dirty="0" smtClean="0">
                          <a:solidFill>
                            <a:schemeClr val="tx1"/>
                          </a:solidFill>
                        </a:rPr>
                        <a:t>Identify and compare the suitability of a variety of everyday materials, including wood, metal, plastic, glass, brick, rock, paper and cardboard for particular uses</a:t>
                      </a:r>
                      <a:endParaRPr lang="en-US" sz="1100" dirty="0" smtClean="0">
                        <a:solidFill>
                          <a:schemeClr val="tx1"/>
                        </a:solidFill>
                      </a:endParaRPr>
                    </a:p>
                  </a:txBody>
                  <a:tcPr>
                    <a:solidFill>
                      <a:schemeClr val="accent6">
                        <a:lumMod val="60000"/>
                        <a:lumOff val="40000"/>
                      </a:schemeClr>
                    </a:solidFill>
                  </a:tcPr>
                </a:tc>
                <a:tc>
                  <a:txBody>
                    <a:bodyPr/>
                    <a:lstStyle/>
                    <a:p>
                      <a:r>
                        <a:rPr lang="en-GB" sz="1100" u="sng" dirty="0">
                          <a:solidFill>
                            <a:schemeClr val="tx1"/>
                          </a:solidFill>
                        </a:rPr>
                        <a:t>Learning</a:t>
                      </a:r>
                      <a:r>
                        <a:rPr lang="en-GB" sz="1100" u="sng" baseline="0" dirty="0">
                          <a:solidFill>
                            <a:schemeClr val="tx1"/>
                          </a:solidFill>
                        </a:rPr>
                        <a:t> Objective</a:t>
                      </a:r>
                      <a:r>
                        <a:rPr lang="en-GB" sz="1100" u="sng" baseline="0" dirty="0" smtClean="0">
                          <a:solidFill>
                            <a:schemeClr val="tx1"/>
                          </a:solidFill>
                        </a:rPr>
                        <a:t>:</a:t>
                      </a:r>
                    </a:p>
                    <a:p>
                      <a:pPr marL="0" marR="0" lvl="0" indent="0" algn="l" defTabSz="80202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Identify and compare the suitability of a variety of everyday materials, including wood, metal, plastic, glass, brick, rock, paper and cardboard for particular uses</a:t>
                      </a:r>
                    </a:p>
                    <a:p>
                      <a:pPr marL="0" marR="0" lvl="0" indent="0" algn="l" defTabSz="802020" rtl="0" eaLnBrk="1" fontAlgn="auto" latinLnBrk="0" hangingPunct="1">
                        <a:lnSpc>
                          <a:spcPct val="100000"/>
                        </a:lnSpc>
                        <a:spcBef>
                          <a:spcPts val="0"/>
                        </a:spcBef>
                        <a:spcAft>
                          <a:spcPts val="0"/>
                        </a:spcAft>
                        <a:buClrTx/>
                        <a:buSzTx/>
                        <a:buFontTx/>
                        <a:buNone/>
                        <a:tabLst/>
                        <a:defRPr/>
                      </a:pPr>
                      <a:endParaRPr lang="en-GB" sz="1100" u="sng" baseline="0" dirty="0" smtClean="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100" u="sng" dirty="0">
                          <a:solidFill>
                            <a:schemeClr val="tx1"/>
                          </a:solidFill>
                        </a:rPr>
                        <a:t>Learning</a:t>
                      </a:r>
                      <a:r>
                        <a:rPr lang="en-GB" sz="1100" u="sng" baseline="0" dirty="0">
                          <a:solidFill>
                            <a:schemeClr val="tx1"/>
                          </a:solidFill>
                        </a:rPr>
                        <a:t> Objective</a:t>
                      </a:r>
                      <a:r>
                        <a:rPr lang="en-GB" sz="1100" u="sng" baseline="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Pupils might work scientifically by: performing simple tests to explore questions, </a:t>
                      </a:r>
                      <a:r>
                        <a:rPr lang="en-US" sz="1100" dirty="0" smtClean="0">
                          <a:solidFill>
                            <a:srgbClr val="FF0000"/>
                          </a:solidFill>
                        </a:rPr>
                        <a:t>“What materials would be best to build a house?”</a:t>
                      </a:r>
                      <a:endParaRPr lang="en-US" sz="900" dirty="0" smtClean="0">
                        <a:solidFill>
                          <a:srgbClr val="FF0000"/>
                        </a:solidFill>
                      </a:endParaRPr>
                    </a:p>
                    <a:p>
                      <a:pPr marL="0" marR="0" indent="0" defTabSz="914400" eaLnBrk="1" fontAlgn="auto" latinLnBrk="0" hangingPunct="1">
                        <a:lnSpc>
                          <a:spcPct val="100000"/>
                        </a:lnSpc>
                        <a:spcBef>
                          <a:spcPts val="0"/>
                        </a:spcBef>
                        <a:spcAft>
                          <a:spcPts val="0"/>
                        </a:spcAft>
                        <a:buClrTx/>
                        <a:buSzTx/>
                        <a:buFontTx/>
                        <a:buNone/>
                        <a:tabLst/>
                        <a:defRPr/>
                      </a:pPr>
                      <a:endParaRPr lang="en-GB" sz="1100" u="sng"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100" u="sng" dirty="0">
                          <a:solidFill>
                            <a:schemeClr val="tx1"/>
                          </a:solidFill>
                        </a:rPr>
                        <a:t>Learning</a:t>
                      </a:r>
                      <a:r>
                        <a:rPr lang="en-GB" sz="1100" u="sng" baseline="0" dirty="0">
                          <a:solidFill>
                            <a:schemeClr val="tx1"/>
                          </a:solidFill>
                        </a:rPr>
                        <a:t> Objective</a:t>
                      </a:r>
                      <a:r>
                        <a:rPr lang="en-GB" sz="1100" u="sng" baseline="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Find out how the shapes of solid objects made from some materials can be changed by squashing, bending, twisting and stretching. </a:t>
                      </a:r>
                      <a:endParaRPr lang="en-US" sz="1100" b="1"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endParaRPr lang="en-GB" sz="1100" u="sng" baseline="0"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endParaRPr lang="en-GB" sz="1100" u="sng"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100" u="sng" dirty="0">
                          <a:solidFill>
                            <a:schemeClr val="tx1"/>
                          </a:solidFill>
                        </a:rPr>
                        <a:t>Learning</a:t>
                      </a:r>
                      <a:r>
                        <a:rPr lang="en-GB" sz="1100" u="sng" baseline="0" dirty="0">
                          <a:solidFill>
                            <a:schemeClr val="tx1"/>
                          </a:solidFill>
                        </a:rPr>
                        <a:t> Objective:</a:t>
                      </a:r>
                      <a:endParaRPr lang="en-GB" sz="1100" u="sng" dirty="0">
                        <a:solidFill>
                          <a:schemeClr val="tx1"/>
                        </a:solidFill>
                      </a:endParaRPr>
                    </a:p>
                    <a:p>
                      <a:pPr marL="0" marR="0" lvl="0" indent="0" algn="l" defTabSz="80202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Find out how the shapes of solid objects made from some materials can be changed by squashing, bending, twisting and stretching. </a:t>
                      </a:r>
                      <a:endParaRPr lang="en-US" sz="1100" b="1" dirty="0" smtClean="0">
                        <a:solidFill>
                          <a:schemeClr val="tx1"/>
                        </a:solidFill>
                      </a:endParaRPr>
                    </a:p>
                    <a:p>
                      <a:pPr marL="0" marR="0" lvl="0" indent="0" algn="l" defTabSz="802020" rtl="0" eaLnBrk="1" fontAlgn="auto" latinLnBrk="0" hangingPunct="1">
                        <a:lnSpc>
                          <a:spcPct val="100000"/>
                        </a:lnSpc>
                        <a:spcBef>
                          <a:spcPts val="0"/>
                        </a:spcBef>
                        <a:spcAft>
                          <a:spcPts val="0"/>
                        </a:spcAft>
                        <a:buClrTx/>
                        <a:buSzTx/>
                        <a:buFontTx/>
                        <a:buNone/>
                        <a:tabLst/>
                        <a:defRPr/>
                      </a:pPr>
                      <a:r>
                        <a:rPr lang="en-GB" sz="1100" dirty="0" smtClean="0"/>
                        <a:t> </a:t>
                      </a:r>
                      <a:r>
                        <a:rPr lang="en-GB" sz="1100" b="1" dirty="0" smtClean="0">
                          <a:solidFill>
                            <a:srgbClr val="FF0000"/>
                          </a:solidFill>
                        </a:rPr>
                        <a:t> </a:t>
                      </a:r>
                      <a:endParaRPr lang="en-GB" sz="1100" b="1" dirty="0" smtClean="0">
                        <a:solidFill>
                          <a:srgbClr val="FF0000"/>
                        </a:solidFill>
                      </a:endParaRPr>
                    </a:p>
                    <a:p>
                      <a:endParaRPr lang="en-GB" sz="1100" baseline="0" dirty="0" smtClean="0"/>
                    </a:p>
                  </a:txBody>
                  <a:tcPr>
                    <a:solidFill>
                      <a:schemeClr val="accent6">
                        <a:lumMod val="60000"/>
                        <a:lumOff val="40000"/>
                      </a:schemeClr>
                    </a:solidFill>
                  </a:tcPr>
                </a:tc>
                <a:extLst>
                  <a:ext uri="{0D108BD9-81ED-4DB2-BD59-A6C34878D82A}">
                    <a16:rowId xmlns="" xmlns:a16="http://schemas.microsoft.com/office/drawing/2014/main" val="10000"/>
                  </a:ext>
                </a:extLst>
              </a:tr>
            </a:tbl>
          </a:graphicData>
        </a:graphic>
      </p:graphicFrame>
      <p:sp>
        <p:nvSpPr>
          <p:cNvPr id="3" name="Rectangle 8">
            <a:extLst>
              <a:ext uri="{FF2B5EF4-FFF2-40B4-BE49-F238E27FC236}">
                <a16:creationId xmlns="" xmlns:a16="http://schemas.microsoft.com/office/drawing/2014/main" id="{8AE1778D-9497-8E40-BD5A-0EB90484AA7D}"/>
              </a:ext>
            </a:extLst>
          </p:cNvPr>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Table 5">
            <a:extLst>
              <a:ext uri="{FF2B5EF4-FFF2-40B4-BE49-F238E27FC236}">
                <a16:creationId xmlns="" xmlns:a16="http://schemas.microsoft.com/office/drawing/2014/main" id="{13C50C7E-6F8B-0B4F-A367-7357EF00F340}"/>
              </a:ext>
            </a:extLst>
          </p:cNvPr>
          <p:cNvGraphicFramePr>
            <a:graphicFrameLocks noGrp="1"/>
          </p:cNvGraphicFramePr>
          <p:nvPr>
            <p:extLst>
              <p:ext uri="{D42A27DB-BD31-4B8C-83A1-F6EECF244321}">
                <p14:modId xmlns:p14="http://schemas.microsoft.com/office/powerpoint/2010/main" val="3602255317"/>
              </p:ext>
            </p:extLst>
          </p:nvPr>
        </p:nvGraphicFramePr>
        <p:xfrm>
          <a:off x="2013785" y="2790825"/>
          <a:ext cx="3124200" cy="3870198"/>
        </p:xfrm>
        <a:graphic>
          <a:graphicData uri="http://schemas.openxmlformats.org/drawingml/2006/table">
            <a:tbl>
              <a:tblPr firstRow="1" firstCol="1" bandRow="1"/>
              <a:tblGrid>
                <a:gridCol w="937722">
                  <a:extLst>
                    <a:ext uri="{9D8B030D-6E8A-4147-A177-3AD203B41FA5}">
                      <a16:colId xmlns="" xmlns:a16="http://schemas.microsoft.com/office/drawing/2014/main" val="800098228"/>
                    </a:ext>
                  </a:extLst>
                </a:gridCol>
                <a:gridCol w="2186478">
                  <a:extLst>
                    <a:ext uri="{9D8B030D-6E8A-4147-A177-3AD203B41FA5}">
                      <a16:colId xmlns="" xmlns:a16="http://schemas.microsoft.com/office/drawing/2014/main" val="2690858164"/>
                    </a:ext>
                  </a:extLst>
                </a:gridCol>
              </a:tblGrid>
              <a:tr h="609600">
                <a:tc>
                  <a:txBody>
                    <a:bodyPr/>
                    <a:lstStyle/>
                    <a:p>
                      <a:pPr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3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Observe</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5740910"/>
                  </a:ext>
                </a:extLst>
              </a:tr>
              <a:tr h="493048">
                <a:tc>
                  <a:txBody>
                    <a:bodyPr/>
                    <a:lstStyle/>
                    <a:p>
                      <a:pPr algn="ctr">
                        <a:lnSpc>
                          <a:spcPct val="105000"/>
                        </a:lnSpc>
                        <a:spcAft>
                          <a:spcPts val="800"/>
                        </a:spcAft>
                      </a:pPr>
                      <a:r>
                        <a:rPr lang="en-GB" sz="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Classify &amp; Pattern Seek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00253878"/>
                  </a:ext>
                </a:extLst>
              </a:tr>
              <a:tr h="573752">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Comparative/Fair Testing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5701784"/>
                  </a:ext>
                </a:extLst>
              </a:tr>
              <a:tr h="685800">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smtClean="0">
                          <a:effectLst/>
                          <a:latin typeface="Calibri" panose="020F0502020204030204" pitchFamily="34" charset="0"/>
                          <a:ea typeface="Calibri" panose="020F0502020204030204" pitchFamily="34" charset="0"/>
                          <a:cs typeface="Times New Roman" panose="02020603050405020304" pitchFamily="18" charset="0"/>
                        </a:rPr>
                        <a:t>Research and recording</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72735651"/>
                  </a:ext>
                </a:extLst>
              </a:tr>
              <a:tr h="495046">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Model</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19549105"/>
                  </a:ext>
                </a:extLst>
              </a:tr>
              <a:tr h="596088">
                <a:tc>
                  <a:txBody>
                    <a:bodyPr/>
                    <a:lstStyle/>
                    <a:p>
                      <a:pPr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Conclude</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39887398"/>
                  </a:ext>
                </a:extLst>
              </a:tr>
            </a:tbl>
          </a:graphicData>
        </a:graphic>
      </p:graphicFrame>
      <p:pic>
        <p:nvPicPr>
          <p:cNvPr id="2062" name="Picture 14" descr="Purple Gems , Png Download - Purple Gem Png, Transparent Png , Transparent  Png Image - PNGitem">
            <a:extLst>
              <a:ext uri="{FF2B5EF4-FFF2-40B4-BE49-F238E27FC236}">
                <a16:creationId xmlns="" xmlns:a16="http://schemas.microsoft.com/office/drawing/2014/main" id="{4CD1A8DE-7F80-EB48-ADDF-7DD03777A8C4}"/>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228850" y="2910471"/>
            <a:ext cx="4318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Red Gemstones: List of Red Precious &amp; Semi-Precious Gems - GemSelect">
            <a:extLst>
              <a:ext uri="{FF2B5EF4-FFF2-40B4-BE49-F238E27FC236}">
                <a16:creationId xmlns="" xmlns:a16="http://schemas.microsoft.com/office/drawing/2014/main" id="{0C764D43-0F60-9B47-BE3F-FA38853AA1C4}"/>
              </a:ext>
            </a:extLst>
          </p:cNvPr>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2190750" y="3459690"/>
            <a:ext cx="469900" cy="46990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RARE~ 5.36 Cts Natural Sphalerite Golden Yellow Round Spain | Rare gemstones,  Precious gemstones, Rocks and gems">
            <a:extLst>
              <a:ext uri="{FF2B5EF4-FFF2-40B4-BE49-F238E27FC236}">
                <a16:creationId xmlns="" xmlns:a16="http://schemas.microsoft.com/office/drawing/2014/main" id="{6FD0442F-E3AE-BB40-8509-8418C5260202}"/>
              </a:ext>
            </a:extLst>
          </p:cNvPr>
          <p:cNvPicPr>
            <a:picLocks noChangeAspect="1" noChangeArrowheads="1"/>
          </p:cNvPicPr>
          <p:nvPr/>
        </p:nvPicPr>
        <p:blipFill>
          <a:blip r:embed="rId6" r:link="rId3" cstate="print">
            <a:extLst>
              <a:ext uri="{28A0092B-C50C-407E-A947-70E740481C1C}">
                <a14:useLocalDpi xmlns:a14="http://schemas.microsoft.com/office/drawing/2010/main" val="0"/>
              </a:ext>
            </a:extLst>
          </a:blip>
          <a:srcRect/>
          <a:stretch>
            <a:fillRect/>
          </a:stretch>
        </p:blipFill>
        <p:spPr bwMode="auto">
          <a:xfrm>
            <a:off x="2081178" y="3910024"/>
            <a:ext cx="617572" cy="617572"/>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Shop Green Gemstone Jewelry | Kay">
            <a:extLst>
              <a:ext uri="{FF2B5EF4-FFF2-40B4-BE49-F238E27FC236}">
                <a16:creationId xmlns="" xmlns:a16="http://schemas.microsoft.com/office/drawing/2014/main" id="{B1E30489-BCD6-7D44-B1DB-6D33F67E8AEF}"/>
              </a:ext>
            </a:extLst>
          </p:cNvPr>
          <p:cNvPicPr>
            <a:picLocks noChangeAspect="1" noChangeArrowheads="1"/>
          </p:cNvPicPr>
          <p:nvPr/>
        </p:nvPicPr>
        <p:blipFill rotWithShape="1">
          <a:blip r:embed="rId7" r:link="rId8" cstate="print">
            <a:extLst>
              <a:ext uri="{28A0092B-C50C-407E-A947-70E740481C1C}">
                <a14:useLocalDpi xmlns:a14="http://schemas.microsoft.com/office/drawing/2010/main" val="0"/>
              </a:ext>
            </a:extLst>
          </a:blip>
          <a:srcRect l="5921" r="14474" b="16174"/>
          <a:stretch>
            <a:fillRect/>
          </a:stretch>
        </p:blipFill>
        <p:spPr bwMode="auto">
          <a:xfrm>
            <a:off x="2013785" y="4495069"/>
            <a:ext cx="768350" cy="57488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Natural Pink Tourmaline 2mm Round Cut Gem Gemstone | eBay">
            <a:extLst>
              <a:ext uri="{FF2B5EF4-FFF2-40B4-BE49-F238E27FC236}">
                <a16:creationId xmlns="" xmlns:a16="http://schemas.microsoft.com/office/drawing/2014/main" id="{9FDA4047-2BB5-184C-8FB9-B151A1ADB988}"/>
              </a:ext>
            </a:extLst>
          </p:cNvPr>
          <p:cNvPicPr>
            <a:picLocks noChangeAspect="1" noChangeArrowheads="1"/>
          </p:cNvPicPr>
          <p:nvPr/>
        </p:nvPicPr>
        <p:blipFill>
          <a:blip r:embed="rId9" r:link="rId10" cstate="print">
            <a:extLst>
              <a:ext uri="{28A0092B-C50C-407E-A947-70E740481C1C}">
                <a14:useLocalDpi xmlns:a14="http://schemas.microsoft.com/office/drawing/2010/main" val="0"/>
              </a:ext>
            </a:extLst>
          </a:blip>
          <a:srcRect/>
          <a:stretch>
            <a:fillRect/>
          </a:stretch>
        </p:blipFill>
        <p:spPr bwMode="auto">
          <a:xfrm>
            <a:off x="2152650" y="5243439"/>
            <a:ext cx="5588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1 X Big 100mm Cobalt Blue 100 mm Cut Glass Crystal Giant Diamond Jewel  Paperweight by Tendygift : Amazon.co.uk: Stationery &amp; Office Supplies">
            <a:extLst>
              <a:ext uri="{FF2B5EF4-FFF2-40B4-BE49-F238E27FC236}">
                <a16:creationId xmlns="" xmlns:a16="http://schemas.microsoft.com/office/drawing/2014/main" id="{905B5BC5-3F1D-3A44-98D3-625A93B150AB}"/>
              </a:ext>
            </a:extLst>
          </p:cNvPr>
          <p:cNvPicPr>
            <a:picLocks noChangeAspect="1" noChangeArrowheads="1"/>
          </p:cNvPicPr>
          <p:nvPr/>
        </p:nvPicPr>
        <p:blipFill>
          <a:blip r:embed="rId11" r:link="rId12" cstate="print">
            <a:extLst>
              <a:ext uri="{28A0092B-C50C-407E-A947-70E740481C1C}">
                <a14:useLocalDpi xmlns:a14="http://schemas.microsoft.com/office/drawing/2010/main" val="0"/>
              </a:ext>
            </a:extLst>
          </a:blip>
          <a:srcRect/>
          <a:stretch>
            <a:fillRect/>
          </a:stretch>
        </p:blipFill>
        <p:spPr bwMode="auto">
          <a:xfrm>
            <a:off x="2171700" y="5977444"/>
            <a:ext cx="546100" cy="5461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11DCC33-001C-3641-933B-2752CE6EF729}"/>
              </a:ext>
            </a:extLst>
          </p:cNvPr>
          <p:cNvSpPr/>
          <p:nvPr/>
        </p:nvSpPr>
        <p:spPr>
          <a:xfrm>
            <a:off x="170284" y="2714714"/>
            <a:ext cx="1640551" cy="3410421"/>
          </a:xfrm>
          <a:prstGeom prst="rect">
            <a:avLst/>
          </a:prstGeom>
          <a:solidFill>
            <a:schemeClr val="accent6">
              <a:lumMod val="20000"/>
              <a:lumOff val="80000"/>
            </a:schemeClr>
          </a:solidFill>
          <a:ln>
            <a:solidFill>
              <a:schemeClr val="accent6">
                <a:lumMod val="50000"/>
              </a:schemeClr>
            </a:solidFill>
          </a:ln>
        </p:spPr>
        <p:txBody>
          <a:bodyPr wrap="square">
            <a:spAutoFit/>
          </a:bodyPr>
          <a:lstStyle/>
          <a:p>
            <a:pPr>
              <a:lnSpc>
                <a:spcPct val="105000"/>
              </a:lnSpc>
              <a:spcAft>
                <a:spcPts val="800"/>
              </a:spcAft>
            </a:pPr>
            <a:r>
              <a:rPr lang="en-GB" sz="1200" b="1"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Working Scientifically</a:t>
            </a:r>
            <a:endParaRPr lang="en-GB" sz="1200"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The nature, processes and methods of science Working Scientifically specifies the understanding of the nature, processes and methods of science for each year group and this is embedded within lessons and focuses on the key features of scientific enquiry, so that pupils learn to use a variety of approaches to answer relevant scientific questions. These types of scientific enquiry include:</a:t>
            </a:r>
          </a:p>
        </p:txBody>
      </p:sp>
      <p:sp>
        <p:nvSpPr>
          <p:cNvPr id="8" name="TextBox 7">
            <a:extLst>
              <a:ext uri="{FF2B5EF4-FFF2-40B4-BE49-F238E27FC236}">
                <a16:creationId xmlns="" xmlns:a16="http://schemas.microsoft.com/office/drawing/2014/main" id="{9DBEB432-7A21-934E-A532-F852607DEFB8}"/>
              </a:ext>
            </a:extLst>
          </p:cNvPr>
          <p:cNvSpPr txBox="1"/>
          <p:nvPr/>
        </p:nvSpPr>
        <p:spPr>
          <a:xfrm>
            <a:off x="5347043" y="2764283"/>
            <a:ext cx="4913158" cy="4524315"/>
          </a:xfrm>
          <a:prstGeom prst="rect">
            <a:avLst/>
          </a:prstGeom>
          <a:solidFill>
            <a:schemeClr val="accent6">
              <a:lumMod val="20000"/>
              <a:lumOff val="80000"/>
            </a:schemeClr>
          </a:solidFill>
          <a:ln>
            <a:solidFill>
              <a:schemeClr val="accent6">
                <a:lumMod val="50000"/>
              </a:schemeClr>
            </a:solidFill>
          </a:ln>
        </p:spPr>
        <p:txBody>
          <a:bodyPr wrap="square" rtlCol="0">
            <a:spAutoFit/>
          </a:bodyPr>
          <a:lstStyle/>
          <a:p>
            <a:r>
              <a:rPr lang="en-US" dirty="0"/>
              <a:t>During this unit, the following Working Scientifically skills will be focused on; </a:t>
            </a:r>
            <a:endParaRPr lang="en-US" dirty="0" smtClean="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smtClean="0"/>
          </a:p>
          <a:p>
            <a:endParaRPr lang="en-US" dirty="0"/>
          </a:p>
          <a:p>
            <a:endParaRPr lang="en-US"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10024039"/>
              </p:ext>
            </p:extLst>
          </p:nvPr>
        </p:nvGraphicFramePr>
        <p:xfrm>
          <a:off x="5671420" y="3476626"/>
          <a:ext cx="4495801" cy="3394491"/>
        </p:xfrm>
        <a:graphic>
          <a:graphicData uri="http://schemas.openxmlformats.org/drawingml/2006/table">
            <a:tbl>
              <a:tblPr firstRow="1" bandRow="1">
                <a:tableStyleId>{073A0DAA-6AF3-43AB-8588-CEC1D06C72B9}</a:tableStyleId>
              </a:tblPr>
              <a:tblGrid>
                <a:gridCol w="1337259"/>
                <a:gridCol w="3158542"/>
              </a:tblGrid>
              <a:tr h="1312175">
                <a:tc>
                  <a:txBody>
                    <a:bodyPr/>
                    <a:lstStyle/>
                    <a:p>
                      <a:endParaRPr lang="en-GB" sz="1200" dirty="0"/>
                    </a:p>
                  </a:txBody>
                  <a:tcPr>
                    <a:noFill/>
                  </a:tcPr>
                </a:tc>
                <a:tc>
                  <a:txBody>
                    <a:bodyPr/>
                    <a:lstStyle/>
                    <a:p>
                      <a:r>
                        <a:rPr lang="en-GB" sz="1100" b="1" dirty="0" smtClean="0">
                          <a:solidFill>
                            <a:schemeClr val="tx1"/>
                          </a:solidFill>
                        </a:rPr>
                        <a:t>Observe</a:t>
                      </a:r>
                    </a:p>
                    <a:p>
                      <a:endParaRPr lang="en-GB" sz="1100" b="1" dirty="0" smtClean="0">
                        <a:solidFill>
                          <a:schemeClr val="tx1"/>
                        </a:solidFill>
                      </a:endParaRPr>
                    </a:p>
                  </a:txBody>
                  <a:tcPr>
                    <a:noFill/>
                  </a:tcPr>
                </a:tc>
              </a:tr>
              <a:tr h="849054">
                <a:tc>
                  <a:txBody>
                    <a:bodyPr/>
                    <a:lstStyle/>
                    <a:p>
                      <a:endParaRPr lang="en-GB" sz="1200" dirty="0"/>
                    </a:p>
                  </a:txBody>
                  <a:tcPr>
                    <a:noFill/>
                  </a:tcPr>
                </a:tc>
                <a:tc>
                  <a:txBody>
                    <a:bodyPr/>
                    <a:lstStyle/>
                    <a:p>
                      <a:r>
                        <a:rPr lang="en-GB" sz="1100" b="1" dirty="0" smtClean="0"/>
                        <a:t>Classify…..</a:t>
                      </a:r>
                    </a:p>
                  </a:txBody>
                  <a:tcPr>
                    <a:noFill/>
                  </a:tcPr>
                </a:tc>
              </a:tr>
              <a:tr h="694681">
                <a:tc rowSpan="2">
                  <a:txBody>
                    <a:bodyPr/>
                    <a:lstStyle/>
                    <a:p>
                      <a:endParaRPr lang="en-GB" sz="1200" dirty="0"/>
                    </a:p>
                  </a:txBody>
                  <a:tcPr>
                    <a:noFill/>
                  </a:tcPr>
                </a:tc>
                <a:tc>
                  <a:txBody>
                    <a:bodyPr/>
                    <a:lstStyle/>
                    <a:p>
                      <a:r>
                        <a:rPr lang="en-GB" sz="1100" b="1" dirty="0" smtClean="0"/>
                        <a:t>Record</a:t>
                      </a:r>
                    </a:p>
                    <a:p>
                      <a:endParaRPr lang="en-GB" sz="1100" b="1" dirty="0" smtClean="0"/>
                    </a:p>
                  </a:txBody>
                  <a:tcPr>
                    <a:noFill/>
                  </a:tcPr>
                </a:tc>
              </a:tr>
              <a:tr h="538581">
                <a:tc vMerge="1">
                  <a:txBody>
                    <a:bodyPr/>
                    <a:lstStyle/>
                    <a:p>
                      <a:endParaRPr lang="en-GB"/>
                    </a:p>
                  </a:txBody>
                  <a:tcPr>
                    <a:noFill/>
                  </a:tcPr>
                </a:tc>
                <a:tc>
                  <a:txBody>
                    <a:bodyPr/>
                    <a:lstStyle/>
                    <a:p>
                      <a:endParaRPr lang="en-GB" sz="1200" dirty="0"/>
                    </a:p>
                  </a:txBody>
                  <a:tcPr>
                    <a:noFill/>
                  </a:tcPr>
                </a:tc>
              </a:tr>
            </a:tbl>
          </a:graphicData>
        </a:graphic>
      </p:graphicFrame>
      <p:pic>
        <p:nvPicPr>
          <p:cNvPr id="19" name="Picture 14" descr="Purple Gems , Png Download - Purple Gem Png, Transparent Png , Transparent  Png Image - PNGitem">
            <a:extLst>
              <a:ext uri="{FF2B5EF4-FFF2-40B4-BE49-F238E27FC236}">
                <a16:creationId xmlns="" xmlns:a16="http://schemas.microsoft.com/office/drawing/2014/main" id="{4CD1A8DE-7F80-EB48-ADDF-7DD03777A8C4}"/>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6234958" y="3738768"/>
            <a:ext cx="4318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3" descr="Red Gemstones: List of Red Precious &amp; Semi-Precious Gems - GemSelect">
            <a:extLst>
              <a:ext uri="{FF2B5EF4-FFF2-40B4-BE49-F238E27FC236}">
                <a16:creationId xmlns="" xmlns:a16="http://schemas.microsoft.com/office/drawing/2014/main" id="{0C764D43-0F60-9B47-BE3F-FA38853AA1C4}"/>
              </a:ext>
            </a:extLst>
          </p:cNvPr>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6136056" y="5243439"/>
            <a:ext cx="469900" cy="4699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1" descr="Shop Green Gemstone Jewelry | Kay">
            <a:extLst>
              <a:ext uri="{FF2B5EF4-FFF2-40B4-BE49-F238E27FC236}">
                <a16:creationId xmlns="" xmlns:a16="http://schemas.microsoft.com/office/drawing/2014/main" id="{B1E30489-BCD6-7D44-B1DB-6D33F67E8AEF}"/>
              </a:ext>
            </a:extLst>
          </p:cNvPr>
          <p:cNvPicPr>
            <a:picLocks noChangeAspect="1" noChangeArrowheads="1"/>
          </p:cNvPicPr>
          <p:nvPr/>
        </p:nvPicPr>
        <p:blipFill rotWithShape="1">
          <a:blip r:embed="rId7" r:link="rId8" cstate="print">
            <a:extLst>
              <a:ext uri="{28A0092B-C50C-407E-A947-70E740481C1C}">
                <a14:useLocalDpi xmlns:a14="http://schemas.microsoft.com/office/drawing/2010/main" val="0"/>
              </a:ext>
            </a:extLst>
          </a:blip>
          <a:srcRect l="5921" r="14474" b="16174"/>
          <a:stretch>
            <a:fillRect/>
          </a:stretch>
        </p:blipFill>
        <p:spPr bwMode="auto">
          <a:xfrm>
            <a:off x="5963902" y="6115951"/>
            <a:ext cx="768350" cy="574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57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F87DFB-0655-5F4E-ADD1-90B1AFF0D424}"/>
              </a:ext>
            </a:extLst>
          </p:cNvPr>
          <p:cNvSpPr>
            <a:spLocks noGrp="1"/>
          </p:cNvSpPr>
          <p:nvPr>
            <p:ph type="title"/>
          </p:nvPr>
        </p:nvSpPr>
        <p:spPr>
          <a:xfrm>
            <a:off x="393700" y="200026"/>
            <a:ext cx="10134600" cy="762000"/>
          </a:xfrm>
          <a:solidFill>
            <a:schemeClr val="accent6">
              <a:lumMod val="60000"/>
              <a:lumOff val="40000"/>
            </a:schemeClr>
          </a:solidFill>
        </p:spPr>
        <p:txBody>
          <a:bodyPr>
            <a:normAutofit fontScale="90000"/>
          </a:bodyPr>
          <a:lstStyle/>
          <a:p>
            <a:pPr algn="ctr"/>
            <a:r>
              <a:rPr lang="en-US" sz="1800" dirty="0"/>
              <a:t> Identify and compare the suitability of a variety of everyday materials, including wood, metal, plastic, glass, brick, rock, paper and cardboard for particular uses</a:t>
            </a:r>
            <a:br>
              <a:rPr lang="en-US" sz="1800" dirty="0"/>
            </a:br>
            <a:endParaRPr lang="en-US" sz="1800" b="1" dirty="0"/>
          </a:p>
        </p:txBody>
      </p:sp>
      <p:sp>
        <p:nvSpPr>
          <p:cNvPr id="3" name="Content Placeholder 2">
            <a:extLst>
              <a:ext uri="{FF2B5EF4-FFF2-40B4-BE49-F238E27FC236}">
                <a16:creationId xmlns="" xmlns:a16="http://schemas.microsoft.com/office/drawing/2014/main" id="{A779B908-EB2E-5D4F-B667-BAA892C32115}"/>
              </a:ext>
            </a:extLst>
          </p:cNvPr>
          <p:cNvSpPr>
            <a:spLocks noGrp="1"/>
          </p:cNvSpPr>
          <p:nvPr>
            <p:ph idx="1"/>
          </p:nvPr>
        </p:nvSpPr>
        <p:spPr>
          <a:xfrm>
            <a:off x="1689100" y="3248025"/>
            <a:ext cx="6973729" cy="4798559"/>
          </a:xfrm>
        </p:spPr>
        <p:txBody>
          <a:bodyPr>
            <a:normAutofit/>
          </a:bodyPr>
          <a:lstStyle/>
          <a:p>
            <a:endParaRPr lang="en-US" dirty="0"/>
          </a:p>
          <a:p>
            <a:endParaRPr lang="en-US" dirty="0"/>
          </a:p>
        </p:txBody>
      </p:sp>
      <p:graphicFrame>
        <p:nvGraphicFramePr>
          <p:cNvPr id="4" name="Table 3">
            <a:extLst>
              <a:ext uri="{FF2B5EF4-FFF2-40B4-BE49-F238E27FC236}">
                <a16:creationId xmlns="" xmlns:a16="http://schemas.microsoft.com/office/drawing/2014/main" id="{0F7617DC-03A3-A148-9179-014E2981BA2E}"/>
              </a:ext>
            </a:extLst>
          </p:cNvPr>
          <p:cNvGraphicFramePr>
            <a:graphicFrameLocks noGrp="1"/>
          </p:cNvGraphicFramePr>
          <p:nvPr>
            <p:extLst>
              <p:ext uri="{D42A27DB-BD31-4B8C-83A1-F6EECF244321}">
                <p14:modId xmlns:p14="http://schemas.microsoft.com/office/powerpoint/2010/main" val="1109521539"/>
              </p:ext>
            </p:extLst>
          </p:nvPr>
        </p:nvGraphicFramePr>
        <p:xfrm>
          <a:off x="317500" y="1190625"/>
          <a:ext cx="10210800" cy="5784850"/>
        </p:xfrm>
        <a:graphic>
          <a:graphicData uri="http://schemas.openxmlformats.org/drawingml/2006/table">
            <a:tbl>
              <a:tblPr firstRow="1" bandRow="1">
                <a:tableStyleId>{7DF18680-E054-41AD-8BC1-D1AEF772440D}</a:tableStyleId>
              </a:tblPr>
              <a:tblGrid>
                <a:gridCol w="1905000">
                  <a:extLst>
                    <a:ext uri="{9D8B030D-6E8A-4147-A177-3AD203B41FA5}">
                      <a16:colId xmlns="" xmlns:a16="http://schemas.microsoft.com/office/drawing/2014/main" val="2412923724"/>
                    </a:ext>
                  </a:extLst>
                </a:gridCol>
                <a:gridCol w="7010400">
                  <a:extLst>
                    <a:ext uri="{9D8B030D-6E8A-4147-A177-3AD203B41FA5}">
                      <a16:colId xmlns="" xmlns:a16="http://schemas.microsoft.com/office/drawing/2014/main" val="2206278549"/>
                    </a:ext>
                  </a:extLst>
                </a:gridCol>
                <a:gridCol w="1295400">
                  <a:extLst>
                    <a:ext uri="{9D8B030D-6E8A-4147-A177-3AD203B41FA5}">
                      <a16:colId xmlns="" xmlns:a16="http://schemas.microsoft.com/office/drawing/2014/main" val="2233154450"/>
                    </a:ext>
                  </a:extLst>
                </a:gridCol>
              </a:tblGrid>
              <a:tr h="370840">
                <a:tc>
                  <a:txBody>
                    <a:bodyPr/>
                    <a:lstStyle/>
                    <a:p>
                      <a:r>
                        <a:rPr lang="en-US" dirty="0">
                          <a:solidFill>
                            <a:schemeClr val="tx1"/>
                          </a:solidFill>
                        </a:rPr>
                        <a:t>Learning Expectations</a:t>
                      </a:r>
                    </a:p>
                  </a:txBody>
                  <a:tcPr>
                    <a:solidFill>
                      <a:schemeClr val="accent6">
                        <a:lumMod val="75000"/>
                      </a:schemeClr>
                    </a:solidFill>
                  </a:tcPr>
                </a:tc>
                <a:tc>
                  <a:txBody>
                    <a:bodyPr/>
                    <a:lstStyle/>
                    <a:p>
                      <a:r>
                        <a:rPr lang="en-US" dirty="0">
                          <a:solidFill>
                            <a:schemeClr val="tx1"/>
                          </a:solidFill>
                        </a:rPr>
                        <a:t>Scientific Investigation</a:t>
                      </a:r>
                    </a:p>
                  </a:txBody>
                  <a:tcPr>
                    <a:solidFill>
                      <a:schemeClr val="accent6">
                        <a:lumMod val="75000"/>
                      </a:schemeClr>
                    </a:solidFill>
                  </a:tcPr>
                </a:tc>
                <a:tc>
                  <a:txBody>
                    <a:bodyPr/>
                    <a:lstStyle/>
                    <a:p>
                      <a:r>
                        <a:rPr lang="en-US" dirty="0">
                          <a:solidFill>
                            <a:schemeClr val="tx1"/>
                          </a:solidFill>
                        </a:rPr>
                        <a:t>Resources</a:t>
                      </a:r>
                    </a:p>
                  </a:txBody>
                  <a:tcPr>
                    <a:solidFill>
                      <a:schemeClr val="accent6">
                        <a:lumMod val="75000"/>
                      </a:schemeClr>
                    </a:solidFill>
                  </a:tcPr>
                </a:tc>
                <a:extLst>
                  <a:ext uri="{0D108BD9-81ED-4DB2-BD59-A6C34878D82A}">
                    <a16:rowId xmlns="" xmlns:a16="http://schemas.microsoft.com/office/drawing/2014/main" val="3178442023"/>
                  </a:ext>
                </a:extLst>
              </a:tr>
              <a:tr h="370840">
                <a:tc>
                  <a:txBody>
                    <a:bodyPr/>
                    <a:lstStyle/>
                    <a:p>
                      <a:r>
                        <a:rPr lang="en-US" sz="1400" dirty="0" smtClean="0"/>
                        <a:t>To be able to distinguish between an object and the material from which it is made. To be able to identify and name a variety of everyday materials, including wood, plastic, glass, metal, water and rock.</a:t>
                      </a:r>
                    </a:p>
                    <a:p>
                      <a:r>
                        <a:rPr lang="en-US" sz="1400" dirty="0" smtClean="0"/>
                        <a:t> </a:t>
                      </a:r>
                      <a:r>
                        <a:rPr lang="en-US" sz="1400" dirty="0" smtClean="0">
                          <a:solidFill>
                            <a:srgbClr val="FF0000"/>
                          </a:solidFill>
                        </a:rPr>
                        <a:t>To be able to ask simple questions and </a:t>
                      </a:r>
                      <a:r>
                        <a:rPr lang="en-US" sz="1400" dirty="0" err="1" smtClean="0">
                          <a:solidFill>
                            <a:srgbClr val="FF0000"/>
                          </a:solidFill>
                        </a:rPr>
                        <a:t>recognise</a:t>
                      </a:r>
                      <a:r>
                        <a:rPr lang="en-US" sz="1400" dirty="0" smtClean="0">
                          <a:solidFill>
                            <a:srgbClr val="FF0000"/>
                          </a:solidFill>
                        </a:rPr>
                        <a:t> that they can be answered in different ways.</a:t>
                      </a:r>
                      <a:endParaRPr lang="en-US" sz="1400" dirty="0">
                        <a:solidFill>
                          <a:srgbClr val="FF0000"/>
                        </a:solidFill>
                      </a:endParaRPr>
                    </a:p>
                  </a:txBody>
                  <a:tcPr>
                    <a:solidFill>
                      <a:schemeClr val="accent6">
                        <a:lumMod val="60000"/>
                        <a:lumOff val="40000"/>
                      </a:schemeClr>
                    </a:solidFill>
                  </a:tcPr>
                </a:tc>
                <a:tc>
                  <a:txBody>
                    <a:bodyPr/>
                    <a:lstStyle/>
                    <a:p>
                      <a:r>
                        <a:rPr lang="en-US" sz="1400" b="1" dirty="0" smtClean="0">
                          <a:solidFill>
                            <a:srgbClr val="FF0000"/>
                          </a:solidFill>
                        </a:rPr>
                        <a:t>Hook</a:t>
                      </a:r>
                      <a:r>
                        <a:rPr lang="en-US" sz="1400" dirty="0" smtClean="0"/>
                        <a:t> – The laboratory! Just like in Year 1, in order to get the children engaged in this area of science, try to create a laboratory within your classroom. The children might then begin to associate a ‘laboratory’ to a way of finding out about materials. A ‘Careful, scientists at work’ sign could be placed on the door. On entering the ‘laboratory’ for the first time the children could be faced with tables on which you have placed a range of scientific equipment. A digital microscope could be showing something interesting on the white board. ‘Lab jackets’ (used white blouses/shirts) could be hung up on the back of each of the children’s chairs. Inform children that throughout their lessons different people will be presenting them with different challenged to solve. They have been chosen as they are well known as careful and thorough scientists, who have the skills and knowledge to find the answers. This introduction lesson should help to remind the children about what they learnt about materials in Year 1. </a:t>
                      </a:r>
                    </a:p>
                    <a:p>
                      <a:endParaRPr lang="en-US" sz="1400" dirty="0" smtClean="0"/>
                    </a:p>
                    <a:p>
                      <a:r>
                        <a:rPr lang="en-US" sz="1400" dirty="0" smtClean="0"/>
                        <a:t>Video - </a:t>
                      </a:r>
                      <a:r>
                        <a:rPr lang="en-US" sz="1400" dirty="0" smtClean="0">
                          <a:hlinkClick r:id="rId2"/>
                        </a:rPr>
                        <a:t>http://www.bbc.co.uk/learningzone/clips/materials-and-their-uses/2160.html</a:t>
                      </a:r>
                      <a:endParaRPr lang="en-US" sz="1400" dirty="0" smtClean="0"/>
                    </a:p>
                    <a:p>
                      <a:r>
                        <a:rPr lang="en-US" sz="1400" dirty="0" smtClean="0"/>
                        <a:t> Discuss the different objects seen and why then were made from particular materials </a:t>
                      </a:r>
                    </a:p>
                    <a:p>
                      <a:r>
                        <a:rPr lang="en-US" sz="1400" dirty="0" smtClean="0">
                          <a:solidFill>
                            <a:srgbClr val="FF0000"/>
                          </a:solidFill>
                        </a:rPr>
                        <a:t>Game – Silly spinners </a:t>
                      </a:r>
                    </a:p>
                    <a:p>
                      <a:r>
                        <a:rPr lang="en-US" sz="1400" dirty="0" smtClean="0"/>
                        <a:t>Make two types of spinners. On one there are drawings and labels of different materials – e.g. wood, plastic, metal, glass. On the other are drawings and labels of objects. Spin each of the spinners. Read out what each of them lands on. So you might end up with ‘plastic’ and ‘playground’. Children can talk about what they think about a ‘plastic playground’. Which of its properties will make it suited to its role and which of them would not? Recording – the children can choose some of their </a:t>
                      </a:r>
                      <a:r>
                        <a:rPr lang="en-US" sz="1400" dirty="0" err="1" smtClean="0"/>
                        <a:t>favourite</a:t>
                      </a:r>
                      <a:r>
                        <a:rPr lang="en-US" sz="1400" dirty="0" smtClean="0"/>
                        <a:t> combinations. Each time they can record the object, the material and what they think about the combination. What do you want to know? As a class gather children’ questions about what they want to know about materials. These could be recorded on the white board or in a whole-class floor-book.  </a:t>
                      </a:r>
                      <a:endParaRPr lang="en-GB" sz="1400" dirty="0">
                        <a:effectLst/>
                      </a:endParaRPr>
                    </a:p>
                  </a:txBody>
                  <a:tcPr>
                    <a:solidFill>
                      <a:schemeClr val="accent6">
                        <a:lumMod val="60000"/>
                        <a:lumOff val="40000"/>
                      </a:schemeClr>
                    </a:solidFill>
                  </a:tcPr>
                </a:tc>
                <a:tc>
                  <a:txBody>
                    <a:bodyPr/>
                    <a:lstStyle/>
                    <a:p>
                      <a:pPr marL="171450" indent="-171450">
                        <a:buFont typeface="Arial" panose="020B0604020202020204" pitchFamily="34" charset="0"/>
                        <a:buChar char="•"/>
                      </a:pPr>
                      <a:r>
                        <a:rPr lang="en-US" sz="1200" dirty="0" smtClean="0"/>
                        <a:t>Use white blouses/shirts  Digital microscope  Home-made spinners; on one there are drawings and labels of different materials – e.g. wood, plastic, metal, glass. On the other are drawings and labels of objects  Posters showing the different types of scientific enquiry</a:t>
                      </a:r>
                      <a:endParaRPr lang="en-US" sz="1200" dirty="0"/>
                    </a:p>
                  </a:txBody>
                  <a:tcPr>
                    <a:solidFill>
                      <a:schemeClr val="accent6">
                        <a:lumMod val="60000"/>
                        <a:lumOff val="40000"/>
                      </a:schemeClr>
                    </a:solidFill>
                  </a:tcPr>
                </a:tc>
                <a:extLst>
                  <a:ext uri="{0D108BD9-81ED-4DB2-BD59-A6C34878D82A}">
                    <a16:rowId xmlns="" xmlns:a16="http://schemas.microsoft.com/office/drawing/2014/main" val="1593677640"/>
                  </a:ext>
                </a:extLst>
              </a:tr>
            </a:tbl>
          </a:graphicData>
        </a:graphic>
      </p:graphicFrame>
    </p:spTree>
    <p:extLst>
      <p:ext uri="{BB962C8B-B14F-4D97-AF65-F5344CB8AC3E}">
        <p14:creationId xmlns:p14="http://schemas.microsoft.com/office/powerpoint/2010/main" val="188760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F87DFB-0655-5F4E-ADD1-90B1AFF0D424}"/>
              </a:ext>
            </a:extLst>
          </p:cNvPr>
          <p:cNvSpPr>
            <a:spLocks noGrp="1"/>
          </p:cNvSpPr>
          <p:nvPr>
            <p:ph type="title"/>
          </p:nvPr>
        </p:nvSpPr>
        <p:spPr>
          <a:xfrm>
            <a:off x="774700" y="657226"/>
            <a:ext cx="9223058" cy="533400"/>
          </a:xfrm>
          <a:solidFill>
            <a:schemeClr val="accent6">
              <a:lumMod val="60000"/>
              <a:lumOff val="40000"/>
            </a:schemeClr>
          </a:solidFill>
        </p:spPr>
        <p:txBody>
          <a:bodyPr>
            <a:normAutofit/>
          </a:bodyPr>
          <a:lstStyle/>
          <a:p>
            <a:pPr algn="ctr"/>
            <a:r>
              <a:rPr lang="en-US" sz="1600" b="1" dirty="0" smtClean="0">
                <a:solidFill>
                  <a:srgbClr val="FF0000"/>
                </a:solidFill>
              </a:rPr>
              <a:t>Everyday Materials</a:t>
            </a:r>
            <a:endParaRPr lang="en-US" sz="1600" b="1" dirty="0">
              <a:solidFill>
                <a:srgbClr val="FF0000"/>
              </a:solidFill>
            </a:endParaRPr>
          </a:p>
        </p:txBody>
      </p:sp>
      <p:sp>
        <p:nvSpPr>
          <p:cNvPr id="3" name="Content Placeholder 2">
            <a:extLst>
              <a:ext uri="{FF2B5EF4-FFF2-40B4-BE49-F238E27FC236}">
                <a16:creationId xmlns="" xmlns:a16="http://schemas.microsoft.com/office/drawing/2014/main" id="{A779B908-EB2E-5D4F-B667-BAA892C32115}"/>
              </a:ext>
            </a:extLst>
          </p:cNvPr>
          <p:cNvSpPr>
            <a:spLocks noGrp="1"/>
          </p:cNvSpPr>
          <p:nvPr>
            <p:ph idx="1"/>
          </p:nvPr>
        </p:nvSpPr>
        <p:spPr>
          <a:xfrm>
            <a:off x="1689100" y="3248025"/>
            <a:ext cx="6973729" cy="4798559"/>
          </a:xfrm>
        </p:spPr>
        <p:txBody>
          <a:bodyPr>
            <a:normAutofit/>
          </a:bodyPr>
          <a:lstStyle/>
          <a:p>
            <a:endParaRPr lang="en-US" dirty="0"/>
          </a:p>
          <a:p>
            <a:endParaRPr lang="en-US" dirty="0"/>
          </a:p>
        </p:txBody>
      </p:sp>
      <p:graphicFrame>
        <p:nvGraphicFramePr>
          <p:cNvPr id="4" name="Table 3">
            <a:extLst>
              <a:ext uri="{FF2B5EF4-FFF2-40B4-BE49-F238E27FC236}">
                <a16:creationId xmlns="" xmlns:a16="http://schemas.microsoft.com/office/drawing/2014/main" id="{0F7617DC-03A3-A148-9179-014E2981BA2E}"/>
              </a:ext>
            </a:extLst>
          </p:cNvPr>
          <p:cNvGraphicFramePr>
            <a:graphicFrameLocks noGrp="1"/>
          </p:cNvGraphicFramePr>
          <p:nvPr>
            <p:extLst>
              <p:ext uri="{D42A27DB-BD31-4B8C-83A1-F6EECF244321}">
                <p14:modId xmlns:p14="http://schemas.microsoft.com/office/powerpoint/2010/main" val="4035154416"/>
              </p:ext>
            </p:extLst>
          </p:nvPr>
        </p:nvGraphicFramePr>
        <p:xfrm>
          <a:off x="317500" y="1495426"/>
          <a:ext cx="10210800" cy="3627119"/>
        </p:xfrm>
        <a:graphic>
          <a:graphicData uri="http://schemas.openxmlformats.org/drawingml/2006/table">
            <a:tbl>
              <a:tblPr firstRow="1" bandRow="1">
                <a:tableStyleId>{7DF18680-E054-41AD-8BC1-D1AEF772440D}</a:tableStyleId>
              </a:tblPr>
              <a:tblGrid>
                <a:gridCol w="1905000">
                  <a:extLst>
                    <a:ext uri="{9D8B030D-6E8A-4147-A177-3AD203B41FA5}">
                      <a16:colId xmlns="" xmlns:a16="http://schemas.microsoft.com/office/drawing/2014/main" val="2412923724"/>
                    </a:ext>
                  </a:extLst>
                </a:gridCol>
                <a:gridCol w="7010400">
                  <a:extLst>
                    <a:ext uri="{9D8B030D-6E8A-4147-A177-3AD203B41FA5}">
                      <a16:colId xmlns="" xmlns:a16="http://schemas.microsoft.com/office/drawing/2014/main" val="2206278549"/>
                    </a:ext>
                  </a:extLst>
                </a:gridCol>
                <a:gridCol w="1295400">
                  <a:extLst>
                    <a:ext uri="{9D8B030D-6E8A-4147-A177-3AD203B41FA5}">
                      <a16:colId xmlns="" xmlns:a16="http://schemas.microsoft.com/office/drawing/2014/main" val="2233154450"/>
                    </a:ext>
                  </a:extLst>
                </a:gridCol>
              </a:tblGrid>
              <a:tr h="609599">
                <a:tc>
                  <a:txBody>
                    <a:bodyPr/>
                    <a:lstStyle/>
                    <a:p>
                      <a:r>
                        <a:rPr lang="en-US" dirty="0">
                          <a:solidFill>
                            <a:schemeClr val="tx1"/>
                          </a:solidFill>
                        </a:rPr>
                        <a:t>Learning Expectations</a:t>
                      </a:r>
                    </a:p>
                  </a:txBody>
                  <a:tcPr>
                    <a:solidFill>
                      <a:schemeClr val="accent6">
                        <a:lumMod val="75000"/>
                      </a:schemeClr>
                    </a:solidFill>
                  </a:tcPr>
                </a:tc>
                <a:tc>
                  <a:txBody>
                    <a:bodyPr/>
                    <a:lstStyle/>
                    <a:p>
                      <a:r>
                        <a:rPr lang="en-US" dirty="0">
                          <a:solidFill>
                            <a:schemeClr val="tx1"/>
                          </a:solidFill>
                        </a:rPr>
                        <a:t>Scientific Investigation</a:t>
                      </a:r>
                    </a:p>
                  </a:txBody>
                  <a:tcPr>
                    <a:solidFill>
                      <a:schemeClr val="accent6">
                        <a:lumMod val="75000"/>
                      </a:schemeClr>
                    </a:solidFill>
                  </a:tcPr>
                </a:tc>
                <a:tc>
                  <a:txBody>
                    <a:bodyPr/>
                    <a:lstStyle/>
                    <a:p>
                      <a:r>
                        <a:rPr lang="en-US" dirty="0">
                          <a:solidFill>
                            <a:schemeClr val="tx1"/>
                          </a:solidFill>
                        </a:rPr>
                        <a:t>Resources</a:t>
                      </a:r>
                    </a:p>
                  </a:txBody>
                  <a:tcPr>
                    <a:solidFill>
                      <a:schemeClr val="accent6">
                        <a:lumMod val="75000"/>
                      </a:schemeClr>
                    </a:solidFill>
                  </a:tcPr>
                </a:tc>
                <a:extLst>
                  <a:ext uri="{0D108BD9-81ED-4DB2-BD59-A6C34878D82A}">
                    <a16:rowId xmlns="" xmlns:a16="http://schemas.microsoft.com/office/drawing/2014/main" val="3178442023"/>
                  </a:ext>
                </a:extLst>
              </a:tr>
              <a:tr h="370840">
                <a:tc>
                  <a:txBody>
                    <a:bodyPr/>
                    <a:lstStyle/>
                    <a:p>
                      <a:endParaRPr lang="en-US" sz="1200" baseline="0" dirty="0" smtClean="0"/>
                    </a:p>
                  </a:txBody>
                  <a:tcPr>
                    <a:solidFill>
                      <a:schemeClr val="accent6">
                        <a:lumMod val="60000"/>
                        <a:lumOff val="40000"/>
                      </a:schemeClr>
                    </a:solidFill>
                  </a:tcPr>
                </a:tc>
                <a:tc>
                  <a:txBody>
                    <a:bodyPr/>
                    <a:lstStyle/>
                    <a:p>
                      <a:r>
                        <a:rPr lang="en-US" sz="1200" b="1" dirty="0" smtClean="0">
                          <a:solidFill>
                            <a:srgbClr val="FF0000"/>
                          </a:solidFill>
                        </a:rPr>
                        <a:t>Being a detective </a:t>
                      </a:r>
                    </a:p>
                    <a:p>
                      <a:r>
                        <a:rPr lang="en-US" sz="1200" dirty="0" smtClean="0"/>
                        <a:t>This game is designed to enable the children to first </a:t>
                      </a:r>
                      <a:r>
                        <a:rPr lang="en-US" sz="1200" dirty="0" err="1" smtClean="0"/>
                        <a:t>recognise</a:t>
                      </a:r>
                      <a:r>
                        <a:rPr lang="en-US" sz="1200" dirty="0" smtClean="0"/>
                        <a:t> that there are a range of ways we can find out things in science, and then secondly for them to choose the most appropriate method for a particular question Begin by sharing with children the ways in which we can find things out in science. You could show these on the white board alongside a symbol or picture that they would </a:t>
                      </a:r>
                      <a:r>
                        <a:rPr lang="en-US" sz="1200" dirty="0" err="1" smtClean="0"/>
                        <a:t>recognise</a:t>
                      </a:r>
                      <a:r>
                        <a:rPr lang="en-US" sz="1200" dirty="0" smtClean="0"/>
                        <a:t> as that method again in the future: </a:t>
                      </a:r>
                    </a:p>
                    <a:p>
                      <a:r>
                        <a:rPr lang="en-US" sz="1200" dirty="0" smtClean="0"/>
                        <a:t>1. Survey – count the number of things </a:t>
                      </a:r>
                    </a:p>
                    <a:p>
                      <a:r>
                        <a:rPr lang="en-US" sz="1200" dirty="0" smtClean="0"/>
                        <a:t>2. Do a test - find out what happens to something when we change something about it </a:t>
                      </a:r>
                    </a:p>
                    <a:p>
                      <a:r>
                        <a:rPr lang="en-US" sz="1200" dirty="0" smtClean="0"/>
                        <a:t>3. Classifying – put things into groups</a:t>
                      </a:r>
                    </a:p>
                    <a:p>
                      <a:r>
                        <a:rPr lang="en-US" sz="1200" dirty="0" smtClean="0"/>
                        <a:t> 4. Investigation over time – watch or measure something over time</a:t>
                      </a:r>
                    </a:p>
                    <a:p>
                      <a:r>
                        <a:rPr lang="en-US" sz="1200" dirty="0" smtClean="0"/>
                        <a:t> 5. Secondary source – use a book or internet </a:t>
                      </a:r>
                    </a:p>
                    <a:p>
                      <a:endParaRPr lang="en-US" sz="1200" dirty="0" smtClean="0"/>
                    </a:p>
                    <a:p>
                      <a:r>
                        <a:rPr lang="en-US" sz="1200" dirty="0" smtClean="0"/>
                        <a:t>Each of these different types of enquiry could be displayed on posters at the front of the room. Call out one of the children’s questions. With help, in a group, they can decide which type of enquiry/enquiries would be best for finding out the answer. When asked, one member from each group can place sticker on the poster showing the enquiry that they have chosen.</a:t>
                      </a:r>
                      <a:endParaRPr lang="en-US" sz="1200" dirty="0" smtClean="0"/>
                    </a:p>
                  </a:txBody>
                  <a:tcPr>
                    <a:solidFill>
                      <a:schemeClr val="accent6">
                        <a:lumMod val="60000"/>
                        <a:lumOff val="40000"/>
                      </a:schemeClr>
                    </a:solidFill>
                  </a:tcPr>
                </a:tc>
                <a:tc>
                  <a:txBody>
                    <a:bodyPr/>
                    <a:lstStyle/>
                    <a:p>
                      <a:pPr marL="0" indent="0">
                        <a:buFont typeface="Arial" panose="020B0604020202020204" pitchFamily="34" charset="0"/>
                        <a:buNone/>
                      </a:pPr>
                      <a:r>
                        <a:rPr lang="en-US" sz="1100" dirty="0" smtClean="0"/>
                        <a:t>Digital microscopes Laptops </a:t>
                      </a:r>
                    </a:p>
                    <a:p>
                      <a:pPr marL="0" indent="0">
                        <a:buFont typeface="Arial" panose="020B0604020202020204" pitchFamily="34" charset="0"/>
                        <a:buNone/>
                      </a:pPr>
                      <a:r>
                        <a:rPr lang="en-US" sz="1100" dirty="0" smtClean="0"/>
                        <a:t>Pictures of a range of materials taken with the digital microscope </a:t>
                      </a:r>
                    </a:p>
                    <a:p>
                      <a:pPr marL="0" indent="0">
                        <a:buFont typeface="Arial" panose="020B0604020202020204" pitchFamily="34" charset="0"/>
                        <a:buNone/>
                      </a:pPr>
                      <a:r>
                        <a:rPr lang="en-US" sz="1100" dirty="0" smtClean="0"/>
                        <a:t> Feely bags </a:t>
                      </a:r>
                    </a:p>
                    <a:p>
                      <a:pPr marL="0" indent="0">
                        <a:buFont typeface="Arial" panose="020B0604020202020204" pitchFamily="34" charset="0"/>
                        <a:buNone/>
                      </a:pPr>
                      <a:r>
                        <a:rPr lang="en-US" sz="1100" dirty="0" smtClean="0"/>
                        <a:t>A range of objects made from a variety of materials</a:t>
                      </a:r>
                      <a:endParaRPr lang="en-US" sz="1100" baseline="0" dirty="0" smtClean="0"/>
                    </a:p>
                  </a:txBody>
                  <a:tcPr>
                    <a:solidFill>
                      <a:schemeClr val="accent6">
                        <a:lumMod val="60000"/>
                        <a:lumOff val="40000"/>
                      </a:schemeClr>
                    </a:solidFill>
                  </a:tcPr>
                </a:tc>
                <a:extLst>
                  <a:ext uri="{0D108BD9-81ED-4DB2-BD59-A6C34878D82A}">
                    <a16:rowId xmlns="" xmlns:a16="http://schemas.microsoft.com/office/drawing/2014/main" val="1593677640"/>
                  </a:ext>
                </a:extLst>
              </a:tr>
            </a:tbl>
          </a:graphicData>
        </a:graphic>
      </p:graphicFrame>
    </p:spTree>
    <p:extLst>
      <p:ext uri="{BB962C8B-B14F-4D97-AF65-F5344CB8AC3E}">
        <p14:creationId xmlns:p14="http://schemas.microsoft.com/office/powerpoint/2010/main" val="154669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483173"/>
          </a:xfrm>
          <a:solidFill>
            <a:schemeClr val="accent6">
              <a:lumMod val="60000"/>
              <a:lumOff val="40000"/>
            </a:schemeClr>
          </a:solidFill>
        </p:spPr>
        <p:txBody>
          <a:bodyPr>
            <a:normAutofit fontScale="90000"/>
          </a:bodyPr>
          <a:lstStyle/>
          <a:p>
            <a:pPr algn="ct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Everyday Materials</a:t>
            </a:r>
            <a:r>
              <a:rPr lang="en-US" sz="4000" dirty="0">
                <a:solidFill>
                  <a:schemeClr val="dk1"/>
                </a:solidFill>
              </a:rPr>
              <a:t/>
            </a:r>
            <a:br>
              <a:rPr lang="en-US" sz="4000" dirty="0">
                <a:solidFill>
                  <a:schemeClr val="dk1"/>
                </a:solidFill>
              </a:rPr>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4346231"/>
              </p:ext>
            </p:extLst>
          </p:nvPr>
        </p:nvGraphicFramePr>
        <p:xfrm>
          <a:off x="726960" y="1266825"/>
          <a:ext cx="9223374" cy="3022600"/>
        </p:xfrm>
        <a:graphic>
          <a:graphicData uri="http://schemas.openxmlformats.org/drawingml/2006/table">
            <a:tbl>
              <a:tblPr firstRow="1" bandRow="1">
                <a:tableStyleId>{5C22544A-7EE6-4342-B048-85BDC9FD1C3A}</a:tableStyleId>
              </a:tblPr>
              <a:tblGrid>
                <a:gridCol w="2097087"/>
                <a:gridCol w="5181600"/>
                <a:gridCol w="1944687"/>
              </a:tblGrid>
              <a:tr h="370840">
                <a:tc>
                  <a:txBody>
                    <a:bodyPr/>
                    <a:lstStyle/>
                    <a:p>
                      <a:r>
                        <a:rPr lang="en-GB" dirty="0" smtClean="0">
                          <a:solidFill>
                            <a:schemeClr val="tx1"/>
                          </a:solidFill>
                        </a:rPr>
                        <a:t>Learning Objectives</a:t>
                      </a:r>
                      <a:endParaRPr lang="en-GB" dirty="0">
                        <a:solidFill>
                          <a:schemeClr val="tx1"/>
                        </a:solidFill>
                      </a:endParaRPr>
                    </a:p>
                  </a:txBody>
                  <a:tcPr>
                    <a:solidFill>
                      <a:schemeClr val="accent6">
                        <a:lumMod val="60000"/>
                        <a:lumOff val="40000"/>
                      </a:schemeClr>
                    </a:solidFill>
                  </a:tcPr>
                </a:tc>
                <a:tc>
                  <a:txBody>
                    <a:bodyPr/>
                    <a:lstStyle/>
                    <a:p>
                      <a:pPr algn="ctr"/>
                      <a:r>
                        <a:rPr lang="en-GB" dirty="0" smtClean="0">
                          <a:solidFill>
                            <a:schemeClr val="tx1"/>
                          </a:solidFill>
                        </a:rPr>
                        <a:t>Investigations</a:t>
                      </a:r>
                      <a:endParaRPr lang="en-GB" dirty="0">
                        <a:solidFill>
                          <a:schemeClr val="tx1"/>
                        </a:solidFill>
                      </a:endParaRPr>
                    </a:p>
                  </a:txBody>
                  <a:tcPr>
                    <a:solidFill>
                      <a:schemeClr val="accent6">
                        <a:lumMod val="60000"/>
                        <a:lumOff val="40000"/>
                      </a:schemeClr>
                    </a:solidFill>
                  </a:tcPr>
                </a:tc>
                <a:tc>
                  <a:txBody>
                    <a:bodyPr/>
                    <a:lstStyle/>
                    <a:p>
                      <a:pPr algn="ctr"/>
                      <a:r>
                        <a:rPr lang="en-GB" dirty="0" smtClean="0">
                          <a:solidFill>
                            <a:schemeClr val="tx1"/>
                          </a:solidFill>
                        </a:rPr>
                        <a:t>Resources</a:t>
                      </a:r>
                      <a:endParaRPr lang="en-GB" dirty="0">
                        <a:solidFill>
                          <a:schemeClr val="tx1"/>
                        </a:solidFill>
                      </a:endParaRPr>
                    </a:p>
                  </a:txBody>
                  <a:tcPr>
                    <a:solidFill>
                      <a:schemeClr val="accent6">
                        <a:lumMod val="60000"/>
                        <a:lumOff val="40000"/>
                      </a:schemeClr>
                    </a:solidFill>
                  </a:tcPr>
                </a:tc>
              </a:tr>
              <a:tr h="370840">
                <a:tc>
                  <a:txBody>
                    <a:bodyPr/>
                    <a:lstStyle/>
                    <a:p>
                      <a:r>
                        <a:rPr lang="en-US" sz="1200" dirty="0" smtClean="0"/>
                        <a:t>To be able to identify and compare the suitability of a variety of everyday materials, including wood, metal, plastic, glass, brick, rock, paper and cardboard for particular uses. </a:t>
                      </a:r>
                    </a:p>
                    <a:p>
                      <a:endParaRPr lang="en-US" sz="1200" dirty="0" smtClean="0"/>
                    </a:p>
                    <a:p>
                      <a:r>
                        <a:rPr lang="en-US" sz="1200" dirty="0" smtClean="0">
                          <a:solidFill>
                            <a:srgbClr val="FF0000"/>
                          </a:solidFill>
                        </a:rPr>
                        <a:t>To be able to use their observations and ideas to suggest answers to questions. </a:t>
                      </a:r>
                    </a:p>
                    <a:p>
                      <a:endParaRPr lang="en-US" sz="1200" dirty="0" smtClean="0">
                        <a:solidFill>
                          <a:srgbClr val="FF0000"/>
                        </a:solidFill>
                      </a:endParaRPr>
                    </a:p>
                    <a:p>
                      <a:r>
                        <a:rPr lang="en-US" sz="1200" dirty="0" smtClean="0">
                          <a:solidFill>
                            <a:srgbClr val="FF0000"/>
                          </a:solidFill>
                        </a:rPr>
                        <a:t>To be able to gather and record data to help in answering questions. </a:t>
                      </a:r>
                      <a:endParaRPr lang="en-GB" sz="1200" dirty="0">
                        <a:solidFill>
                          <a:srgbClr val="FF0000"/>
                        </a:solidFill>
                      </a:endParaRPr>
                    </a:p>
                  </a:txBody>
                  <a:tcPr>
                    <a:solidFill>
                      <a:schemeClr val="accent6">
                        <a:lumMod val="60000"/>
                        <a:lumOff val="40000"/>
                      </a:schemeClr>
                    </a:solidFill>
                  </a:tcPr>
                </a:tc>
                <a:tc>
                  <a:txBody>
                    <a:bodyPr/>
                    <a:lstStyle/>
                    <a:p>
                      <a:r>
                        <a:rPr lang="en-US" sz="1200" b="1" dirty="0" smtClean="0">
                          <a:solidFill>
                            <a:srgbClr val="FF0000"/>
                          </a:solidFill>
                        </a:rPr>
                        <a:t>Simple test– Which material is best for</a:t>
                      </a:r>
                      <a:r>
                        <a:rPr lang="en-US" sz="1200" b="1" baseline="0" dirty="0" smtClean="0">
                          <a:solidFill>
                            <a:srgbClr val="FF0000"/>
                          </a:solidFill>
                        </a:rPr>
                        <a:t> building model houses</a:t>
                      </a:r>
                      <a:r>
                        <a:rPr lang="en-US" sz="1200" b="1" dirty="0" smtClean="0">
                          <a:solidFill>
                            <a:srgbClr val="FF0000"/>
                          </a:solidFill>
                        </a:rPr>
                        <a:t>?</a:t>
                      </a:r>
                    </a:p>
                    <a:p>
                      <a:endParaRPr lang="en-US" sz="1200" b="1" dirty="0" smtClean="0">
                        <a:solidFill>
                          <a:srgbClr val="FF0000"/>
                        </a:solidFill>
                      </a:endParaRPr>
                    </a:p>
                    <a:p>
                      <a:r>
                        <a:rPr lang="en-US" sz="1200" b="1" dirty="0" smtClean="0">
                          <a:solidFill>
                            <a:srgbClr val="FF0000"/>
                          </a:solidFill>
                        </a:rPr>
                        <a:t> </a:t>
                      </a:r>
                      <a:r>
                        <a:rPr lang="en-US" sz="1200" dirty="0" smtClean="0"/>
                        <a:t>Hook – The mystery box! Begin the lesson with a box wrapped in brown paper and addressed to you class. Open the box and pull out a model</a:t>
                      </a:r>
                      <a:r>
                        <a:rPr lang="en-US" sz="1200" baseline="0" dirty="0" smtClean="0"/>
                        <a:t> of a house from 1666</a:t>
                      </a:r>
                      <a:r>
                        <a:rPr lang="en-US" sz="1200" dirty="0" smtClean="0"/>
                        <a:t>. Then, pull out a letter. This letter could be from a</a:t>
                      </a:r>
                      <a:r>
                        <a:rPr lang="en-US" sz="1200" baseline="0" dirty="0" smtClean="0"/>
                        <a:t> resident of Pudding lane </a:t>
                      </a:r>
                      <a:r>
                        <a:rPr lang="en-US" sz="1200" dirty="0" smtClean="0"/>
                        <a:t>who has</a:t>
                      </a:r>
                      <a:r>
                        <a:rPr lang="en-US" sz="1200" baseline="0" dirty="0" smtClean="0"/>
                        <a:t> the problem of rebuilding their house after the Great Fire Of London</a:t>
                      </a:r>
                      <a:r>
                        <a:rPr lang="en-US" sz="1200" dirty="0" smtClean="0"/>
                        <a:t>,! Allow children an opportunity to discuss the desired properties for a material that was to be used to make the new</a:t>
                      </a:r>
                      <a:r>
                        <a:rPr lang="en-US" sz="1200" baseline="0" dirty="0" smtClean="0"/>
                        <a:t> house safer than the one that was there before</a:t>
                      </a:r>
                      <a:r>
                        <a:rPr lang="en-US" sz="1200" dirty="0" smtClean="0"/>
                        <a:t>. </a:t>
                      </a:r>
                    </a:p>
                    <a:p>
                      <a:r>
                        <a:rPr lang="en-US" sz="1200" dirty="0" smtClean="0"/>
                        <a:t>How</a:t>
                      </a:r>
                      <a:r>
                        <a:rPr lang="en-US" sz="1200" baseline="0" dirty="0" smtClean="0"/>
                        <a:t> could we investigate this problem ?</a:t>
                      </a:r>
                    </a:p>
                    <a:p>
                      <a:endParaRPr lang="en-US" sz="1200" baseline="0" dirty="0" smtClean="0"/>
                    </a:p>
                    <a:p>
                      <a:endParaRPr lang="en-US" sz="1200" dirty="0" smtClean="0"/>
                    </a:p>
                  </a:txBody>
                  <a:tcPr>
                    <a:solidFill>
                      <a:schemeClr val="accent6">
                        <a:lumMod val="60000"/>
                        <a:lumOff val="40000"/>
                      </a:schemeClr>
                    </a:solidFill>
                  </a:tcPr>
                </a:tc>
                <a:tc>
                  <a:txBody>
                    <a:bodyPr/>
                    <a:lstStyle/>
                    <a:p>
                      <a:pPr marL="171450" indent="-171450">
                        <a:buFont typeface="Arial" panose="020B0604020202020204" pitchFamily="34" charset="0"/>
                        <a:buChar char="•"/>
                      </a:pPr>
                      <a:endParaRPr lang="en-GB" sz="1100"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825559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34391</TotalTime>
  <Words>2041</Words>
  <Application>Microsoft Office PowerPoint</Application>
  <PresentationFormat>Custom</PresentationFormat>
  <Paragraphs>166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GDS Transport</vt:lpstr>
      <vt:lpstr>Times New Roman</vt:lpstr>
      <vt:lpstr>Office Theme</vt:lpstr>
      <vt:lpstr>PowerPoint Presentation</vt:lpstr>
      <vt:lpstr>MEDIUM TERM PLAN – Everyday Materials </vt:lpstr>
      <vt:lpstr>PowerPoint Presentation</vt:lpstr>
      <vt:lpstr> Identify and compare the suitability of a variety of everyday materials, including wood, metal, plastic, glass, brick, rock, paper and cardboard for particular uses </vt:lpstr>
      <vt:lpstr>Everyday Materials</vt:lpstr>
      <vt:lpstr> Everyday Materials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Mrs Dunn</cp:lastModifiedBy>
  <cp:revision>173</cp:revision>
  <cp:lastPrinted>2022-03-10T11:31:53Z</cp:lastPrinted>
  <dcterms:created xsi:type="dcterms:W3CDTF">2021-11-29T08:55:51Z</dcterms:created>
  <dcterms:modified xsi:type="dcterms:W3CDTF">2022-09-05T11:39:33Z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