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9" r:id="rId2"/>
    <p:sldId id="260" r:id="rId3"/>
    <p:sldId id="261" r:id="rId4"/>
    <p:sldId id="263" r:id="rId5"/>
    <p:sldId id="265" r:id="rId6"/>
    <p:sldId id="266" r:id="rId7"/>
  </p:sldIdLst>
  <p:sldSz cx="10693400" cy="7562850"/>
  <p:notesSz cx="9940925" cy="6808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646"/>
  </p:normalViewPr>
  <p:slideViewPr>
    <p:cSldViewPr>
      <p:cViewPr>
        <p:scale>
          <a:sx n="125" d="100"/>
          <a:sy n="125" d="100"/>
        </p:scale>
        <p:origin x="-123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a16="http://schemas.microsoft.com/office/drawing/2014/main" xmlns=""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a16="http://schemas.microsoft.com/office/drawing/2014/main" xmlns="" id="{6A29C397-E12B-1D4A-B85D-F6FCFE6560F1}"/>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EBAF67-62CE-BD4D-9625-2FF4BCF0D4B5}"/>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C0B355E-D62A-F348-B2E3-8122589335B2}"/>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3F5AFA7-C75A-7D42-A29F-1F5B6665B7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a16="http://schemas.microsoft.com/office/drawing/2014/main" xmlns=""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2BFE14C-EFA5-0440-9728-F0417FF52C34}"/>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411E2FE-8DCC-BB49-BE88-925A8EA613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xmlns=""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xmlns=""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89E6313-3555-1349-9502-0DE1679D0808}"/>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8" name="Footer Placeholder 7">
            <a:extLst>
              <a:ext uri="{FF2B5EF4-FFF2-40B4-BE49-F238E27FC236}">
                <a16:creationId xmlns:a16="http://schemas.microsoft.com/office/drawing/2014/main" xmlns=""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09E219-E59D-B342-A6B2-9BE72FFC934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4" name="Footer Placeholder 3">
            <a:extLst>
              <a:ext uri="{FF2B5EF4-FFF2-40B4-BE49-F238E27FC236}">
                <a16:creationId xmlns:a16="http://schemas.microsoft.com/office/drawing/2014/main" xmlns=""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0DD20B2-BACB-3041-9BD6-564857CBD7C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3" name="Footer Placeholder 2">
            <a:extLst>
              <a:ext uri="{FF2B5EF4-FFF2-40B4-BE49-F238E27FC236}">
                <a16:creationId xmlns:a16="http://schemas.microsoft.com/office/drawing/2014/main" xmlns=""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a16="http://schemas.microsoft.com/office/drawing/2014/main" xmlns=""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378B45E7-3CA1-AA48-B2F9-EE11BB0912A3}"/>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a16="http://schemas.microsoft.com/office/drawing/2014/main" xmlns=""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a16="http://schemas.microsoft.com/office/drawing/2014/main" xmlns=""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9C528D0F-A0F9-9C49-B169-92D9DD69218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tem.org.uk/resources/community/collection/12726/year-1-animals-including-humans" TargetMode="External"/><Relationship Id="rId2" Type="http://schemas.openxmlformats.org/officeDocument/2006/relationships/hyperlink" Target="https://www.hamilton-trust.org.uk/science/year-1-science/animals-including-humans-ourselves/" TargetMode="External"/><Relationship Id="rId1" Type="http://schemas.openxmlformats.org/officeDocument/2006/relationships/slideLayout" Target="../slideLayouts/slideLayout12.xml"/><Relationship Id="rId4" Type="http://schemas.openxmlformats.org/officeDocument/2006/relationships/hyperlink" Target="http://www.crickweb.co.uk/ks1science.htm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file:////var/folders/8_/y_gkz_vs70l1fj0zzg0ct6jm0000gn/T/com.microsoft.Word/WebArchiveCopyPasteTempFiles/images%3fq=tbnANd9GcQbzBIDXOD2nd5VlTaLhwpzKhAdgRzoW9777Q&amp;usqp=CAU" TargetMode="External"/><Relationship Id="rId3" Type="http://schemas.openxmlformats.org/officeDocument/2006/relationships/image" Target="file:////var/folders/8_/y_gkz_vs70l1fj0zzg0ct6jm0000gn/T/com.microsoft.Word/WebArchiveCopyPasteTempFiles/Z" TargetMode="External"/><Relationship Id="rId7" Type="http://schemas.openxmlformats.org/officeDocument/2006/relationships/image" Target="../media/image5.jpeg"/><Relationship Id="rId12" Type="http://schemas.openxmlformats.org/officeDocument/2006/relationships/image" Target="file:////var/folders/8_/y_gkz_vs70l1fj0zzg0ct6jm0000gn/T/com.microsoft.Word/WebArchiveCopyPasteTempFiles/9k="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7.jpeg"/><Relationship Id="rId5" Type="http://schemas.openxmlformats.org/officeDocument/2006/relationships/image" Target="file:////var/folders/8_/y_gkz_vs70l1fj0zzg0ct6jm0000gn/T/com.microsoft.Word/WebArchiveCopyPasteTempFiles/2Q==" TargetMode="External"/><Relationship Id="rId10" Type="http://schemas.openxmlformats.org/officeDocument/2006/relationships/image" Target="file:////var/folders/8_/y_gkz_vs70l1fj0zzg0ct6jm0000gn/T/com.microsoft.Word/WebArchiveCopyPasteTempFiles/images%3fq=tbnANd9GcT3VdnjqpBs2lqfGpLLHRcva0-H1Yi3_pKCCQ&amp;usqp=CAU" TargetMode="External"/><Relationship Id="rId4" Type="http://schemas.openxmlformats.org/officeDocument/2006/relationships/image" Target="../media/image3.jpeg"/><Relationship Id="rId9"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file:////var/folders/8_/y_gkz_vs70l1fj0zzg0ct6jm0000gn/T/com.microsoft.Word/WebArchiveCopyPasteTempFiles/Z"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file:////var/folders/8_/y_gkz_vs70l1fj0zzg0ct6jm0000gn/T/com.microsoft.Word/WebArchiveCopyPasteTempFiles/images%3fq=tbnANd9GcQbzBIDXOD2nd5VlTaLhwpzKhAdgRzoW9777Q&amp;usqp=CAU" TargetMode="Externa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file:////var/folders/8_/y_gkz_vs70l1fj0zzg0ct6jm0000gn/T/com.microsoft.Word/WebArchiveCopyPasteTempFiles/Z"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file:////var/folders/8_/y_gkz_vs70l1fj0zzg0ct6jm0000gn/T/com.microsoft.Word/WebArchiveCopyPasteTempFiles/2Q=="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Parts of a Tree and Their Functions - Science Facts"/>
          <p:cNvSpPr>
            <a:spLocks noChangeAspect="1" noChangeArrowheads="1"/>
          </p:cNvSpPr>
          <p:nvPr/>
        </p:nvSpPr>
        <p:spPr bwMode="auto">
          <a:xfrm>
            <a:off x="2603500" y="324802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p:cNvSpPr txBox="1"/>
          <p:nvPr/>
        </p:nvSpPr>
        <p:spPr>
          <a:xfrm>
            <a:off x="6707193" y="10624"/>
            <a:ext cx="3352800" cy="400110"/>
          </a:xfrm>
          <a:prstGeom prst="rect">
            <a:avLst/>
          </a:prstGeom>
          <a:noFill/>
          <a:ln w="28575">
            <a:solidFill>
              <a:srgbClr val="00B050"/>
            </a:solidFill>
          </a:ln>
        </p:spPr>
        <p:txBody>
          <a:bodyPr wrap="square" rtlCol="0">
            <a:spAutoFit/>
          </a:bodyPr>
          <a:lstStyle/>
          <a:p>
            <a:r>
              <a:rPr lang="en-GB" sz="2000" dirty="0" smtClean="0">
                <a:solidFill>
                  <a:srgbClr val="00B050"/>
                </a:solidFill>
              </a:rPr>
              <a:t>   </a:t>
            </a:r>
            <a:r>
              <a:rPr lang="en-GB" sz="1400" dirty="0" smtClean="0">
                <a:solidFill>
                  <a:srgbClr val="00B050"/>
                </a:solidFill>
              </a:rPr>
              <a:t>Key question</a:t>
            </a:r>
            <a:r>
              <a:rPr lang="en-GB" sz="1400" dirty="0" smtClean="0">
                <a:solidFill>
                  <a:srgbClr val="00B050"/>
                </a:solidFill>
              </a:rPr>
              <a:t>:</a:t>
            </a:r>
            <a:endParaRPr lang="en-GB" sz="1400" dirty="0">
              <a:solidFill>
                <a:srgbClr val="00B050"/>
              </a:solidFill>
            </a:endParaRPr>
          </a:p>
        </p:txBody>
      </p:sp>
      <p:sp>
        <p:nvSpPr>
          <p:cNvPr id="10" name="TextBox 9"/>
          <p:cNvSpPr txBox="1"/>
          <p:nvPr/>
        </p:nvSpPr>
        <p:spPr>
          <a:xfrm>
            <a:off x="7020772" y="2037985"/>
            <a:ext cx="2897928" cy="246221"/>
          </a:xfrm>
          <a:prstGeom prst="rect">
            <a:avLst/>
          </a:prstGeom>
          <a:solidFill>
            <a:schemeClr val="accent6">
              <a:lumMod val="60000"/>
              <a:lumOff val="40000"/>
            </a:schemeClr>
          </a:solidFill>
          <a:ln w="12700">
            <a:solidFill>
              <a:srgbClr val="00B050"/>
            </a:solidFill>
          </a:ln>
        </p:spPr>
        <p:txBody>
          <a:bodyPr wrap="square" rtlCol="0">
            <a:spAutoFit/>
          </a:bodyPr>
          <a:lstStyle/>
          <a:p>
            <a:endParaRPr lang="en-GB" sz="1000" dirty="0"/>
          </a:p>
        </p:txBody>
      </p:sp>
      <p:sp>
        <p:nvSpPr>
          <p:cNvPr id="16" name="TextBox 15"/>
          <p:cNvSpPr txBox="1"/>
          <p:nvPr/>
        </p:nvSpPr>
        <p:spPr>
          <a:xfrm>
            <a:off x="4185567" y="3363011"/>
            <a:ext cx="2826935" cy="707886"/>
          </a:xfrm>
          <a:prstGeom prst="rect">
            <a:avLst/>
          </a:prstGeom>
          <a:solidFill>
            <a:schemeClr val="accent6">
              <a:lumMod val="60000"/>
              <a:lumOff val="40000"/>
            </a:schemeClr>
          </a:solidFill>
          <a:ln w="12700">
            <a:solidFill>
              <a:srgbClr val="00B050"/>
            </a:solidFill>
          </a:ln>
        </p:spPr>
        <p:txBody>
          <a:bodyPr wrap="square" rtlCol="0">
            <a:spAutoFit/>
          </a:bodyPr>
          <a:lstStyle/>
          <a:p>
            <a:endParaRPr lang="en-GB" sz="1000" b="1" dirty="0"/>
          </a:p>
          <a:p>
            <a:endParaRPr lang="en-GB" sz="1000" b="1" dirty="0" smtClean="0"/>
          </a:p>
          <a:p>
            <a:endParaRPr lang="en-GB" sz="1000" b="1" dirty="0"/>
          </a:p>
          <a:p>
            <a:endParaRPr lang="en-GB" sz="1000" b="1" dirty="0"/>
          </a:p>
        </p:txBody>
      </p:sp>
      <p:sp>
        <p:nvSpPr>
          <p:cNvPr id="18" name="TextBox 17"/>
          <p:cNvSpPr txBox="1"/>
          <p:nvPr/>
        </p:nvSpPr>
        <p:spPr>
          <a:xfrm>
            <a:off x="7010829" y="3360761"/>
            <a:ext cx="2897928" cy="1200329"/>
          </a:xfrm>
          <a:prstGeom prst="rect">
            <a:avLst/>
          </a:prstGeom>
          <a:solidFill>
            <a:schemeClr val="accent6">
              <a:lumMod val="60000"/>
              <a:lumOff val="40000"/>
            </a:schemeClr>
          </a:solidFill>
          <a:ln w="12700">
            <a:solidFill>
              <a:srgbClr val="00B050"/>
            </a:solidFill>
          </a:ln>
        </p:spPr>
        <p:txBody>
          <a:bodyPr wrap="square" rtlCol="0">
            <a:spAutoFit/>
          </a:bodyPr>
          <a:lstStyle/>
          <a:p>
            <a:endParaRPr lang="en-GB" sz="1200" dirty="0" smtClean="0"/>
          </a:p>
          <a:p>
            <a:endParaRPr lang="en-GB" sz="1200" dirty="0"/>
          </a:p>
          <a:p>
            <a:endParaRPr lang="en-GB" sz="1200" dirty="0" smtClean="0"/>
          </a:p>
          <a:p>
            <a:endParaRPr lang="en-GB" sz="1200" dirty="0" smtClean="0"/>
          </a:p>
          <a:p>
            <a:endParaRPr lang="en-GB" sz="1200" b="1" dirty="0" smtClean="0"/>
          </a:p>
          <a:p>
            <a:endParaRPr lang="en-GB" sz="1200" b="1" dirty="0"/>
          </a:p>
        </p:txBody>
      </p:sp>
      <p:pic>
        <p:nvPicPr>
          <p:cNvPr id="19" name="Picture 18">
            <a:extLst>
              <a:ext uri="{FF2B5EF4-FFF2-40B4-BE49-F238E27FC236}">
                <a16:creationId xmlns:a16="http://schemas.microsoft.com/office/drawing/2014/main" xmlns=""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800" y="110908"/>
            <a:ext cx="289589" cy="301612"/>
          </a:xfrm>
          <a:prstGeom prst="rect">
            <a:avLst/>
          </a:prstGeom>
          <a:noFill/>
          <a:ln>
            <a:solidFill>
              <a:srgbClr val="00B050"/>
            </a:solidFill>
          </a:ln>
        </p:spPr>
      </p:pic>
      <p:sp>
        <p:nvSpPr>
          <p:cNvPr id="20" name="TextBox 19"/>
          <p:cNvSpPr txBox="1"/>
          <p:nvPr/>
        </p:nvSpPr>
        <p:spPr>
          <a:xfrm>
            <a:off x="1079500" y="110908"/>
            <a:ext cx="2590800" cy="400110"/>
          </a:xfrm>
          <a:prstGeom prst="rect">
            <a:avLst/>
          </a:prstGeom>
          <a:noFill/>
          <a:ln w="28575">
            <a:solidFill>
              <a:srgbClr val="00B050"/>
            </a:solidFill>
          </a:ln>
        </p:spPr>
        <p:txBody>
          <a:bodyPr wrap="square" rtlCol="0">
            <a:spAutoFit/>
          </a:bodyPr>
          <a:lstStyle/>
          <a:p>
            <a:r>
              <a:rPr lang="en-GB" sz="2000" dirty="0" smtClean="0">
                <a:solidFill>
                  <a:srgbClr val="00B050"/>
                </a:solidFill>
              </a:rPr>
              <a:t>   Year 1 - </a:t>
            </a:r>
            <a:r>
              <a:rPr lang="en-GB" sz="2000" dirty="0" smtClean="0">
                <a:solidFill>
                  <a:srgbClr val="00B050"/>
                </a:solidFill>
              </a:rPr>
              <a:t>OURSELVES</a:t>
            </a:r>
            <a:endParaRPr lang="en-GB" sz="1400" dirty="0">
              <a:solidFill>
                <a:srgbClr val="00B050"/>
              </a:solidFill>
            </a:endParaRPr>
          </a:p>
        </p:txBody>
      </p:sp>
      <p:sp>
        <p:nvSpPr>
          <p:cNvPr id="21" name="Rectangle 20">
            <a:extLst>
              <a:ext uri="{FF2B5EF4-FFF2-40B4-BE49-F238E27FC236}">
                <a16:creationId xmlns:a16="http://schemas.microsoft.com/office/drawing/2014/main" xmlns="" id="{DE92FADB-5290-C844-BD53-F7116FDA0E1C}"/>
              </a:ext>
            </a:extLst>
          </p:cNvPr>
          <p:cNvSpPr/>
          <p:nvPr/>
        </p:nvSpPr>
        <p:spPr>
          <a:xfrm>
            <a:off x="326360" y="562565"/>
            <a:ext cx="3708353" cy="276999"/>
          </a:xfrm>
          <a:prstGeom prst="rect">
            <a:avLst/>
          </a:prstGeom>
          <a:solidFill>
            <a:schemeClr val="accent6">
              <a:lumMod val="20000"/>
              <a:lumOff val="80000"/>
            </a:schemeClr>
          </a:solidFill>
          <a:ln>
            <a:solidFill>
              <a:srgbClr val="00B050"/>
            </a:solidFill>
          </a:ln>
        </p:spPr>
        <p:txBody>
          <a:bodyPr wrap="square">
            <a:spAutoFit/>
          </a:bodyPr>
          <a:lstStyle/>
          <a:p>
            <a:pPr marL="12700" algn="ctr">
              <a:lnSpc>
                <a:spcPct val="100000"/>
              </a:lnSpc>
              <a:spcBef>
                <a:spcPts val="105"/>
              </a:spcBef>
              <a:tabLst>
                <a:tab pos="1553210" algn="l"/>
              </a:tabLst>
            </a:pPr>
            <a:r>
              <a:rPr lang="en-GB" sz="1200" b="1" spc="-5" dirty="0">
                <a:cs typeface="Calibri"/>
              </a:rPr>
              <a:t>Things I have learned already…</a:t>
            </a:r>
          </a:p>
        </p:txBody>
      </p:sp>
      <p:sp>
        <p:nvSpPr>
          <p:cNvPr id="22" name="object 5"/>
          <p:cNvSpPr txBox="1"/>
          <p:nvPr/>
        </p:nvSpPr>
        <p:spPr>
          <a:xfrm>
            <a:off x="326360" y="833072"/>
            <a:ext cx="3708353" cy="1176604"/>
          </a:xfrm>
          <a:prstGeom prst="rect">
            <a:avLst/>
          </a:prstGeom>
          <a:solidFill>
            <a:schemeClr val="accent6">
              <a:lumMod val="40000"/>
              <a:lumOff val="60000"/>
            </a:schemeClr>
          </a:solidFill>
          <a:ln>
            <a:solidFill>
              <a:srgbClr val="00B050"/>
            </a:solidFill>
          </a:ln>
        </p:spPr>
        <p:txBody>
          <a:bodyPr vert="horz" wrap="square" lIns="0" tIns="12065" rIns="0" bIns="0" rtlCol="0">
            <a:spAutoFit/>
          </a:bodyPr>
          <a:lstStyle/>
          <a:p>
            <a:pPr marL="12700">
              <a:lnSpc>
                <a:spcPct val="100000"/>
              </a:lnSpc>
              <a:spcBef>
                <a:spcPts val="95"/>
              </a:spcBef>
            </a:pPr>
            <a:r>
              <a:rPr lang="en-GB" sz="1000" spc="-5" dirty="0">
                <a:latin typeface="Calibri"/>
                <a:cs typeface="Calibri"/>
              </a:rPr>
              <a:t> </a:t>
            </a:r>
            <a:r>
              <a:rPr lang="en-GB" sz="1000" b="1" u="sng" spc="-5" dirty="0" smtClean="0">
                <a:latin typeface="Calibri"/>
                <a:cs typeface="Calibri"/>
              </a:rPr>
              <a:t>In Reception</a:t>
            </a:r>
          </a:p>
          <a:p>
            <a:pPr marL="184150" indent="-171450">
              <a:lnSpc>
                <a:spcPct val="100000"/>
              </a:lnSpc>
              <a:spcBef>
                <a:spcPts val="95"/>
              </a:spcBef>
              <a:buFont typeface="Arial" panose="020B0604020202020204" pitchFamily="34" charset="0"/>
              <a:buChar char="•"/>
            </a:pPr>
            <a:r>
              <a:rPr lang="en-GB" sz="1000" spc="-5" dirty="0" smtClean="0">
                <a:latin typeface="Calibri"/>
                <a:cs typeface="Calibri"/>
              </a:rPr>
              <a:t>Understand that the world is ecologically diverse</a:t>
            </a:r>
          </a:p>
          <a:p>
            <a:pPr marL="184150" indent="-171450">
              <a:lnSpc>
                <a:spcPct val="100000"/>
              </a:lnSpc>
              <a:spcBef>
                <a:spcPts val="95"/>
              </a:spcBef>
              <a:buFont typeface="Arial" panose="020B0604020202020204" pitchFamily="34" charset="0"/>
              <a:buChar char="•"/>
            </a:pPr>
            <a:r>
              <a:rPr lang="en-GB" sz="900" dirty="0"/>
              <a:t>T</a:t>
            </a:r>
            <a:r>
              <a:rPr lang="en-GB" sz="900" dirty="0" smtClean="0"/>
              <a:t>he </a:t>
            </a:r>
            <a:r>
              <a:rPr lang="en-GB" sz="900" dirty="0"/>
              <a:t>natural world around </a:t>
            </a:r>
            <a:r>
              <a:rPr lang="en-GB" sz="900" dirty="0" smtClean="0"/>
              <a:t>them, </a:t>
            </a:r>
            <a:r>
              <a:rPr lang="en-GB" sz="900" dirty="0"/>
              <a:t>making observations and drawing pictures of animals and plants; </a:t>
            </a:r>
            <a:r>
              <a:rPr lang="en-GB" sz="900" dirty="0" smtClean="0"/>
              <a:t> </a:t>
            </a:r>
            <a:r>
              <a:rPr lang="en-GB" sz="900" dirty="0"/>
              <a:t>Know some similarities and differences between the natural world around them and contrasting environments, drawing on their experiences and what has been read in class; - Understand some important processes and changes in the natural world around them, including the seasons and changing states of matter. </a:t>
            </a:r>
            <a:endParaRPr lang="en-US" sz="900" dirty="0"/>
          </a:p>
        </p:txBody>
      </p:sp>
      <p:graphicFrame>
        <p:nvGraphicFramePr>
          <p:cNvPr id="14" name="Table 13"/>
          <p:cNvGraphicFramePr>
            <a:graphicFrameLocks noGrp="1"/>
          </p:cNvGraphicFramePr>
          <p:nvPr>
            <p:extLst>
              <p:ext uri="{D42A27DB-BD31-4B8C-83A1-F6EECF244321}">
                <p14:modId xmlns:p14="http://schemas.microsoft.com/office/powerpoint/2010/main" val="1386414299"/>
              </p:ext>
            </p:extLst>
          </p:nvPr>
        </p:nvGraphicFramePr>
        <p:xfrm>
          <a:off x="81366" y="2061222"/>
          <a:ext cx="4112471" cy="5332338"/>
        </p:xfrm>
        <a:graphic>
          <a:graphicData uri="http://schemas.openxmlformats.org/drawingml/2006/table">
            <a:tbl>
              <a:tblPr firstRow="1" bandRow="1">
                <a:tableStyleId>{93296810-A885-4BE3-A3E7-6D5BEEA58F35}</a:tableStyleId>
              </a:tblPr>
              <a:tblGrid>
                <a:gridCol w="857015"/>
                <a:gridCol w="3255456"/>
              </a:tblGrid>
              <a:tr h="375920">
                <a:tc gridSpan="2">
                  <a:txBody>
                    <a:bodyPr/>
                    <a:lstStyle/>
                    <a:p>
                      <a:pPr algn="l"/>
                      <a:r>
                        <a:rPr lang="en-GB" dirty="0" smtClean="0"/>
                        <a:t>                                 </a:t>
                      </a:r>
                      <a:r>
                        <a:rPr lang="en-GB" dirty="0" smtClean="0">
                          <a:solidFill>
                            <a:sysClr val="windowText" lastClr="000000"/>
                          </a:solidFill>
                        </a:rPr>
                        <a:t>Key</a:t>
                      </a:r>
                      <a:r>
                        <a:rPr lang="en-GB" baseline="0" dirty="0" smtClean="0">
                          <a:solidFill>
                            <a:sysClr val="windowText" lastClr="000000"/>
                          </a:solidFill>
                        </a:rPr>
                        <a:t> vocabulary</a:t>
                      </a:r>
                      <a:endParaRPr lang="en-GB" dirty="0">
                        <a:solidFill>
                          <a:sysClr val="windowText" lastClr="000000"/>
                        </a:solidFill>
                      </a:endParaRPr>
                    </a:p>
                  </a:txBody>
                  <a:tcPr/>
                </a:tc>
                <a:tc hMerge="1">
                  <a:txBody>
                    <a:bodyPr/>
                    <a:lstStyle/>
                    <a:p>
                      <a:endParaRPr lang="en-GB"/>
                    </a:p>
                  </a:txBody>
                  <a:tcPr/>
                </a:tc>
              </a:tr>
              <a:tr h="206618">
                <a:tc>
                  <a:txBody>
                    <a:bodyPr/>
                    <a:lstStyle/>
                    <a:p>
                      <a:r>
                        <a:rPr lang="en-GB" sz="900" dirty="0" smtClean="0"/>
                        <a:t>Cultivated</a:t>
                      </a:r>
                      <a:endParaRPr lang="en-GB" sz="900" dirty="0"/>
                    </a:p>
                  </a:txBody>
                  <a:tcPr/>
                </a:tc>
                <a:tc>
                  <a:txBody>
                    <a:bodyPr/>
                    <a:lstStyle/>
                    <a:p>
                      <a:r>
                        <a:rPr lang="en-GB" sz="900" dirty="0" smtClean="0"/>
                        <a:t>This is</a:t>
                      </a:r>
                      <a:r>
                        <a:rPr lang="en-GB" sz="900" baseline="0" dirty="0" smtClean="0"/>
                        <a:t> the act of caring for or growing plants.</a:t>
                      </a:r>
                      <a:endParaRPr lang="en-GB" sz="900" dirty="0"/>
                    </a:p>
                  </a:txBody>
                  <a:tcPr/>
                </a:tc>
              </a:tr>
              <a:tr h="228600">
                <a:tc>
                  <a:txBody>
                    <a:bodyPr/>
                    <a:lstStyle/>
                    <a:p>
                      <a:r>
                        <a:rPr lang="en-GB" sz="900" dirty="0" smtClean="0"/>
                        <a:t>Deciduous</a:t>
                      </a:r>
                      <a:endParaRPr lang="en-GB" sz="900" dirty="0"/>
                    </a:p>
                  </a:txBody>
                  <a:tcPr/>
                </a:tc>
                <a:tc>
                  <a:txBody>
                    <a:bodyPr/>
                    <a:lstStyle/>
                    <a:p>
                      <a:r>
                        <a:rPr lang="en-GB" sz="900" dirty="0" smtClean="0"/>
                        <a:t>A</a:t>
                      </a:r>
                      <a:r>
                        <a:rPr lang="en-GB" sz="900" baseline="0" dirty="0" smtClean="0"/>
                        <a:t> d</a:t>
                      </a:r>
                      <a:r>
                        <a:rPr lang="en-GB" sz="900" dirty="0" smtClean="0"/>
                        <a:t>eciduous tree or bush is one that loses its leaves every autumn.</a:t>
                      </a:r>
                      <a:endParaRPr lang="en-GB" sz="900" dirty="0"/>
                    </a:p>
                  </a:txBody>
                  <a:tcPr/>
                </a:tc>
              </a:tr>
              <a:tr h="252338">
                <a:tc>
                  <a:txBody>
                    <a:bodyPr/>
                    <a:lstStyle/>
                    <a:p>
                      <a:r>
                        <a:rPr lang="en-GB" sz="900" dirty="0" smtClean="0"/>
                        <a:t>Evergreen</a:t>
                      </a:r>
                      <a:endParaRPr lang="en-GB" sz="900" dirty="0"/>
                    </a:p>
                  </a:txBody>
                  <a:tcPr/>
                </a:tc>
                <a:tc>
                  <a:txBody>
                    <a:bodyPr/>
                    <a:lstStyle/>
                    <a:p>
                      <a:r>
                        <a:rPr lang="en-GB" sz="900" dirty="0" smtClean="0"/>
                        <a:t>A</a:t>
                      </a:r>
                      <a:r>
                        <a:rPr lang="en-GB" sz="900" baseline="0" dirty="0" smtClean="0"/>
                        <a:t> plant that has green leaves throughout the year.</a:t>
                      </a:r>
                      <a:endParaRPr lang="en-GB" sz="900" dirty="0"/>
                    </a:p>
                  </a:txBody>
                  <a:tcPr/>
                </a:tc>
              </a:tr>
              <a:tr h="228600">
                <a:tc>
                  <a:txBody>
                    <a:bodyPr/>
                    <a:lstStyle/>
                    <a:p>
                      <a:r>
                        <a:rPr lang="en-GB" sz="900" dirty="0" smtClean="0"/>
                        <a:t>Environment</a:t>
                      </a:r>
                      <a:endParaRPr lang="en-GB" sz="900" dirty="0"/>
                    </a:p>
                  </a:txBody>
                  <a:tcPr/>
                </a:tc>
                <a:tc>
                  <a:txBody>
                    <a:bodyPr/>
                    <a:lstStyle/>
                    <a:p>
                      <a:r>
                        <a:rPr lang="en-GB" sz="900" dirty="0" smtClean="0"/>
                        <a:t>The world</a:t>
                      </a:r>
                      <a:r>
                        <a:rPr lang="en-GB" sz="900" baseline="0" dirty="0" smtClean="0"/>
                        <a:t> in which plants and animals live and grow.</a:t>
                      </a:r>
                      <a:endParaRPr lang="en-GB" sz="900" dirty="0"/>
                    </a:p>
                  </a:txBody>
                  <a:tcPr/>
                </a:tc>
              </a:tr>
              <a:tr h="375920">
                <a:tc>
                  <a:txBody>
                    <a:bodyPr/>
                    <a:lstStyle/>
                    <a:p>
                      <a:r>
                        <a:rPr lang="en-GB" sz="900" dirty="0" smtClean="0"/>
                        <a:t>Flowers</a:t>
                      </a:r>
                      <a:endParaRPr lang="en-GB" sz="900" dirty="0"/>
                    </a:p>
                  </a:txBody>
                  <a:tcPr/>
                </a:tc>
                <a:tc>
                  <a:txBody>
                    <a:bodyPr/>
                    <a:lstStyle/>
                    <a:p>
                      <a:r>
                        <a:rPr lang="en-GB" sz="900" dirty="0" smtClean="0"/>
                        <a:t>The colourful</a:t>
                      </a:r>
                      <a:r>
                        <a:rPr lang="en-GB" sz="900" baseline="0" dirty="0" smtClean="0"/>
                        <a:t> and scented petals on the plant that attracts to pollinate the plant and then produce the seeds.</a:t>
                      </a:r>
                      <a:endParaRPr lang="en-GB" sz="900" dirty="0"/>
                    </a:p>
                  </a:txBody>
                  <a:tcPr/>
                </a:tc>
              </a:tr>
              <a:tr h="426720">
                <a:tc>
                  <a:txBody>
                    <a:bodyPr/>
                    <a:lstStyle/>
                    <a:p>
                      <a:r>
                        <a:rPr lang="en-GB" sz="900" dirty="0" smtClean="0"/>
                        <a:t>Fruit</a:t>
                      </a:r>
                      <a:endParaRPr lang="en-GB" sz="900" dirty="0"/>
                    </a:p>
                  </a:txBody>
                  <a:tcPr/>
                </a:tc>
                <a:tc>
                  <a:txBody>
                    <a:bodyPr/>
                    <a:lstStyle/>
                    <a:p>
                      <a:r>
                        <a:rPr lang="en-GB" sz="900" dirty="0" smtClean="0"/>
                        <a:t>The sweet and fleshy product of</a:t>
                      </a:r>
                      <a:r>
                        <a:rPr lang="en-GB" sz="900" baseline="0" dirty="0" smtClean="0"/>
                        <a:t> a tree or plant that contains seeds and can be eaten as food.</a:t>
                      </a:r>
                      <a:endParaRPr lang="en-GB" sz="900" dirty="0"/>
                    </a:p>
                  </a:txBody>
                  <a:tcPr/>
                </a:tc>
              </a:tr>
              <a:tr h="228600">
                <a:tc>
                  <a:txBody>
                    <a:bodyPr/>
                    <a:lstStyle/>
                    <a:p>
                      <a:r>
                        <a:rPr lang="en-GB" sz="900" dirty="0" smtClean="0"/>
                        <a:t>Habitat </a:t>
                      </a:r>
                      <a:endParaRPr lang="en-GB" sz="900" dirty="0"/>
                    </a:p>
                  </a:txBody>
                  <a:tcPr/>
                </a:tc>
                <a:tc>
                  <a:txBody>
                    <a:bodyPr/>
                    <a:lstStyle/>
                    <a:p>
                      <a:r>
                        <a:rPr lang="en-GB" sz="900" dirty="0" smtClean="0"/>
                        <a:t>The natural home or</a:t>
                      </a:r>
                      <a:r>
                        <a:rPr lang="en-GB" sz="900" baseline="0" dirty="0" smtClean="0"/>
                        <a:t> environment or an animal or plant.</a:t>
                      </a:r>
                      <a:endParaRPr lang="en-GB" sz="900" dirty="0"/>
                    </a:p>
                  </a:txBody>
                  <a:tcPr/>
                </a:tc>
              </a:tr>
              <a:tr h="375920">
                <a:tc>
                  <a:txBody>
                    <a:bodyPr/>
                    <a:lstStyle/>
                    <a:p>
                      <a:r>
                        <a:rPr lang="en-GB" sz="900" dirty="0" smtClean="0"/>
                        <a:t>Leaves</a:t>
                      </a:r>
                      <a:endParaRPr lang="en-GB" sz="900" dirty="0"/>
                    </a:p>
                  </a:txBody>
                  <a:tcPr/>
                </a:tc>
                <a:tc>
                  <a:txBody>
                    <a:bodyPr/>
                    <a:lstStyle/>
                    <a:p>
                      <a:r>
                        <a:rPr lang="en-GB" sz="900" dirty="0" smtClean="0"/>
                        <a:t>The</a:t>
                      </a:r>
                      <a:r>
                        <a:rPr lang="en-GB" sz="900" baseline="0" dirty="0" smtClean="0"/>
                        <a:t> parts of the plant that create food using the sun, water and carbon dioxide. They are green and are attached to the branches or stems.</a:t>
                      </a:r>
                      <a:endParaRPr lang="en-GB" sz="900" dirty="0"/>
                    </a:p>
                  </a:txBody>
                  <a:tcPr/>
                </a:tc>
              </a:tr>
              <a:tr h="274320">
                <a:tc>
                  <a:txBody>
                    <a:bodyPr/>
                    <a:lstStyle/>
                    <a:p>
                      <a:r>
                        <a:rPr lang="en-GB" sz="900" dirty="0" smtClean="0"/>
                        <a:t>Petal</a:t>
                      </a:r>
                      <a:endParaRPr lang="en-GB" sz="900" dirty="0"/>
                    </a:p>
                  </a:txBody>
                  <a:tcPr/>
                </a:tc>
                <a:tc>
                  <a:txBody>
                    <a:bodyPr/>
                    <a:lstStyle/>
                    <a:p>
                      <a:r>
                        <a:rPr lang="en-GB" sz="900" dirty="0" smtClean="0"/>
                        <a:t>The brightly</a:t>
                      </a:r>
                      <a:r>
                        <a:rPr lang="en-GB" sz="900" baseline="0" dirty="0" smtClean="0"/>
                        <a:t> coloured sections around a flower, these are specialised leaves.</a:t>
                      </a:r>
                      <a:endParaRPr lang="en-GB" sz="900" dirty="0"/>
                    </a:p>
                  </a:txBody>
                  <a:tcPr/>
                </a:tc>
              </a:tr>
              <a:tr h="375920">
                <a:tc>
                  <a:txBody>
                    <a:bodyPr/>
                    <a:lstStyle/>
                    <a:p>
                      <a:r>
                        <a:rPr lang="en-GB" sz="900" dirty="0" smtClean="0"/>
                        <a:t>Pollination</a:t>
                      </a:r>
                      <a:endParaRPr lang="en-GB" sz="900" dirty="0"/>
                    </a:p>
                  </a:txBody>
                  <a:tcPr/>
                </a:tc>
                <a:tc>
                  <a:txBody>
                    <a:bodyPr/>
                    <a:lstStyle/>
                    <a:p>
                      <a:r>
                        <a:rPr lang="en-GB" sz="900" dirty="0" smtClean="0"/>
                        <a:t>The act</a:t>
                      </a:r>
                      <a:r>
                        <a:rPr lang="en-GB" sz="900" baseline="0" dirty="0" smtClean="0"/>
                        <a:t> of transferring pollen from the stamen of one flower to  the stigma of another, to create a seed.</a:t>
                      </a:r>
                      <a:endParaRPr lang="en-GB" sz="900" dirty="0"/>
                    </a:p>
                  </a:txBody>
                  <a:tcPr/>
                </a:tc>
              </a:tr>
              <a:tr h="375920">
                <a:tc>
                  <a:txBody>
                    <a:bodyPr/>
                    <a:lstStyle/>
                    <a:p>
                      <a:r>
                        <a:rPr lang="en-GB" sz="900" dirty="0" smtClean="0"/>
                        <a:t>Roots</a:t>
                      </a:r>
                      <a:endParaRPr lang="en-GB" sz="900" dirty="0"/>
                    </a:p>
                  </a:txBody>
                  <a:tcPr/>
                </a:tc>
                <a:tc>
                  <a:txBody>
                    <a:bodyPr/>
                    <a:lstStyle/>
                    <a:p>
                      <a:r>
                        <a:rPr lang="en-GB" sz="900" dirty="0" smtClean="0"/>
                        <a:t>Usually below the</a:t>
                      </a:r>
                      <a:r>
                        <a:rPr lang="en-GB" sz="900" baseline="0" dirty="0" smtClean="0"/>
                        <a:t> ground, these fibres hold the plant firmly in place and transport nutrients and water to the plant. </a:t>
                      </a:r>
                      <a:endParaRPr lang="en-GB" sz="900" dirty="0"/>
                    </a:p>
                  </a:txBody>
                  <a:tcPr/>
                </a:tc>
              </a:tr>
              <a:tr h="375920">
                <a:tc>
                  <a:txBody>
                    <a:bodyPr/>
                    <a:lstStyle/>
                    <a:p>
                      <a:r>
                        <a:rPr lang="en-GB" sz="900" dirty="0" smtClean="0"/>
                        <a:t>Stem</a:t>
                      </a:r>
                      <a:endParaRPr lang="en-GB" sz="900" dirty="0"/>
                    </a:p>
                  </a:txBody>
                  <a:tcPr/>
                </a:tc>
                <a:tc>
                  <a:txBody>
                    <a:bodyPr/>
                    <a:lstStyle/>
                    <a:p>
                      <a:r>
                        <a:rPr lang="en-GB" sz="900" dirty="0" smtClean="0"/>
                        <a:t>The main stalk of a plant,</a:t>
                      </a:r>
                      <a:r>
                        <a:rPr lang="en-GB" sz="900" baseline="0" dirty="0" smtClean="0"/>
                        <a:t> typically rising above ground but occasionally can grow underground.</a:t>
                      </a:r>
                      <a:endParaRPr lang="en-GB" sz="900" dirty="0"/>
                    </a:p>
                  </a:txBody>
                  <a:tcPr/>
                </a:tc>
              </a:tr>
              <a:tr h="259080">
                <a:tc>
                  <a:txBody>
                    <a:bodyPr/>
                    <a:lstStyle/>
                    <a:p>
                      <a:r>
                        <a:rPr lang="en-GB" sz="900" dirty="0" smtClean="0"/>
                        <a:t>Trunk</a:t>
                      </a:r>
                      <a:endParaRPr lang="en-GB" sz="900" dirty="0"/>
                    </a:p>
                  </a:txBody>
                  <a:tcPr/>
                </a:tc>
                <a:tc>
                  <a:txBody>
                    <a:bodyPr/>
                    <a:lstStyle/>
                    <a:p>
                      <a:r>
                        <a:rPr lang="en-GB" sz="900" dirty="0" smtClean="0"/>
                        <a:t>The large, wide,</a:t>
                      </a:r>
                      <a:r>
                        <a:rPr lang="en-GB" sz="900" baseline="0" dirty="0" smtClean="0"/>
                        <a:t> wooden stem of a tree.</a:t>
                      </a:r>
                      <a:endParaRPr lang="en-GB" sz="900" dirty="0"/>
                    </a:p>
                  </a:txBody>
                  <a:tcPr/>
                </a:tc>
              </a:tr>
              <a:tr h="228600">
                <a:tc>
                  <a:txBody>
                    <a:bodyPr/>
                    <a:lstStyle/>
                    <a:p>
                      <a:r>
                        <a:rPr lang="en-GB" sz="900" dirty="0" smtClean="0"/>
                        <a:t>Vegetables</a:t>
                      </a:r>
                      <a:r>
                        <a:rPr lang="en-GB" sz="900" baseline="0" dirty="0" smtClean="0"/>
                        <a:t> </a:t>
                      </a:r>
                      <a:endParaRPr lang="en-GB" sz="900" dirty="0"/>
                    </a:p>
                  </a:txBody>
                  <a:tcPr/>
                </a:tc>
                <a:tc>
                  <a:txBody>
                    <a:bodyPr/>
                    <a:lstStyle/>
                    <a:p>
                      <a:r>
                        <a:rPr lang="en-GB" sz="900" dirty="0" smtClean="0"/>
                        <a:t>A plant or part of plant</a:t>
                      </a:r>
                      <a:r>
                        <a:rPr lang="en-GB" sz="900" baseline="0" dirty="0" smtClean="0"/>
                        <a:t> used as food such as, potato, cabbage, bean or turnip.</a:t>
                      </a:r>
                      <a:endParaRPr lang="en-GB" sz="900" dirty="0"/>
                    </a:p>
                  </a:txBody>
                  <a:tcPr/>
                </a:tc>
              </a:tr>
              <a:tr h="213360">
                <a:tc>
                  <a:txBody>
                    <a:bodyPr/>
                    <a:lstStyle/>
                    <a:p>
                      <a:r>
                        <a:rPr lang="en-GB" sz="900" dirty="0" smtClean="0"/>
                        <a:t>Wild Flowers</a:t>
                      </a:r>
                      <a:endParaRPr lang="en-GB" sz="900" dirty="0"/>
                    </a:p>
                  </a:txBody>
                  <a:tcPr/>
                </a:tc>
                <a:tc>
                  <a:txBody>
                    <a:bodyPr/>
                    <a:lstStyle/>
                    <a:p>
                      <a:r>
                        <a:rPr lang="en-GB" sz="900" dirty="0" smtClean="0"/>
                        <a:t>Flowers</a:t>
                      </a:r>
                      <a:r>
                        <a:rPr lang="en-GB" sz="900" baseline="0" dirty="0" smtClean="0"/>
                        <a:t> that grow freely without being cultivated by humans.</a:t>
                      </a:r>
                      <a:endParaRPr lang="en-GB" sz="900" dirty="0"/>
                    </a:p>
                  </a:txBody>
                  <a:tcPr/>
                </a:tc>
              </a:tr>
            </a:tbl>
          </a:graphicData>
        </a:graphic>
      </p:graphicFrame>
      <p:sp>
        <p:nvSpPr>
          <p:cNvPr id="3" name="TextBox 2"/>
          <p:cNvSpPr txBox="1"/>
          <p:nvPr/>
        </p:nvSpPr>
        <p:spPr>
          <a:xfrm>
            <a:off x="4199766" y="33631"/>
            <a:ext cx="2493228" cy="2800767"/>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r>
              <a:rPr lang="en-US" sz="1100" b="1" u="sng" dirty="0" smtClean="0">
                <a:solidFill>
                  <a:schemeClr val="accent6">
                    <a:lumMod val="75000"/>
                  </a:schemeClr>
                </a:solidFill>
              </a:rPr>
              <a:t>In this topic , will learn to …</a:t>
            </a:r>
          </a:p>
          <a:p>
            <a:pPr marL="171450" indent="-171450">
              <a:buFont typeface="Arial" panose="020B0604020202020204" pitchFamily="34" charset="0"/>
              <a:buChar char="•"/>
            </a:pPr>
            <a:r>
              <a:rPr lang="en-US" sz="1100" dirty="0" smtClean="0"/>
              <a:t>Pupils </a:t>
            </a:r>
            <a:r>
              <a:rPr lang="en-US" sz="1100" dirty="0"/>
              <a:t>should be taught to: a) Identify and name a variety of common animals that are birds, fish, amphibians, reptiles and mammals b) Identify and name a variety of common animals that are carnivores, herbivores and omnivores. c) Describe and compare the structure of a variety of common animals (birds, fish, amphibians, reptiles and mammals, and including pets). d) Identify, name draw and label the basic parts of the human body and say which parts of the body is associated with each sense.</a:t>
            </a:r>
            <a:endParaRPr lang="en-GB" sz="1100" dirty="0"/>
          </a:p>
        </p:txBody>
      </p:sp>
      <p:sp>
        <p:nvSpPr>
          <p:cNvPr id="23" name="TextBox 22"/>
          <p:cNvSpPr txBox="1"/>
          <p:nvPr/>
        </p:nvSpPr>
        <p:spPr>
          <a:xfrm>
            <a:off x="4170294" y="5476339"/>
            <a:ext cx="2837963" cy="923330"/>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endParaRPr lang="en-GB" dirty="0"/>
          </a:p>
          <a:p>
            <a:endParaRPr lang="en-GB" dirty="0" smtClean="0"/>
          </a:p>
          <a:p>
            <a:endParaRPr lang="en-GB" dirty="0" smtClean="0"/>
          </a:p>
        </p:txBody>
      </p:sp>
      <p:sp>
        <p:nvSpPr>
          <p:cNvPr id="24" name="TextBox 23"/>
          <p:cNvSpPr txBox="1"/>
          <p:nvPr/>
        </p:nvSpPr>
        <p:spPr>
          <a:xfrm>
            <a:off x="7008258" y="5504866"/>
            <a:ext cx="2900500" cy="1223412"/>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r>
              <a:rPr lang="en-GB" sz="1050" dirty="0" smtClean="0"/>
              <a:t>T</a:t>
            </a:r>
            <a:endParaRPr lang="en-GB" sz="1050" dirty="0"/>
          </a:p>
          <a:p>
            <a:endParaRPr lang="en-GB" sz="1050" dirty="0" smtClean="0"/>
          </a:p>
          <a:p>
            <a:endParaRPr lang="en-GB" sz="1050" dirty="0"/>
          </a:p>
          <a:p>
            <a:endParaRPr lang="en-GB" sz="1050" dirty="0" smtClean="0"/>
          </a:p>
          <a:p>
            <a:endParaRPr lang="en-GB" sz="1050" dirty="0"/>
          </a:p>
          <a:p>
            <a:endParaRPr lang="en-GB" sz="1050" dirty="0" smtClean="0"/>
          </a:p>
          <a:p>
            <a:endParaRPr lang="en-GB" sz="1050" dirty="0" smtClean="0"/>
          </a:p>
        </p:txBody>
      </p:sp>
    </p:spTree>
    <p:extLst>
      <p:ext uri="{BB962C8B-B14F-4D97-AF65-F5344CB8AC3E}">
        <p14:creationId xmlns:p14="http://schemas.microsoft.com/office/powerpoint/2010/main" val="411908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6EE78-2417-5740-9EF9-4CF0FDB79EA1}"/>
              </a:ext>
            </a:extLst>
          </p:cNvPr>
          <p:cNvSpPr>
            <a:spLocks noGrp="1"/>
          </p:cNvSpPr>
          <p:nvPr>
            <p:ph type="title"/>
          </p:nvPr>
        </p:nvSpPr>
        <p:spPr>
          <a:xfrm>
            <a:off x="488727" y="322275"/>
            <a:ext cx="9557511" cy="523645"/>
          </a:xfrm>
        </p:spPr>
        <p:txBody>
          <a:bodyPr>
            <a:normAutofit fontScale="90000"/>
          </a:bodyPr>
          <a:lstStyle/>
          <a:p>
            <a:r>
              <a:rPr lang="en-US" dirty="0"/>
              <a:t>MEDIUM TERM PLAN – </a:t>
            </a:r>
            <a:r>
              <a:rPr lang="en-US" dirty="0" smtClean="0"/>
              <a:t>Ourselves</a:t>
            </a:r>
            <a:r>
              <a:rPr lang="en-US" dirty="0"/>
              <a:t/>
            </a:r>
            <a:br>
              <a:rPr lang="en-US" dirty="0"/>
            </a:br>
            <a:endParaRPr lang="en-US" dirty="0"/>
          </a:p>
        </p:txBody>
      </p:sp>
      <p:sp>
        <p:nvSpPr>
          <p:cNvPr id="4" name="Content Placeholder 3">
            <a:extLst>
              <a:ext uri="{FF2B5EF4-FFF2-40B4-BE49-F238E27FC236}">
                <a16:creationId xmlns:a16="http://schemas.microsoft.com/office/drawing/2014/main" xmlns="" id="{343EE317-E473-0547-B500-E1D03EFB59C8}"/>
              </a:ext>
            </a:extLst>
          </p:cNvPr>
          <p:cNvSpPr>
            <a:spLocks noGrp="1"/>
          </p:cNvSpPr>
          <p:nvPr>
            <p:ph sz="half" idx="2"/>
          </p:nvPr>
        </p:nvSpPr>
        <p:spPr>
          <a:xfrm>
            <a:off x="126224" y="969181"/>
            <a:ext cx="2870741" cy="4584332"/>
          </a:xfrm>
          <a:solidFill>
            <a:schemeClr val="accent2">
              <a:lumMod val="20000"/>
              <a:lumOff val="80000"/>
            </a:schemeClr>
          </a:solidFill>
          <a:ln>
            <a:solidFill>
              <a:srgbClr val="C00000"/>
            </a:solidFill>
          </a:ln>
        </p:spPr>
        <p:txBody>
          <a:bodyPr/>
          <a:lstStyle/>
          <a:p>
            <a:pPr marL="0" indent="0" algn="ctr">
              <a:buNone/>
            </a:pPr>
            <a:endParaRPr lang="en-US" sz="100" dirty="0"/>
          </a:p>
          <a:p>
            <a:pPr marL="0" indent="0" algn="ctr">
              <a:buNone/>
            </a:pPr>
            <a:r>
              <a:rPr lang="en-US" sz="1000" b="1" u="sng" dirty="0"/>
              <a:t>PRIOR LEARNING: </a:t>
            </a:r>
            <a:r>
              <a:rPr lang="en-US" sz="1000" b="1" u="sng" dirty="0" smtClean="0"/>
              <a:t>In </a:t>
            </a:r>
            <a:r>
              <a:rPr lang="en-US" sz="1000" b="1" u="sng" dirty="0" smtClean="0"/>
              <a:t>EYFS , </a:t>
            </a:r>
            <a:r>
              <a:rPr lang="en-US" sz="1000" b="1" u="sng" dirty="0"/>
              <a:t>children </a:t>
            </a:r>
            <a:r>
              <a:rPr lang="en-GB" sz="1000" b="1" u="sng" dirty="0"/>
              <a:t>should be taught to</a:t>
            </a:r>
            <a:r>
              <a:rPr lang="en-GB" sz="1000" b="1" u="sng" dirty="0" smtClean="0"/>
              <a:t>;</a:t>
            </a:r>
          </a:p>
          <a:p>
            <a:pPr marL="0" indent="0" algn="ctr">
              <a:buNone/>
            </a:pPr>
            <a:r>
              <a:rPr lang="en-GB" sz="1000" dirty="0"/>
              <a:t>Explore the natural world around them, making observations and drawing pictures of animals and plants; </a:t>
            </a:r>
            <a:r>
              <a:rPr lang="en-GB" sz="1000" dirty="0" smtClean="0"/>
              <a:t>- </a:t>
            </a:r>
            <a:r>
              <a:rPr lang="en-GB" sz="1000" dirty="0"/>
              <a:t>Know some similarities and differences between the natural world around them and contrasting environments, drawing on their experiences and what has been read in class; - Understand some important processes and changes in the natural world around them, including the seasons and changing states of matter. </a:t>
            </a:r>
            <a:endParaRPr lang="en-GB" sz="1000" b="1" u="sng" dirty="0" smtClean="0"/>
          </a:p>
          <a:p>
            <a:pPr marL="0" indent="0" algn="ctr">
              <a:buNone/>
            </a:pPr>
            <a:endParaRPr lang="en-US" sz="1000" b="1" u="sng" dirty="0" smtClean="0"/>
          </a:p>
          <a:p>
            <a:pPr marL="0" indent="0" algn="ctr">
              <a:buNone/>
            </a:pPr>
            <a:r>
              <a:rPr lang="en-US" sz="1000" b="1" dirty="0"/>
              <a:t>Preparing the children and adults for all weathers Often the biology units of study within primary schools are only learnt during pleasant spring or summer </a:t>
            </a:r>
            <a:r>
              <a:rPr lang="en-US" sz="1000" b="1" dirty="0" smtClean="0"/>
              <a:t>days</a:t>
            </a:r>
          </a:p>
          <a:p>
            <a:pPr marL="0" indent="0" algn="ctr">
              <a:buNone/>
            </a:pPr>
            <a:r>
              <a:rPr lang="en-US" sz="1000" dirty="0" smtClean="0"/>
              <a:t>. </a:t>
            </a:r>
            <a:r>
              <a:rPr lang="en-US" sz="1000" dirty="0"/>
              <a:t>However, the new curriculum states that: ‘Pupils should use the local environment throughout the year to explore and answer questions about animals in their habitat’. Therefore, we need to ensure that children and adults have the correct clothing and attitude to learn outside in all of the terms. This is essential if children are really going to understand the changes that occur over time. Thus, schools might consider purchasing different sizes of waterproof jackets and possibly even welly boots. Children and some adults will also need to learn that as scientists the children will need to learn in all types of weather. </a:t>
            </a:r>
            <a:endParaRPr lang="en-US" sz="1000" b="1" u="sng" dirty="0"/>
          </a:p>
        </p:txBody>
      </p:sp>
      <p:graphicFrame>
        <p:nvGraphicFramePr>
          <p:cNvPr id="8" name="Table 7">
            <a:extLst>
              <a:ext uri="{FF2B5EF4-FFF2-40B4-BE49-F238E27FC236}">
                <a16:creationId xmlns:a16="http://schemas.microsoft.com/office/drawing/2014/main" xmlns="" id="{25A0DFDA-6BCC-4447-98DF-E6242E57F37A}"/>
              </a:ext>
            </a:extLst>
          </p:cNvPr>
          <p:cNvGraphicFramePr>
            <a:graphicFrameLocks noGrp="1"/>
          </p:cNvGraphicFramePr>
          <p:nvPr>
            <p:extLst>
              <p:ext uri="{D42A27DB-BD31-4B8C-83A1-F6EECF244321}">
                <p14:modId xmlns:p14="http://schemas.microsoft.com/office/powerpoint/2010/main" val="1664968651"/>
              </p:ext>
            </p:extLst>
          </p:nvPr>
        </p:nvGraphicFramePr>
        <p:xfrm>
          <a:off x="7172124" y="682993"/>
          <a:ext cx="3428056" cy="6681305"/>
        </p:xfrm>
        <a:graphic>
          <a:graphicData uri="http://schemas.openxmlformats.org/drawingml/2006/table">
            <a:tbl>
              <a:tblPr firstRow="1" bandRow="1">
                <a:tableStyleId>{F5AB1C69-6EDB-4FF4-983F-18BD219EF322}</a:tableStyleId>
              </a:tblPr>
              <a:tblGrid>
                <a:gridCol w="3428056">
                  <a:extLst>
                    <a:ext uri="{9D8B030D-6E8A-4147-A177-3AD203B41FA5}">
                      <a16:colId xmlns:a16="http://schemas.microsoft.com/office/drawing/2014/main" xmlns="" val="3752549599"/>
                    </a:ext>
                  </a:extLst>
                </a:gridCol>
              </a:tblGrid>
              <a:tr h="6681305">
                <a:tc>
                  <a:txBody>
                    <a:bodyPr/>
                    <a:lstStyle/>
                    <a:p>
                      <a:pPr lvl="0"/>
                      <a:r>
                        <a:rPr lang="en-US" sz="1000" b="1" u="sng" dirty="0">
                          <a:solidFill>
                            <a:schemeClr val="tx1"/>
                          </a:solidFill>
                          <a:effectLst/>
                          <a:latin typeface="+mn-lt"/>
                          <a:ea typeface="+mn-ea"/>
                          <a:cs typeface="+mn-cs"/>
                        </a:rPr>
                        <a:t>Online Resources &amp; Activity Suggestions to Support Session Planning</a:t>
                      </a:r>
                      <a:r>
                        <a:rPr lang="en-US" sz="1000" b="1" u="sng" dirty="0" smtClean="0">
                          <a:solidFill>
                            <a:schemeClr val="tx1"/>
                          </a:solidFill>
                          <a:effectLst/>
                          <a:latin typeface="+mn-lt"/>
                          <a:ea typeface="+mn-ea"/>
                          <a:cs typeface="+mn-cs"/>
                        </a:rPr>
                        <a:t>:</a:t>
                      </a:r>
                    </a:p>
                    <a:p>
                      <a:pPr lvl="0"/>
                      <a:endParaRPr lang="en-US" sz="1000" b="1" u="sng" dirty="0" smtClean="0">
                        <a:solidFill>
                          <a:schemeClr val="tx1"/>
                        </a:solidFill>
                        <a:effectLst/>
                        <a:latin typeface="+mn-lt"/>
                        <a:ea typeface="+mn-ea"/>
                        <a:cs typeface="+mn-cs"/>
                      </a:endParaRPr>
                    </a:p>
                    <a:p>
                      <a:pPr marL="171450" marR="0" lvl="0" indent="-171450" algn="l" defTabSz="80202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lang="en-GB" sz="900" b="0" i="0" u="none" strike="noStrike" kern="1200" dirty="0">
                        <a:solidFill>
                          <a:srgbClr val="FF0000"/>
                        </a:solidFill>
                        <a:effectLst/>
                        <a:latin typeface="+mn-lt"/>
                        <a:ea typeface="+mn-ea"/>
                        <a:cs typeface="+mn-cs"/>
                      </a:endParaRPr>
                    </a:p>
                    <a:p>
                      <a:pPr marL="171450" lvl="0" indent="-171450">
                        <a:buFont typeface="Arial" panose="020B0604020202020204" pitchFamily="34" charset="0"/>
                        <a:buChar char="•"/>
                      </a:pPr>
                      <a:endParaRPr lang="en-GB" sz="1000" b="0" dirty="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rgbClr val="FF0000"/>
                          </a:solidFill>
                          <a:effectLst/>
                          <a:latin typeface="+mn-lt"/>
                          <a:ea typeface="+mn-ea"/>
                          <a:cs typeface="+mn-cs"/>
                        </a:rPr>
                        <a:t>Hamilton Trust Ourselves</a:t>
                      </a:r>
                      <a:endParaRPr lang="en-GB" sz="1000" b="0" dirty="0">
                        <a:solidFill>
                          <a:srgbClr val="FF0000"/>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2"/>
                        </a:rPr>
                        <a:t>https://www.hamilton-trust.org.uk/science/year-1-science/animals-including-humans-ourselves/</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rgbClr val="FF0000"/>
                          </a:solidFill>
                          <a:effectLst/>
                          <a:latin typeface="+mn-lt"/>
                          <a:ea typeface="+mn-ea"/>
                          <a:cs typeface="+mn-cs"/>
                        </a:rPr>
                        <a:t>Stem Learning</a:t>
                      </a: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3"/>
                        </a:rPr>
                        <a:t>https://www.stem.org.uk/resources/community/collection/12726/year-1-animals-including-humans</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smtClean="0">
                          <a:solidFill>
                            <a:schemeClr val="tx1"/>
                          </a:solidFill>
                          <a:effectLst/>
                          <a:latin typeface="+mn-lt"/>
                          <a:ea typeface="+mn-ea"/>
                          <a:cs typeface="+mn-cs"/>
                          <a:hlinkClick r:id="rId4"/>
                        </a:rPr>
                        <a:t>http://www.crickweb.co.uk/ks1science.html</a:t>
                      </a:r>
                      <a:endParaRPr lang="en-GB" sz="1000" b="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2689421907"/>
                  </a:ext>
                </a:extLst>
              </a:tr>
            </a:tbl>
          </a:graphicData>
        </a:graphic>
      </p:graphicFrame>
      <p:sp>
        <p:nvSpPr>
          <p:cNvPr id="13" name="Rectangle 12">
            <a:extLst>
              <a:ext uri="{FF2B5EF4-FFF2-40B4-BE49-F238E27FC236}">
                <a16:creationId xmlns:a16="http://schemas.microsoft.com/office/drawing/2014/main" xmlns="" id="{53C49365-2E52-CB4C-94F0-5A066D7F52A7}"/>
              </a:ext>
            </a:extLst>
          </p:cNvPr>
          <p:cNvSpPr/>
          <p:nvPr/>
        </p:nvSpPr>
        <p:spPr>
          <a:xfrm>
            <a:off x="3273982" y="4506854"/>
            <a:ext cx="3797772" cy="2092881"/>
          </a:xfrm>
          <a:prstGeom prst="rect">
            <a:avLst/>
          </a:prstGeom>
          <a:solidFill>
            <a:schemeClr val="accent6">
              <a:lumMod val="20000"/>
              <a:lumOff val="80000"/>
            </a:schemeClr>
          </a:solidFill>
          <a:ln>
            <a:solidFill>
              <a:srgbClr val="00B050"/>
            </a:solidFill>
          </a:ln>
        </p:spPr>
        <p:txBody>
          <a:bodyPr wrap="square">
            <a:spAutoFit/>
          </a:bodyPr>
          <a:lstStyle/>
          <a:p>
            <a:r>
              <a:rPr lang="en-GB" sz="1000" b="1" u="sng" dirty="0">
                <a:solidFill>
                  <a:srgbClr val="0B0C0C"/>
                </a:solidFill>
                <a:latin typeface="GDS Transport"/>
              </a:rPr>
              <a:t>YEAR </a:t>
            </a:r>
            <a:r>
              <a:rPr lang="en-GB" sz="1000" b="1" u="sng" dirty="0" smtClean="0">
                <a:solidFill>
                  <a:srgbClr val="0B0C0C"/>
                </a:solidFill>
                <a:latin typeface="GDS Transport"/>
              </a:rPr>
              <a:t>1: </a:t>
            </a:r>
            <a:r>
              <a:rPr lang="en-GB" sz="1000" b="1" u="sng" dirty="0">
                <a:solidFill>
                  <a:srgbClr val="0B0C0C"/>
                </a:solidFill>
                <a:latin typeface="GDS Transport"/>
              </a:rPr>
              <a:t>Working </a:t>
            </a:r>
            <a:r>
              <a:rPr lang="en-GB" sz="1000" b="1" u="sng" dirty="0" smtClean="0">
                <a:solidFill>
                  <a:srgbClr val="0B0C0C"/>
                </a:solidFill>
                <a:latin typeface="GDS Transport"/>
              </a:rPr>
              <a:t>scientifically.</a:t>
            </a:r>
          </a:p>
          <a:p>
            <a:r>
              <a:rPr lang="en-US" sz="1000" dirty="0"/>
              <a:t>How the children should learn science at Key Stage </a:t>
            </a:r>
            <a:r>
              <a:rPr lang="en-US" sz="1000" dirty="0" smtClean="0"/>
              <a:t>1</a:t>
            </a:r>
          </a:p>
          <a:p>
            <a:endParaRPr lang="en-US" sz="1000" dirty="0"/>
          </a:p>
          <a:p>
            <a:r>
              <a:rPr lang="en-US" sz="1000" dirty="0" smtClean="0"/>
              <a:t> </a:t>
            </a:r>
            <a:r>
              <a:rPr lang="en-US" sz="1000" dirty="0"/>
              <a:t>The principal focus of science teaching in Key Stage 1 is to enable pupils to experience and observe phenomena, looking more closely at the natural and humanly-constructed world around them. They should be encouraged to be curious and ask questions about what they notice. Suggestions for Working Scientifically Pupils might work scientifically by: using their observations to compare and contrast animals at first hand or through videos and photographs, describing how they identify and group them; grouping animals according to what they eat; and using their senses to compare different textures, sounds and smells.</a:t>
            </a:r>
            <a:r>
              <a:rPr lang="en-GB" sz="1000" b="1" u="sng" dirty="0" smtClean="0">
                <a:solidFill>
                  <a:srgbClr val="0B0C0C"/>
                </a:solidFill>
                <a:latin typeface="GDS Transport"/>
              </a:rPr>
              <a:t> </a:t>
            </a:r>
            <a:endParaRPr lang="en-GB" sz="1000" dirty="0">
              <a:solidFill>
                <a:srgbClr val="0B0C0C"/>
              </a:solidFill>
              <a:latin typeface="GDS Transport"/>
            </a:endParaRPr>
          </a:p>
        </p:txBody>
      </p:sp>
      <p:sp>
        <p:nvSpPr>
          <p:cNvPr id="14" name="TextBox 13">
            <a:extLst>
              <a:ext uri="{FF2B5EF4-FFF2-40B4-BE49-F238E27FC236}">
                <a16:creationId xmlns:a16="http://schemas.microsoft.com/office/drawing/2014/main" xmlns="" id="{BA8B78A8-7D47-DD4D-BB83-2F9BB1440C41}"/>
              </a:ext>
            </a:extLst>
          </p:cNvPr>
          <p:cNvSpPr txBox="1"/>
          <p:nvPr/>
        </p:nvSpPr>
        <p:spPr>
          <a:xfrm>
            <a:off x="3958542" y="1354238"/>
            <a:ext cx="184731" cy="369332"/>
          </a:xfrm>
          <a:prstGeom prst="rect">
            <a:avLst/>
          </a:prstGeom>
          <a:noFill/>
        </p:spPr>
        <p:txBody>
          <a:bodyPr wrap="none" rtlCol="0">
            <a:spAutoFit/>
          </a:bodyPr>
          <a:lstStyle/>
          <a:p>
            <a:endParaRPr lang="en-US" dirty="0"/>
          </a:p>
        </p:txBody>
      </p:sp>
      <p:sp>
        <p:nvSpPr>
          <p:cNvPr id="15" name="Rectangle 14">
            <a:extLst>
              <a:ext uri="{FF2B5EF4-FFF2-40B4-BE49-F238E27FC236}">
                <a16:creationId xmlns:a16="http://schemas.microsoft.com/office/drawing/2014/main" xmlns="" id="{EA00AF2D-20AB-9D4A-AC87-AB30F8A9F978}"/>
              </a:ext>
            </a:extLst>
          </p:cNvPr>
          <p:cNvSpPr/>
          <p:nvPr/>
        </p:nvSpPr>
        <p:spPr>
          <a:xfrm>
            <a:off x="3298062" y="969181"/>
            <a:ext cx="3815776" cy="1169551"/>
          </a:xfrm>
          <a:prstGeom prst="rect">
            <a:avLst/>
          </a:prstGeom>
          <a:solidFill>
            <a:schemeClr val="accent6">
              <a:lumMod val="20000"/>
              <a:lumOff val="80000"/>
            </a:schemeClr>
          </a:solidFill>
          <a:ln>
            <a:solidFill>
              <a:srgbClr val="00B050"/>
            </a:solidFill>
          </a:ln>
        </p:spPr>
        <p:txBody>
          <a:bodyPr wrap="square">
            <a:spAutoFit/>
          </a:bodyPr>
          <a:lstStyle/>
          <a:p>
            <a:r>
              <a:rPr lang="en-US" sz="1400" b="1" u="sng" dirty="0" smtClean="0"/>
              <a:t>Year1  </a:t>
            </a:r>
            <a:r>
              <a:rPr lang="en-US" sz="1400" b="1" u="sng" dirty="0"/>
              <a:t>- National Curriculum Objectives: </a:t>
            </a:r>
            <a:r>
              <a:rPr lang="en-GB" sz="1400" b="1" u="sng" dirty="0" smtClean="0">
                <a:solidFill>
                  <a:srgbClr val="0B0C0C"/>
                </a:solidFill>
                <a:latin typeface="GDS Transport"/>
              </a:rPr>
              <a:t>plants</a:t>
            </a:r>
            <a:endParaRPr lang="en-GB" sz="1400" b="1" u="sng" dirty="0">
              <a:solidFill>
                <a:srgbClr val="0B0C0C"/>
              </a:solidFill>
              <a:latin typeface="GDS Transport"/>
            </a:endParaRPr>
          </a:p>
          <a:p>
            <a:r>
              <a:rPr lang="en-GB" sz="1400" dirty="0">
                <a:solidFill>
                  <a:srgbClr val="0B0C0C"/>
                </a:solidFill>
                <a:latin typeface="GDS Transport"/>
              </a:rPr>
              <a:t>Pupils should be taught to</a:t>
            </a:r>
            <a:r>
              <a:rPr lang="en-GB" sz="1400" dirty="0" smtClean="0">
                <a:solidFill>
                  <a:srgbClr val="0B0C0C"/>
                </a:solidFill>
                <a:latin typeface="GDS Transport"/>
              </a:rPr>
              <a:t>:</a:t>
            </a:r>
          </a:p>
          <a:p>
            <a:r>
              <a:rPr lang="en-US" sz="1400" dirty="0">
                <a:solidFill>
                  <a:srgbClr val="FF0000"/>
                </a:solidFill>
              </a:rPr>
              <a:t>Identify, name draw and label the basic parts of the human body and say which parts of the body is associated with each sense</a:t>
            </a:r>
            <a:r>
              <a:rPr lang="en-US" sz="1000" dirty="0">
                <a:solidFill>
                  <a:srgbClr val="FF0000"/>
                </a:solidFill>
              </a:rPr>
              <a:t>.</a:t>
            </a:r>
            <a:endParaRPr lang="en-GB" sz="1000" dirty="0" smtClean="0">
              <a:solidFill>
                <a:srgbClr val="FF0000"/>
              </a:solidFill>
              <a:latin typeface="GDS Transport"/>
            </a:endParaRPr>
          </a:p>
        </p:txBody>
      </p:sp>
      <p:sp>
        <p:nvSpPr>
          <p:cNvPr id="16" name="Rectangle 15">
            <a:extLst>
              <a:ext uri="{FF2B5EF4-FFF2-40B4-BE49-F238E27FC236}">
                <a16:creationId xmlns:a16="http://schemas.microsoft.com/office/drawing/2014/main" xmlns="" id="{5F7CC796-0C99-E645-BB15-5C757CF515BD}"/>
              </a:ext>
            </a:extLst>
          </p:cNvPr>
          <p:cNvSpPr/>
          <p:nvPr/>
        </p:nvSpPr>
        <p:spPr>
          <a:xfrm>
            <a:off x="3327205" y="2276353"/>
            <a:ext cx="3815776" cy="1938992"/>
          </a:xfrm>
          <a:prstGeom prst="rect">
            <a:avLst/>
          </a:prstGeom>
          <a:solidFill>
            <a:schemeClr val="accent6">
              <a:lumMod val="20000"/>
              <a:lumOff val="80000"/>
            </a:schemeClr>
          </a:solidFill>
          <a:ln>
            <a:solidFill>
              <a:srgbClr val="00B050"/>
            </a:solidFill>
          </a:ln>
        </p:spPr>
        <p:txBody>
          <a:bodyPr wrap="square">
            <a:spAutoFit/>
          </a:bodyPr>
          <a:lstStyle/>
          <a:p>
            <a:r>
              <a:rPr lang="en-GB" sz="1000" b="1" u="sng" dirty="0" smtClean="0">
                <a:solidFill>
                  <a:srgbClr val="0B0C0C"/>
                </a:solidFill>
                <a:latin typeface="GDS Transport"/>
              </a:rPr>
              <a:t>In Year 1 working Scientifically</a:t>
            </a:r>
          </a:p>
          <a:p>
            <a:r>
              <a:rPr lang="en-GB" sz="1000" i="0" strike="noStrike" dirty="0" smtClean="0">
                <a:solidFill>
                  <a:srgbClr val="0B0C0C"/>
                </a:solidFill>
                <a:effectLst/>
                <a:latin typeface="GDS Transport"/>
              </a:rPr>
              <a:t>During Years 1 and 2 , pupils should be taught to use the following practical scientific methods, processes and skills through the teaching of the programme of study of content:</a:t>
            </a:r>
          </a:p>
          <a:p>
            <a:pPr marL="171450" indent="-171450">
              <a:buFont typeface="Arial" panose="020B0604020202020204" pitchFamily="34" charset="0"/>
              <a:buChar char="•"/>
            </a:pPr>
            <a:r>
              <a:rPr lang="en-GB" sz="1000" dirty="0" smtClean="0">
                <a:solidFill>
                  <a:srgbClr val="0B0C0C"/>
                </a:solidFill>
                <a:latin typeface="GDS Transport"/>
              </a:rPr>
              <a:t>Asking simple questions and recognising that they can be answered in different ways. </a:t>
            </a:r>
          </a:p>
          <a:p>
            <a:pPr marL="171450" indent="-171450">
              <a:buFont typeface="Arial" panose="020B0604020202020204" pitchFamily="34" charset="0"/>
              <a:buChar char="•"/>
            </a:pPr>
            <a:r>
              <a:rPr lang="en-GB" sz="1000" i="0" strike="noStrike" dirty="0" smtClean="0">
                <a:solidFill>
                  <a:srgbClr val="0B0C0C"/>
                </a:solidFill>
                <a:effectLst/>
                <a:latin typeface="GDS Transport"/>
              </a:rPr>
              <a:t>Observing closely, using simple equipment</a:t>
            </a:r>
          </a:p>
          <a:p>
            <a:pPr marL="171450" indent="-171450">
              <a:buFont typeface="Arial" panose="020B0604020202020204" pitchFamily="34" charset="0"/>
              <a:buChar char="•"/>
            </a:pPr>
            <a:r>
              <a:rPr lang="en-GB" sz="1000" dirty="0">
                <a:solidFill>
                  <a:srgbClr val="0B0C0C"/>
                </a:solidFill>
                <a:latin typeface="GDS Transport"/>
              </a:rPr>
              <a:t> </a:t>
            </a:r>
            <a:r>
              <a:rPr lang="en-GB" sz="1000" dirty="0" smtClean="0">
                <a:solidFill>
                  <a:srgbClr val="0B0C0C"/>
                </a:solidFill>
                <a:latin typeface="GDS Transport"/>
              </a:rPr>
              <a:t>performing simple tests </a:t>
            </a:r>
          </a:p>
          <a:p>
            <a:pPr marL="171450" indent="-171450">
              <a:buFont typeface="Arial" panose="020B0604020202020204" pitchFamily="34" charset="0"/>
              <a:buChar char="•"/>
            </a:pPr>
            <a:r>
              <a:rPr lang="en-GB" sz="1000" i="0" strike="noStrike" dirty="0" smtClean="0">
                <a:solidFill>
                  <a:srgbClr val="0B0C0C"/>
                </a:solidFill>
                <a:effectLst/>
                <a:latin typeface="GDS Transport"/>
              </a:rPr>
              <a:t>Identifying and classifying</a:t>
            </a:r>
          </a:p>
          <a:p>
            <a:pPr marL="171450" indent="-171450">
              <a:buFont typeface="Arial" panose="020B0604020202020204" pitchFamily="34" charset="0"/>
              <a:buChar char="•"/>
            </a:pPr>
            <a:r>
              <a:rPr lang="en-GB" sz="1000" dirty="0" smtClean="0">
                <a:solidFill>
                  <a:srgbClr val="0B0C0C"/>
                </a:solidFill>
                <a:latin typeface="GDS Transport"/>
              </a:rPr>
              <a:t>Using their observations and ideas to suggest answers to questions</a:t>
            </a:r>
          </a:p>
          <a:p>
            <a:pPr marL="171450" indent="-171450">
              <a:buFont typeface="Arial" panose="020B0604020202020204" pitchFamily="34" charset="0"/>
              <a:buChar char="•"/>
            </a:pPr>
            <a:r>
              <a:rPr lang="en-GB" sz="1000" i="0" strike="noStrike" dirty="0" smtClean="0">
                <a:solidFill>
                  <a:srgbClr val="0B0C0C"/>
                </a:solidFill>
                <a:effectLst/>
                <a:latin typeface="GDS Transport"/>
              </a:rPr>
              <a:t>Gathering and recording data to help in answering questions </a:t>
            </a:r>
            <a:endParaRPr lang="en-GB" sz="1000" i="0" strike="noStrike" dirty="0">
              <a:solidFill>
                <a:srgbClr val="0B0C0C"/>
              </a:solidFill>
              <a:effectLst/>
              <a:latin typeface="GDS Transport"/>
            </a:endParaRPr>
          </a:p>
        </p:txBody>
      </p:sp>
    </p:spTree>
    <p:extLst>
      <p:ext uri="{BB962C8B-B14F-4D97-AF65-F5344CB8AC3E}">
        <p14:creationId xmlns:p14="http://schemas.microsoft.com/office/powerpoint/2010/main" val="25847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696143951"/>
              </p:ext>
            </p:extLst>
          </p:nvPr>
        </p:nvGraphicFramePr>
        <p:xfrm>
          <a:off x="165100" y="123825"/>
          <a:ext cx="10363200" cy="24231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6764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gridCol w="1691524">
                  <a:extLst>
                    <a:ext uri="{9D8B030D-6E8A-4147-A177-3AD203B41FA5}">
                      <a16:colId xmlns:a16="http://schemas.microsoft.com/office/drawing/2014/main" xmlns="" val="20004"/>
                    </a:ext>
                  </a:extLst>
                </a:gridCol>
                <a:gridCol w="1661276">
                  <a:extLst>
                    <a:ext uri="{9D8B030D-6E8A-4147-A177-3AD203B41FA5}">
                      <a16:colId xmlns:a16="http://schemas.microsoft.com/office/drawing/2014/main" xmlns="" val="20005"/>
                    </a:ext>
                  </a:extLst>
                </a:gridCol>
              </a:tblGrid>
              <a:tr h="38100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b="1" i="0" u="none" dirty="0">
                          <a:solidFill>
                            <a:schemeClr val="bg1"/>
                          </a:solidFill>
                          <a:effectLst/>
                          <a:latin typeface="+mn-lt"/>
                          <a:ea typeface="+mn-ea"/>
                          <a:cs typeface="+mn-cs"/>
                        </a:rPr>
                        <a:t>SESSION 1</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2</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3</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4</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5</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6</a:t>
                      </a:r>
                    </a:p>
                  </a:txBody>
                  <a:tcPr>
                    <a:solidFill>
                      <a:schemeClr val="accent6">
                        <a:lumMod val="50000"/>
                      </a:schemeClr>
                    </a:solidFill>
                  </a:tcPr>
                </a:tc>
                <a:extLst>
                  <a:ext uri="{0D108BD9-81ED-4DB2-BD59-A6C34878D82A}">
                    <a16:rowId xmlns:a16="http://schemas.microsoft.com/office/drawing/2014/main" xmlns="" val="2304640895"/>
                  </a:ext>
                </a:extLst>
              </a:tr>
              <a:tr h="2011844">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u="sng" dirty="0">
                          <a:solidFill>
                            <a:schemeClr val="tx1"/>
                          </a:solidFill>
                        </a:rPr>
                        <a:t>Learning</a:t>
                      </a:r>
                      <a:r>
                        <a:rPr lang="en-GB" sz="1600" u="sng" baseline="0" dirty="0">
                          <a:solidFill>
                            <a:schemeClr val="tx1"/>
                          </a:solidFill>
                        </a:rPr>
                        <a:t> Objective</a:t>
                      </a:r>
                      <a:r>
                        <a:rPr lang="en-GB" sz="1600" u="sng" baseline="0" dirty="0" smtClean="0">
                          <a:solidFill>
                            <a:schemeClr val="tx1"/>
                          </a:solidFill>
                        </a:rPr>
                        <a:t>:</a:t>
                      </a:r>
                    </a:p>
                    <a:p>
                      <a:pPr marL="0" marR="0" lvl="0" indent="0" defTabSz="914400" eaLnBrk="1" fontAlgn="auto" latinLnBrk="0" hangingPunct="1">
                        <a:lnSpc>
                          <a:spcPct val="100000"/>
                        </a:lnSpc>
                        <a:spcBef>
                          <a:spcPts val="0"/>
                        </a:spcBef>
                        <a:spcAft>
                          <a:spcPts val="0"/>
                        </a:spcAft>
                        <a:buClrTx/>
                        <a:buSzTx/>
                        <a:buFontTx/>
                        <a:buNone/>
                        <a:tabLst/>
                        <a:defRPr/>
                      </a:pPr>
                      <a:r>
                        <a:rPr lang="en-US" sz="1600" dirty="0" smtClean="0"/>
                        <a:t>To be able to identify, name draw and label the basic parts of the human body. </a:t>
                      </a:r>
                      <a:endParaRPr lang="en-GB" sz="1600" u="none" baseline="0"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u="sng" dirty="0">
                          <a:solidFill>
                            <a:schemeClr val="tx1"/>
                          </a:solidFill>
                        </a:rPr>
                        <a:t>Learning</a:t>
                      </a:r>
                      <a:r>
                        <a:rPr lang="en-GB" sz="1600" u="sng" baseline="0" dirty="0">
                          <a:solidFill>
                            <a:schemeClr val="tx1"/>
                          </a:solidFill>
                        </a:rPr>
                        <a:t> </a:t>
                      </a:r>
                    </a:p>
                    <a:p>
                      <a:pPr marL="0" marR="0" indent="0" defTabSz="914400" eaLnBrk="1" fontAlgn="auto" latinLnBrk="0" hangingPunct="1">
                        <a:lnSpc>
                          <a:spcPct val="100000"/>
                        </a:lnSpc>
                        <a:spcBef>
                          <a:spcPts val="0"/>
                        </a:spcBef>
                        <a:spcAft>
                          <a:spcPts val="0"/>
                        </a:spcAft>
                        <a:buClrTx/>
                        <a:buSzTx/>
                        <a:buFontTx/>
                        <a:buNone/>
                        <a:tabLst/>
                        <a:defRPr/>
                      </a:pPr>
                      <a:r>
                        <a:rPr lang="en-GB" sz="1600" u="sng" baseline="0" dirty="0">
                          <a:solidFill>
                            <a:schemeClr val="tx1"/>
                          </a:solidFill>
                        </a:rPr>
                        <a:t>Objective</a:t>
                      </a:r>
                      <a:r>
                        <a:rPr lang="en-GB" sz="1600" u="sng" baseline="0" dirty="0" smtClean="0">
                          <a:solidFill>
                            <a:schemeClr val="tx1"/>
                          </a:solidFill>
                        </a:rPr>
                        <a:t>: </a:t>
                      </a:r>
                      <a:endParaRPr lang="en-GB" sz="1600" u="sng" baseline="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To be able to identify, name draw and label the basic parts of the human body. </a:t>
                      </a:r>
                      <a:endParaRPr lang="en-GB" sz="1600" u="sng" baseline="0" dirty="0" smtClean="0">
                        <a:solidFill>
                          <a:schemeClr val="tx1"/>
                        </a:solidFill>
                      </a:endParaRPr>
                    </a:p>
                  </a:txBody>
                  <a:tcPr>
                    <a:solidFill>
                      <a:schemeClr val="accent6">
                        <a:lumMod val="60000"/>
                        <a:lumOff val="40000"/>
                      </a:schemeClr>
                    </a:solidFill>
                  </a:tcPr>
                </a:tc>
                <a:tc>
                  <a:txBody>
                    <a:bodyPr/>
                    <a:lstStyle/>
                    <a:p>
                      <a:r>
                        <a:rPr lang="en-GB" sz="1600" u="sng" dirty="0">
                          <a:solidFill>
                            <a:schemeClr val="tx1"/>
                          </a:solidFill>
                        </a:rPr>
                        <a:t>Learning</a:t>
                      </a:r>
                      <a:r>
                        <a:rPr lang="en-GB" sz="1600" u="sng" baseline="0" dirty="0">
                          <a:solidFill>
                            <a:schemeClr val="tx1"/>
                          </a:solidFill>
                        </a:rPr>
                        <a:t> Objective</a:t>
                      </a:r>
                      <a:r>
                        <a:rPr lang="en-GB" sz="1600" u="sng" baseline="0" dirty="0" smtClean="0">
                          <a:solidFill>
                            <a:schemeClr val="tx1"/>
                          </a:solidFill>
                        </a:rPr>
                        <a:t>:</a:t>
                      </a:r>
                    </a:p>
                    <a:p>
                      <a:r>
                        <a:rPr lang="en-US" sz="1600" dirty="0" smtClean="0"/>
                        <a:t>To be able to identify, name draw and label the basic parts of the human body. </a:t>
                      </a:r>
                      <a:endParaRPr lang="en-GB" sz="1600" u="sng" baseline="0"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u="sng" dirty="0">
                          <a:solidFill>
                            <a:schemeClr val="tx1"/>
                          </a:solidFill>
                        </a:rPr>
                        <a:t>Learning</a:t>
                      </a:r>
                      <a:r>
                        <a:rPr lang="en-GB" sz="1600" u="sng" baseline="0" dirty="0">
                          <a:solidFill>
                            <a:schemeClr val="tx1"/>
                          </a:solidFill>
                        </a:rPr>
                        <a:t> Objective</a:t>
                      </a:r>
                      <a:r>
                        <a:rPr lang="en-GB" sz="1600"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To be able to identify, name draw and label the basic parts of the human body. </a:t>
                      </a:r>
                      <a:endParaRPr lang="en-GB" sz="16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u="sng" dirty="0">
                          <a:solidFill>
                            <a:schemeClr val="tx1"/>
                          </a:solidFill>
                        </a:rPr>
                        <a:t>Learning</a:t>
                      </a:r>
                      <a:r>
                        <a:rPr lang="en-GB" sz="1600" u="sng" baseline="0" dirty="0">
                          <a:solidFill>
                            <a:schemeClr val="tx1"/>
                          </a:solidFill>
                        </a:rPr>
                        <a:t> Objective</a:t>
                      </a:r>
                      <a:r>
                        <a:rPr lang="en-GB" sz="1600"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To be able to identify, name draw and label the basic parts of the human body. </a:t>
                      </a:r>
                      <a:endParaRPr lang="en-GB" sz="1600" u="sng" baseline="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endParaRPr lang="en-GB" sz="16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u="sng" dirty="0">
                          <a:solidFill>
                            <a:schemeClr val="tx1"/>
                          </a:solidFill>
                        </a:rPr>
                        <a:t>Learning</a:t>
                      </a:r>
                      <a:r>
                        <a:rPr lang="en-GB" sz="1600" u="sng" baseline="0" dirty="0">
                          <a:solidFill>
                            <a:schemeClr val="tx1"/>
                          </a:solidFill>
                        </a:rPr>
                        <a:t> Objective:</a:t>
                      </a:r>
                      <a:endParaRPr lang="en-GB" sz="1600" u="sng" dirty="0">
                        <a:solidFill>
                          <a:schemeClr val="tx1"/>
                        </a:solidFill>
                      </a:endParaRPr>
                    </a:p>
                    <a:p>
                      <a:r>
                        <a:rPr lang="en-GB" sz="1600" dirty="0" smtClean="0"/>
                        <a:t> </a:t>
                      </a:r>
                      <a:r>
                        <a:rPr lang="en-US" sz="1600" dirty="0" smtClean="0"/>
                        <a:t>To be able to identify, name draw and label the basic parts of the human body. </a:t>
                      </a:r>
                      <a:endParaRPr lang="en-GB" sz="1600" baseline="0" dirty="0" smtClean="0"/>
                    </a:p>
                  </a:txBody>
                  <a:tcPr>
                    <a:solidFill>
                      <a:schemeClr val="accent6">
                        <a:lumMod val="60000"/>
                        <a:lumOff val="40000"/>
                      </a:schemeClr>
                    </a:solidFill>
                  </a:tcPr>
                </a:tc>
                <a:extLst>
                  <a:ext uri="{0D108BD9-81ED-4DB2-BD59-A6C34878D82A}">
                    <a16:rowId xmlns:a16="http://schemas.microsoft.com/office/drawing/2014/main" xmlns="" val="10000"/>
                  </a:ext>
                </a:extLst>
              </a:tr>
            </a:tbl>
          </a:graphicData>
        </a:graphic>
      </p:graphicFrame>
      <p:sp>
        <p:nvSpPr>
          <p:cNvPr id="3" name="Rectangle 8">
            <a:extLst>
              <a:ext uri="{FF2B5EF4-FFF2-40B4-BE49-F238E27FC236}">
                <a16:creationId xmlns:a16="http://schemas.microsoft.com/office/drawing/2014/main" xmlns="" id="{8AE1778D-9497-8E40-BD5A-0EB90484AA7D}"/>
              </a:ext>
            </a:extLst>
          </p:cNvPr>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a16="http://schemas.microsoft.com/office/drawing/2014/main" xmlns="" id="{13C50C7E-6F8B-0B4F-A367-7357EF00F340}"/>
              </a:ext>
            </a:extLst>
          </p:cNvPr>
          <p:cNvGraphicFramePr>
            <a:graphicFrameLocks noGrp="1"/>
          </p:cNvGraphicFramePr>
          <p:nvPr>
            <p:extLst>
              <p:ext uri="{D42A27DB-BD31-4B8C-83A1-F6EECF244321}">
                <p14:modId xmlns:p14="http://schemas.microsoft.com/office/powerpoint/2010/main" val="2058561148"/>
              </p:ext>
            </p:extLst>
          </p:nvPr>
        </p:nvGraphicFramePr>
        <p:xfrm>
          <a:off x="2013785" y="3424904"/>
          <a:ext cx="3124200" cy="4121193"/>
        </p:xfrm>
        <a:graphic>
          <a:graphicData uri="http://schemas.openxmlformats.org/drawingml/2006/table">
            <a:tbl>
              <a:tblPr firstRow="1" firstCol="1" bandRow="1"/>
              <a:tblGrid>
                <a:gridCol w="937722">
                  <a:extLst>
                    <a:ext uri="{9D8B030D-6E8A-4147-A177-3AD203B41FA5}">
                      <a16:colId xmlns:a16="http://schemas.microsoft.com/office/drawing/2014/main" xmlns="" val="800098228"/>
                    </a:ext>
                  </a:extLst>
                </a:gridCol>
                <a:gridCol w="2186478">
                  <a:extLst>
                    <a:ext uri="{9D8B030D-6E8A-4147-A177-3AD203B41FA5}">
                      <a16:colId xmlns:a16="http://schemas.microsoft.com/office/drawing/2014/main" xmlns="" val="2690858164"/>
                    </a:ext>
                  </a:extLst>
                </a:gridCol>
              </a:tblGrid>
              <a:tr h="425172">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3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Observe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5740910"/>
                  </a:ext>
                </a:extLst>
              </a:tr>
              <a:tr h="493048">
                <a:tc>
                  <a:txBody>
                    <a:bodyPr/>
                    <a:lstStyle/>
                    <a:p>
                      <a:pPr algn="ctr">
                        <a:lnSpc>
                          <a:spcPct val="105000"/>
                        </a:lnSpc>
                        <a:spcAft>
                          <a:spcPts val="800"/>
                        </a:spcAft>
                      </a:pPr>
                      <a:r>
                        <a:rPr lang="en-GB" sz="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Classify &amp; Pattern Seek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0253878"/>
                  </a:ext>
                </a:extLst>
              </a:tr>
              <a:tr h="831097">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Comparative/Fair Testing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5701784"/>
                  </a:ext>
                </a:extLst>
              </a:tr>
              <a:tr h="596088">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smtClean="0">
                          <a:effectLst/>
                          <a:latin typeface="Calibri" panose="020F0502020204030204" pitchFamily="34" charset="0"/>
                          <a:ea typeface="Calibri" panose="020F0502020204030204" pitchFamily="34" charset="0"/>
                          <a:cs typeface="Times New Roman" panose="02020603050405020304" pitchFamily="18" charset="0"/>
                        </a:rPr>
                        <a:t>Research and recording</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2735651"/>
                  </a:ext>
                </a:extLst>
              </a:tr>
              <a:tr h="596088">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Model</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19549105"/>
                  </a:ext>
                </a:extLst>
              </a:tr>
              <a:tr h="596088">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Conclude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39887398"/>
                  </a:ext>
                </a:extLst>
              </a:tr>
            </a:tbl>
          </a:graphicData>
        </a:graphic>
      </p:graphicFrame>
      <p:pic>
        <p:nvPicPr>
          <p:cNvPr id="2062" name="Picture 14" descr="Purple Gems , Png Download - Purple Gem Png, Transparent Png , Transparent  Png Image - PNGitem">
            <a:extLst>
              <a:ext uri="{FF2B5EF4-FFF2-40B4-BE49-F238E27FC236}">
                <a16:creationId xmlns:a16="http://schemas.microsoft.com/office/drawing/2014/main" xmlns=""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209800" y="3486925"/>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Red Gemstones: List of Red Precious &amp; Semi-Precious Gems - GemSelect">
            <a:extLst>
              <a:ext uri="{FF2B5EF4-FFF2-40B4-BE49-F238E27FC236}">
                <a16:creationId xmlns:a16="http://schemas.microsoft.com/office/drawing/2014/main" xmlns=""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2209800" y="4054231"/>
            <a:ext cx="4699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ARE~ 5.36 Cts Natural Sphalerite Golden Yellow Round Spain | Rare gemstones,  Precious gemstones, Rocks and gems">
            <a:extLst>
              <a:ext uri="{FF2B5EF4-FFF2-40B4-BE49-F238E27FC236}">
                <a16:creationId xmlns:a16="http://schemas.microsoft.com/office/drawing/2014/main" xmlns="" id="{6FD0442F-E3AE-BB40-8509-8418C5260202}"/>
              </a:ext>
            </a:extLst>
          </p:cNvPr>
          <p:cNvPicPr>
            <a:picLocks noChangeAspect="1" noChangeArrowheads="1"/>
          </p:cNvPicPr>
          <p:nvPr/>
        </p:nvPicPr>
        <p:blipFill>
          <a:blip r:embed="rId6" r:link="rId3" cstate="print">
            <a:extLst>
              <a:ext uri="{28A0092B-C50C-407E-A947-70E740481C1C}">
                <a14:useLocalDpi xmlns:a14="http://schemas.microsoft.com/office/drawing/2010/main" val="0"/>
              </a:ext>
            </a:extLst>
          </a:blip>
          <a:srcRect/>
          <a:stretch>
            <a:fillRect/>
          </a:stretch>
        </p:blipFill>
        <p:spPr bwMode="auto">
          <a:xfrm>
            <a:off x="2130425" y="4610943"/>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Shop Green Gemstone Jewelry | Kay">
            <a:extLst>
              <a:ext uri="{FF2B5EF4-FFF2-40B4-BE49-F238E27FC236}">
                <a16:creationId xmlns:a16="http://schemas.microsoft.com/office/drawing/2014/main" xmlns="" id="{B1E30489-BCD6-7D44-B1DB-6D33F67E8AEF}"/>
              </a:ext>
            </a:extLst>
          </p:cNvPr>
          <p:cNvPicPr>
            <a:picLocks noChangeAspect="1" noChangeArrowheads="1"/>
          </p:cNvPicPr>
          <p:nvPr/>
        </p:nvPicPr>
        <p:blipFill rotWithShape="1">
          <a:blip r:embed="rId7" r:link="rId8" cstate="print">
            <a:extLst>
              <a:ext uri="{28A0092B-C50C-407E-A947-70E740481C1C}">
                <a14:useLocalDpi xmlns:a14="http://schemas.microsoft.com/office/drawing/2010/main" val="0"/>
              </a:ext>
            </a:extLst>
          </a:blip>
          <a:srcRect l="5921" r="14474" b="16174"/>
          <a:stretch>
            <a:fillRect/>
          </a:stretch>
        </p:blipFill>
        <p:spPr bwMode="auto">
          <a:xfrm>
            <a:off x="2020853" y="5385359"/>
            <a:ext cx="768350" cy="57488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Natural Pink Tourmaline 2mm Round Cut Gem Gemstone | eBay">
            <a:extLst>
              <a:ext uri="{FF2B5EF4-FFF2-40B4-BE49-F238E27FC236}">
                <a16:creationId xmlns:a16="http://schemas.microsoft.com/office/drawing/2014/main" xmlns="" id="{9FDA4047-2BB5-184C-8FB9-B151A1ADB988}"/>
              </a:ext>
            </a:extLst>
          </p:cNvPr>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2179237" y="6192486"/>
            <a:ext cx="5588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1 X Big 100mm Cobalt Blue 100 mm Cut Glass Crystal Giant Diamond Jewel  Paperweight by Tendygift : Amazon.co.uk: Stationery &amp; Office Supplies">
            <a:extLst>
              <a:ext uri="{FF2B5EF4-FFF2-40B4-BE49-F238E27FC236}">
                <a16:creationId xmlns:a16="http://schemas.microsoft.com/office/drawing/2014/main" xmlns="" id="{905B5BC5-3F1D-3A44-98D3-625A93B150AB}"/>
              </a:ext>
            </a:extLst>
          </p:cNvPr>
          <p:cNvPicPr>
            <a:picLocks noChangeAspect="1" noChangeArrowheads="1"/>
          </p:cNvPicPr>
          <p:nvPr/>
        </p:nvPicPr>
        <p:blipFill>
          <a:blip r:embed="rId11" r:link="rId12" cstate="print">
            <a:extLst>
              <a:ext uri="{28A0092B-C50C-407E-A947-70E740481C1C}">
                <a14:useLocalDpi xmlns:a14="http://schemas.microsoft.com/office/drawing/2010/main" val="0"/>
              </a:ext>
            </a:extLst>
          </a:blip>
          <a:srcRect/>
          <a:stretch>
            <a:fillRect/>
          </a:stretch>
        </p:blipFill>
        <p:spPr bwMode="auto">
          <a:xfrm>
            <a:off x="2152650" y="6881229"/>
            <a:ext cx="546100" cy="5461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11DCC33-001C-3641-933B-2752CE6EF729}"/>
              </a:ext>
            </a:extLst>
          </p:cNvPr>
          <p:cNvSpPr/>
          <p:nvPr/>
        </p:nvSpPr>
        <p:spPr>
          <a:xfrm>
            <a:off x="162505" y="3295910"/>
            <a:ext cx="1640551" cy="4258923"/>
          </a:xfrm>
          <a:prstGeom prst="rect">
            <a:avLst/>
          </a:prstGeom>
          <a:solidFill>
            <a:schemeClr val="accent6">
              <a:lumMod val="20000"/>
              <a:lumOff val="80000"/>
            </a:schemeClr>
          </a:solidFill>
          <a:ln>
            <a:solidFill>
              <a:schemeClr val="accent6">
                <a:lumMod val="50000"/>
              </a:schemeClr>
            </a:solidFill>
          </a:ln>
        </p:spPr>
        <p:txBody>
          <a:bodyPr wrap="square">
            <a:spAutoFit/>
          </a:bodyPr>
          <a:lstStyle/>
          <a:p>
            <a:pPr>
              <a:lnSpc>
                <a:spcPct val="105000"/>
              </a:lnSpc>
              <a:spcAft>
                <a:spcPts val="800"/>
              </a:spcAft>
            </a:pPr>
            <a:r>
              <a:rPr lang="en-GB" sz="12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Working Scientifically</a:t>
            </a:r>
            <a:endParaRPr lang="en-GB" sz="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The nature, processes and methods of science Working Scientifically specifies the understanding of the nature, processes and methods of science for each year group and this is embedded within lessons and focuses on the key features of scientific enquiry, so that pupils learn to use a variety of approaches to answer relevant scientific questions. These types of scientific enquiry include:</a:t>
            </a:r>
          </a:p>
        </p:txBody>
      </p:sp>
      <p:sp>
        <p:nvSpPr>
          <p:cNvPr id="8" name="TextBox 7">
            <a:extLst>
              <a:ext uri="{FF2B5EF4-FFF2-40B4-BE49-F238E27FC236}">
                <a16:creationId xmlns:a16="http://schemas.microsoft.com/office/drawing/2014/main" xmlns="" id="{9DBEB432-7A21-934E-A532-F852607DEFB8}"/>
              </a:ext>
            </a:extLst>
          </p:cNvPr>
          <p:cNvSpPr txBox="1"/>
          <p:nvPr/>
        </p:nvSpPr>
        <p:spPr>
          <a:xfrm>
            <a:off x="5462742" y="3486925"/>
            <a:ext cx="4913158" cy="3693319"/>
          </a:xfrm>
          <a:prstGeom prst="rect">
            <a:avLst/>
          </a:prstGeom>
          <a:solidFill>
            <a:schemeClr val="accent6">
              <a:lumMod val="20000"/>
              <a:lumOff val="80000"/>
            </a:schemeClr>
          </a:solidFill>
          <a:ln>
            <a:solidFill>
              <a:schemeClr val="accent6">
                <a:lumMod val="50000"/>
              </a:schemeClr>
            </a:solidFill>
          </a:ln>
        </p:spPr>
        <p:txBody>
          <a:bodyPr wrap="square" rtlCol="0">
            <a:spAutoFit/>
          </a:bodyPr>
          <a:lstStyle/>
          <a:p>
            <a:r>
              <a:rPr lang="en-US" dirty="0"/>
              <a:t>During this unit, the following Working Scientifically skills will be focused on; </a:t>
            </a:r>
            <a:endParaRPr lang="en-US" dirty="0" smtClean="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1790904"/>
              </p:ext>
            </p:extLst>
          </p:nvPr>
        </p:nvGraphicFramePr>
        <p:xfrm>
          <a:off x="5671420" y="4158128"/>
          <a:ext cx="4495801" cy="3110421"/>
        </p:xfrm>
        <a:graphic>
          <a:graphicData uri="http://schemas.openxmlformats.org/drawingml/2006/table">
            <a:tbl>
              <a:tblPr firstRow="1" bandRow="1">
                <a:tableStyleId>{073A0DAA-6AF3-43AB-8588-CEC1D06C72B9}</a:tableStyleId>
              </a:tblPr>
              <a:tblGrid>
                <a:gridCol w="1337259"/>
                <a:gridCol w="3158542"/>
              </a:tblGrid>
              <a:tr h="824129">
                <a:tc>
                  <a:txBody>
                    <a:bodyPr/>
                    <a:lstStyle/>
                    <a:p>
                      <a:endParaRPr lang="en-GB" sz="1200" dirty="0"/>
                    </a:p>
                  </a:txBody>
                  <a:tcPr>
                    <a:noFill/>
                  </a:tcPr>
                </a:tc>
                <a:tc>
                  <a:txBody>
                    <a:bodyPr/>
                    <a:lstStyle/>
                    <a:p>
                      <a:r>
                        <a:rPr lang="en-GB" sz="1200" b="1" dirty="0" smtClean="0">
                          <a:solidFill>
                            <a:schemeClr val="tx1"/>
                          </a:solidFill>
                        </a:rPr>
                        <a:t>Observe</a:t>
                      </a:r>
                      <a:endParaRPr lang="en-GB" sz="1200" b="1" dirty="0" smtClean="0">
                        <a:solidFill>
                          <a:schemeClr val="tx1"/>
                        </a:solidFill>
                      </a:endParaRPr>
                    </a:p>
                  </a:txBody>
                  <a:tcPr>
                    <a:noFill/>
                  </a:tcPr>
                </a:tc>
              </a:tr>
              <a:tr h="1010222">
                <a:tc>
                  <a:txBody>
                    <a:bodyPr/>
                    <a:lstStyle/>
                    <a:p>
                      <a:endParaRPr lang="en-GB" sz="1200" dirty="0"/>
                    </a:p>
                  </a:txBody>
                  <a:tcPr>
                    <a:noFill/>
                  </a:tcPr>
                </a:tc>
                <a:tc>
                  <a:txBody>
                    <a:bodyPr/>
                    <a:lstStyle/>
                    <a:p>
                      <a:r>
                        <a:rPr lang="en-GB" sz="1200" b="1" dirty="0" smtClean="0"/>
                        <a:t>Classify</a:t>
                      </a:r>
                      <a:endParaRPr lang="en-GB" sz="1200" b="1" dirty="0" smtClean="0"/>
                    </a:p>
                  </a:txBody>
                  <a:tcPr>
                    <a:noFill/>
                  </a:tcPr>
                </a:tc>
              </a:tr>
              <a:tr h="638035">
                <a:tc rowSpan="2">
                  <a:txBody>
                    <a:bodyPr/>
                    <a:lstStyle/>
                    <a:p>
                      <a:endParaRPr lang="en-GB" sz="1200" dirty="0"/>
                    </a:p>
                  </a:txBody>
                  <a:tcPr>
                    <a:noFill/>
                  </a:tcPr>
                </a:tc>
                <a:tc>
                  <a:txBody>
                    <a:bodyPr/>
                    <a:lstStyle/>
                    <a:p>
                      <a:r>
                        <a:rPr lang="en-GB" sz="1200" b="1" dirty="0" smtClean="0"/>
                        <a:t>Record</a:t>
                      </a:r>
                      <a:endParaRPr lang="en-GB" sz="1200" b="1" dirty="0" smtClean="0"/>
                    </a:p>
                  </a:txBody>
                  <a:tcPr>
                    <a:noFill/>
                  </a:tcPr>
                </a:tc>
              </a:tr>
              <a:tr h="638035">
                <a:tc vMerge="1">
                  <a:txBody>
                    <a:bodyPr/>
                    <a:lstStyle/>
                    <a:p>
                      <a:endParaRPr lang="en-GB"/>
                    </a:p>
                  </a:txBody>
                  <a:tcPr>
                    <a:noFill/>
                  </a:tcPr>
                </a:tc>
                <a:tc>
                  <a:txBody>
                    <a:bodyPr/>
                    <a:lstStyle/>
                    <a:p>
                      <a:endParaRPr lang="en-GB" sz="1200" dirty="0"/>
                    </a:p>
                  </a:txBody>
                  <a:tcPr>
                    <a:noFill/>
                  </a:tcPr>
                </a:tc>
              </a:tr>
            </a:tbl>
          </a:graphicData>
        </a:graphic>
      </p:graphicFrame>
      <p:pic>
        <p:nvPicPr>
          <p:cNvPr id="19" name="Picture 14" descr="Purple Gems , Png Download - Purple Gem Png, Transparent Png , Transparent  Png Image - PNGitem">
            <a:extLst>
              <a:ext uri="{FF2B5EF4-FFF2-40B4-BE49-F238E27FC236}">
                <a16:creationId xmlns:a16="http://schemas.microsoft.com/office/drawing/2014/main" xmlns=""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6155106" y="4386976"/>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3" descr="Red Gemstones: List of Red Precious &amp; Semi-Precious Gems - GemSelect">
            <a:extLst>
              <a:ext uri="{FF2B5EF4-FFF2-40B4-BE49-F238E27FC236}">
                <a16:creationId xmlns:a16="http://schemas.microsoft.com/office/drawing/2014/main" xmlns=""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6136056" y="5243439"/>
            <a:ext cx="4699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1" descr="Shop Green Gemstone Jewelry | Kay">
            <a:extLst>
              <a:ext uri="{FF2B5EF4-FFF2-40B4-BE49-F238E27FC236}">
                <a16:creationId xmlns:a16="http://schemas.microsoft.com/office/drawing/2014/main" xmlns="" id="{B1E30489-BCD6-7D44-B1DB-6D33F67E8AEF}"/>
              </a:ext>
            </a:extLst>
          </p:cNvPr>
          <p:cNvPicPr>
            <a:picLocks noChangeAspect="1" noChangeArrowheads="1"/>
          </p:cNvPicPr>
          <p:nvPr/>
        </p:nvPicPr>
        <p:blipFill rotWithShape="1">
          <a:blip r:embed="rId7" r:link="rId8" cstate="print">
            <a:extLst>
              <a:ext uri="{28A0092B-C50C-407E-A947-70E740481C1C}">
                <a14:useLocalDpi xmlns:a14="http://schemas.microsoft.com/office/drawing/2010/main" val="0"/>
              </a:ext>
            </a:extLst>
          </a:blip>
          <a:srcRect l="5921" r="14474" b="16174"/>
          <a:stretch>
            <a:fillRect/>
          </a:stretch>
        </p:blipFill>
        <p:spPr bwMode="auto">
          <a:xfrm>
            <a:off x="5951144" y="6296237"/>
            <a:ext cx="768350" cy="574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57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F87DFB-0655-5F4E-ADD1-90B1AFF0D424}"/>
              </a:ext>
            </a:extLst>
          </p:cNvPr>
          <p:cNvSpPr>
            <a:spLocks noGrp="1"/>
          </p:cNvSpPr>
          <p:nvPr>
            <p:ph type="title"/>
          </p:nvPr>
        </p:nvSpPr>
        <p:spPr>
          <a:xfrm>
            <a:off x="393700" y="428624"/>
            <a:ext cx="10134600" cy="762001"/>
          </a:xfrm>
          <a:solidFill>
            <a:schemeClr val="accent6">
              <a:lumMod val="60000"/>
              <a:lumOff val="40000"/>
            </a:schemeClr>
          </a:solidFill>
        </p:spPr>
        <p:txBody>
          <a:bodyPr>
            <a:normAutofit/>
          </a:bodyPr>
          <a:lstStyle/>
          <a:p>
            <a:pPr algn="ctr"/>
            <a:r>
              <a:rPr lang="en-US" sz="1800" dirty="0"/>
              <a:t>To be able to identify, name draw and label the basic parts of the human body. </a:t>
            </a:r>
            <a:r>
              <a:rPr lang="en-GB" sz="1800" dirty="0"/>
              <a:t/>
            </a:r>
            <a:br>
              <a:rPr lang="en-GB" sz="1800" dirty="0"/>
            </a:br>
            <a:endParaRPr lang="en-US" sz="1800" b="1" dirty="0"/>
          </a:p>
        </p:txBody>
      </p:sp>
      <p:sp>
        <p:nvSpPr>
          <p:cNvPr id="3" name="Content Placeholder 2">
            <a:extLst>
              <a:ext uri="{FF2B5EF4-FFF2-40B4-BE49-F238E27FC236}">
                <a16:creationId xmlns:a16="http://schemas.microsoft.com/office/drawing/2014/main" xmlns="" id="{A779B908-EB2E-5D4F-B667-BAA892C32115}"/>
              </a:ext>
            </a:extLst>
          </p:cNvPr>
          <p:cNvSpPr>
            <a:spLocks noGrp="1"/>
          </p:cNvSpPr>
          <p:nvPr>
            <p:ph idx="1"/>
          </p:nvPr>
        </p:nvSpPr>
        <p:spPr>
          <a:xfrm>
            <a:off x="1689100" y="3248025"/>
            <a:ext cx="6973729" cy="4798559"/>
          </a:xfrm>
        </p:spPr>
        <p:txBody>
          <a:bodyPr>
            <a:normAutofit/>
          </a:bodyPr>
          <a:lstStyle/>
          <a:p>
            <a:endParaRPr lang="en-US" dirty="0"/>
          </a:p>
          <a:p>
            <a:endParaRPr lang="en-US" dirty="0"/>
          </a:p>
        </p:txBody>
      </p:sp>
      <p:graphicFrame>
        <p:nvGraphicFramePr>
          <p:cNvPr id="4" name="Table 3">
            <a:extLst>
              <a:ext uri="{FF2B5EF4-FFF2-40B4-BE49-F238E27FC236}">
                <a16:creationId xmlns:a16="http://schemas.microsoft.com/office/drawing/2014/main" xmlns="" id="{0F7617DC-03A3-A148-9179-014E2981BA2E}"/>
              </a:ext>
            </a:extLst>
          </p:cNvPr>
          <p:cNvGraphicFramePr>
            <a:graphicFrameLocks noGrp="1"/>
          </p:cNvGraphicFramePr>
          <p:nvPr>
            <p:extLst>
              <p:ext uri="{D42A27DB-BD31-4B8C-83A1-F6EECF244321}">
                <p14:modId xmlns:p14="http://schemas.microsoft.com/office/powerpoint/2010/main" val="2260814526"/>
              </p:ext>
            </p:extLst>
          </p:nvPr>
        </p:nvGraphicFramePr>
        <p:xfrm>
          <a:off x="317500" y="1190625"/>
          <a:ext cx="10210800" cy="5419090"/>
        </p:xfrm>
        <a:graphic>
          <a:graphicData uri="http://schemas.openxmlformats.org/drawingml/2006/table">
            <a:tbl>
              <a:tblPr firstRow="1" bandRow="1">
                <a:tableStyleId>{7DF18680-E054-41AD-8BC1-D1AEF772440D}</a:tableStyleId>
              </a:tblPr>
              <a:tblGrid>
                <a:gridCol w="1905000">
                  <a:extLst>
                    <a:ext uri="{9D8B030D-6E8A-4147-A177-3AD203B41FA5}">
                      <a16:colId xmlns:a16="http://schemas.microsoft.com/office/drawing/2014/main" xmlns="" val="2412923724"/>
                    </a:ext>
                  </a:extLst>
                </a:gridCol>
                <a:gridCol w="7010400">
                  <a:extLst>
                    <a:ext uri="{9D8B030D-6E8A-4147-A177-3AD203B41FA5}">
                      <a16:colId xmlns:a16="http://schemas.microsoft.com/office/drawing/2014/main" xmlns="" val="2206278549"/>
                    </a:ext>
                  </a:extLst>
                </a:gridCol>
                <a:gridCol w="1295400">
                  <a:extLst>
                    <a:ext uri="{9D8B030D-6E8A-4147-A177-3AD203B41FA5}">
                      <a16:colId xmlns:a16="http://schemas.microsoft.com/office/drawing/2014/main" xmlns="" val="2233154450"/>
                    </a:ext>
                  </a:extLst>
                </a:gridCol>
              </a:tblGrid>
              <a:tr h="370840">
                <a:tc>
                  <a:txBody>
                    <a:bodyPr/>
                    <a:lstStyle/>
                    <a:p>
                      <a:r>
                        <a:rPr lang="en-US" dirty="0">
                          <a:solidFill>
                            <a:schemeClr val="tx1"/>
                          </a:solidFill>
                        </a:rPr>
                        <a:t>Learning Expectations</a:t>
                      </a:r>
                    </a:p>
                  </a:txBody>
                  <a:tcPr>
                    <a:solidFill>
                      <a:schemeClr val="accent6">
                        <a:lumMod val="75000"/>
                      </a:schemeClr>
                    </a:solidFill>
                  </a:tcPr>
                </a:tc>
                <a:tc>
                  <a:txBody>
                    <a:bodyPr/>
                    <a:lstStyle/>
                    <a:p>
                      <a:r>
                        <a:rPr lang="en-US" dirty="0">
                          <a:solidFill>
                            <a:schemeClr val="tx1"/>
                          </a:solidFill>
                        </a:rPr>
                        <a:t>Scientific Investigation</a:t>
                      </a:r>
                    </a:p>
                  </a:txBody>
                  <a:tcPr>
                    <a:solidFill>
                      <a:schemeClr val="accent6">
                        <a:lumMod val="75000"/>
                      </a:schemeClr>
                    </a:solidFill>
                  </a:tcPr>
                </a:tc>
                <a:tc>
                  <a:txBody>
                    <a:bodyPr/>
                    <a:lstStyle/>
                    <a:p>
                      <a:r>
                        <a:rPr lang="en-US" dirty="0">
                          <a:solidFill>
                            <a:schemeClr val="tx1"/>
                          </a:solidFill>
                        </a:rPr>
                        <a:t>Resources</a:t>
                      </a:r>
                    </a:p>
                  </a:txBody>
                  <a:tcPr>
                    <a:solidFill>
                      <a:schemeClr val="accent6">
                        <a:lumMod val="75000"/>
                      </a:schemeClr>
                    </a:solidFill>
                  </a:tcPr>
                </a:tc>
                <a:extLst>
                  <a:ext uri="{0D108BD9-81ED-4DB2-BD59-A6C34878D82A}">
                    <a16:rowId xmlns:a16="http://schemas.microsoft.com/office/drawing/2014/main" xmlns="" val="3178442023"/>
                  </a:ext>
                </a:extLst>
              </a:tr>
              <a:tr h="370840">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US" sz="1200" dirty="0" smtClean="0"/>
                        <a:t>To be able to identify, name draw and label the basic parts of the human body. </a:t>
                      </a:r>
                      <a:endParaRPr lang="en-GB" sz="1200" u="none" baseline="0" dirty="0" smtClean="0">
                        <a:solidFill>
                          <a:schemeClr val="tx1"/>
                        </a:solidFill>
                      </a:endParaRPr>
                    </a:p>
                    <a:p>
                      <a:endParaRPr lang="en-US" sz="1200" dirty="0"/>
                    </a:p>
                  </a:txBody>
                  <a:tcPr>
                    <a:solidFill>
                      <a:schemeClr val="accent6">
                        <a:lumMod val="60000"/>
                        <a:lumOff val="40000"/>
                      </a:schemeClr>
                    </a:solidFill>
                  </a:tcPr>
                </a:tc>
                <a:tc>
                  <a:txBody>
                    <a:bodyPr/>
                    <a:lstStyle/>
                    <a:p>
                      <a:r>
                        <a:rPr lang="en-GB" sz="1200" dirty="0" smtClean="0">
                          <a:effectLst/>
                        </a:rPr>
                        <a:t>                  </a:t>
                      </a:r>
                      <a:r>
                        <a:rPr lang="en-GB" sz="1200" b="1" dirty="0" smtClean="0">
                          <a:effectLst/>
                        </a:rPr>
                        <a:t>observe</a:t>
                      </a:r>
                      <a:r>
                        <a:rPr lang="en-GB" sz="1200" dirty="0" smtClean="0">
                          <a:effectLst/>
                        </a:rPr>
                        <a:t>                                </a:t>
                      </a:r>
                      <a:r>
                        <a:rPr lang="en-GB" sz="1200" b="1" dirty="0" smtClean="0">
                          <a:effectLst/>
                        </a:rPr>
                        <a:t>record </a:t>
                      </a:r>
                    </a:p>
                    <a:p>
                      <a:endParaRPr lang="en-GB" sz="1200" dirty="0" smtClean="0">
                        <a:effectLst/>
                      </a:endParaRPr>
                    </a:p>
                    <a:p>
                      <a:endParaRPr lang="en-GB" sz="1200" dirty="0" smtClean="0">
                        <a:effectLst/>
                      </a:endParaRPr>
                    </a:p>
                    <a:p>
                      <a:r>
                        <a:rPr lang="en-US" sz="1200" dirty="0" smtClean="0"/>
                        <a:t>Hook – The aliens have landed! Create a crash site for an alien spacecraft on the playground. This could be any size you want it to be. You could place cones around it and some safety tape. Leave some evidence showing that the aliens had left the site; footprints leading off in a particular direction, a gooey mixture (e.g. </a:t>
                      </a:r>
                      <a:r>
                        <a:rPr lang="en-US" sz="1200" dirty="0" err="1" smtClean="0"/>
                        <a:t>gelli</a:t>
                      </a:r>
                      <a:r>
                        <a:rPr lang="en-US" sz="1200" dirty="0" smtClean="0"/>
                        <a:t> </a:t>
                      </a:r>
                      <a:r>
                        <a:rPr lang="en-US" sz="1200" dirty="0" err="1" smtClean="0"/>
                        <a:t>baff</a:t>
                      </a:r>
                      <a:r>
                        <a:rPr lang="en-US" sz="1200" dirty="0" smtClean="0"/>
                        <a:t>), etc. Importantly, have something that the aliens have left behind which is a communication between them and you. For instance, it could be a memory stick on which there is a communication from the aliens. Alternatively, they could leave behind a date and time when they will be in contact. You could then ask a colleague to use a web cam (many cheap ones have some ‘alien’ animation included as part of the software) to communicate with you children via the white board! The aliens could ask the children to help them with their mission. They are trying to find out about humans and other animals on our planet. </a:t>
                      </a:r>
                    </a:p>
                    <a:p>
                      <a:endParaRPr lang="en-US" sz="1200" dirty="0" smtClean="0">
                        <a:effectLst/>
                      </a:endParaRPr>
                    </a:p>
                    <a:p>
                      <a:r>
                        <a:rPr lang="en-US" sz="1200" dirty="0" smtClean="0"/>
                        <a:t>Identifying – What are the names of the different parts of our bodies? </a:t>
                      </a:r>
                    </a:p>
                    <a:p>
                      <a:r>
                        <a:rPr lang="en-US" sz="1200" dirty="0" smtClean="0"/>
                        <a:t>Discuss with the children what all animals have in common. Ask the children whether humans are animals – i.e. do we move, sense, eat, get rid of waste, grow, breathe and make more of ourselves?</a:t>
                      </a:r>
                    </a:p>
                    <a:p>
                      <a:r>
                        <a:rPr lang="en-US" sz="1200" dirty="0" smtClean="0"/>
                        <a:t> Sing and do actions to ‘Head, Shoulders, Knees and Toes’ to begin to establish the names of the parts of the body. The children could play a game in a group. On e child calls out, ‘We use this part of the body to …’. The other children must try to point to the correct part of their bodies.</a:t>
                      </a:r>
                    </a:p>
                    <a:p>
                      <a:endParaRPr lang="en-US" sz="1200" dirty="0" smtClean="0"/>
                    </a:p>
                    <a:p>
                      <a:r>
                        <a:rPr lang="en-US" sz="1200" dirty="0" smtClean="0"/>
                        <a:t> Recording Children can draw an outline of the human body and label the main parts. Some of the children could use this as a way of telling the aliens what the functions are for the different parts of our bodies.</a:t>
                      </a:r>
                      <a:endParaRPr lang="en-GB" sz="1200" dirty="0" smtClean="0">
                        <a:effectLst/>
                      </a:endParaRPr>
                    </a:p>
                    <a:p>
                      <a:endParaRPr lang="en-GB" sz="1200" dirty="0" smtClean="0">
                        <a:effectLst/>
                      </a:endParaRPr>
                    </a:p>
                    <a:p>
                      <a:endParaRPr lang="en-GB" sz="1200" dirty="0" smtClean="0">
                        <a:effectLst/>
                      </a:endParaRPr>
                    </a:p>
                    <a:p>
                      <a:endParaRPr lang="en-GB" sz="1200" dirty="0" smtClean="0">
                        <a:effectLst/>
                      </a:endParaRPr>
                    </a:p>
                    <a:p>
                      <a:endParaRPr lang="en-GB" sz="1200" dirty="0">
                        <a:effectLst/>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lang="en-US" sz="1200" dirty="0" smtClean="0"/>
                        <a:t>Resources for making a crash site for an alien spaceship  Webcam and alien animation software  Posters of the humans body  Model skeletons of human and other animals.</a:t>
                      </a:r>
                      <a:endParaRPr lang="en-US" sz="1200" dirty="0"/>
                    </a:p>
                  </a:txBody>
                  <a:tcPr>
                    <a:solidFill>
                      <a:schemeClr val="accent6">
                        <a:lumMod val="60000"/>
                        <a:lumOff val="40000"/>
                      </a:schemeClr>
                    </a:solidFill>
                  </a:tcPr>
                </a:tc>
                <a:extLst>
                  <a:ext uri="{0D108BD9-81ED-4DB2-BD59-A6C34878D82A}">
                    <a16:rowId xmlns:a16="http://schemas.microsoft.com/office/drawing/2014/main" xmlns="" val="1593677640"/>
                  </a:ext>
                </a:extLst>
              </a:tr>
            </a:tbl>
          </a:graphicData>
        </a:graphic>
      </p:graphicFrame>
      <p:pic>
        <p:nvPicPr>
          <p:cNvPr id="6" name="Picture 14" descr="Purple Gems , Png Download - Purple Gem Png, Transparent Png , Transparent  Png Image - PNGitem">
            <a:extLst>
              <a:ext uri="{FF2B5EF4-FFF2-40B4-BE49-F238E27FC236}">
                <a16:creationId xmlns:a16="http://schemas.microsoft.com/office/drawing/2014/main" xmlns=""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298700" y="1758118"/>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1" descr="Shop Green Gemstone Jewelry | Kay">
            <a:extLst>
              <a:ext uri="{FF2B5EF4-FFF2-40B4-BE49-F238E27FC236}">
                <a16:creationId xmlns:a16="http://schemas.microsoft.com/office/drawing/2014/main" xmlns="" id="{B1E30489-BCD6-7D44-B1DB-6D33F67E8AEF}"/>
              </a:ext>
            </a:extLst>
          </p:cNvPr>
          <p:cNvPicPr>
            <a:picLocks noChangeAspect="1" noChangeArrowheads="1"/>
          </p:cNvPicPr>
          <p:nvPr/>
        </p:nvPicPr>
        <p:blipFill rotWithShape="1">
          <a:blip r:embed="rId4" r:link="rId5" cstate="print">
            <a:extLst>
              <a:ext uri="{28A0092B-C50C-407E-A947-70E740481C1C}">
                <a14:useLocalDpi xmlns:a14="http://schemas.microsoft.com/office/drawing/2010/main" val="0"/>
              </a:ext>
            </a:extLst>
          </a:blip>
          <a:srcRect l="21709" t="11984" r="23027" b="21349"/>
          <a:stretch/>
        </p:blipFill>
        <p:spPr bwMode="auto">
          <a:xfrm>
            <a:off x="3594100" y="1748578"/>
            <a:ext cx="533400"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60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F87DFB-0655-5F4E-ADD1-90B1AFF0D424}"/>
              </a:ext>
            </a:extLst>
          </p:cNvPr>
          <p:cNvSpPr>
            <a:spLocks noGrp="1"/>
          </p:cNvSpPr>
          <p:nvPr>
            <p:ph type="title"/>
          </p:nvPr>
        </p:nvSpPr>
        <p:spPr>
          <a:xfrm>
            <a:off x="564435" y="581025"/>
            <a:ext cx="9223058" cy="457200"/>
          </a:xfrm>
          <a:solidFill>
            <a:schemeClr val="accent6">
              <a:lumMod val="60000"/>
              <a:lumOff val="40000"/>
            </a:schemeClr>
          </a:solidFill>
        </p:spPr>
        <p:txBody>
          <a:bodyPr>
            <a:normAutofit/>
          </a:bodyPr>
          <a:lstStyle/>
          <a:p>
            <a:pPr algn="ctr"/>
            <a:r>
              <a:rPr lang="en-US" sz="1600"/>
              <a:t>To be able to identify, name draw and label the basic parts of the human body.</a:t>
            </a:r>
            <a:endParaRPr lang="en-US" b="1" dirty="0"/>
          </a:p>
        </p:txBody>
      </p:sp>
      <p:sp>
        <p:nvSpPr>
          <p:cNvPr id="3" name="Content Placeholder 2">
            <a:extLst>
              <a:ext uri="{FF2B5EF4-FFF2-40B4-BE49-F238E27FC236}">
                <a16:creationId xmlns:a16="http://schemas.microsoft.com/office/drawing/2014/main" xmlns="" id="{A779B908-EB2E-5D4F-B667-BAA892C32115}"/>
              </a:ext>
            </a:extLst>
          </p:cNvPr>
          <p:cNvSpPr>
            <a:spLocks noGrp="1"/>
          </p:cNvSpPr>
          <p:nvPr>
            <p:ph idx="1"/>
          </p:nvPr>
        </p:nvSpPr>
        <p:spPr>
          <a:xfrm>
            <a:off x="1689100" y="3248025"/>
            <a:ext cx="6973729" cy="4798559"/>
          </a:xfrm>
        </p:spPr>
        <p:txBody>
          <a:bodyPr>
            <a:normAutofit/>
          </a:bodyPr>
          <a:lstStyle/>
          <a:p>
            <a:endParaRPr lang="en-US" dirty="0"/>
          </a:p>
          <a:p>
            <a:endParaRPr lang="en-US" dirty="0"/>
          </a:p>
        </p:txBody>
      </p:sp>
      <p:graphicFrame>
        <p:nvGraphicFramePr>
          <p:cNvPr id="4" name="Table 3">
            <a:extLst>
              <a:ext uri="{FF2B5EF4-FFF2-40B4-BE49-F238E27FC236}">
                <a16:creationId xmlns:a16="http://schemas.microsoft.com/office/drawing/2014/main" xmlns="" id="{0F7617DC-03A3-A148-9179-014E2981BA2E}"/>
              </a:ext>
            </a:extLst>
          </p:cNvPr>
          <p:cNvGraphicFramePr>
            <a:graphicFrameLocks noGrp="1"/>
          </p:cNvGraphicFramePr>
          <p:nvPr>
            <p:extLst>
              <p:ext uri="{D42A27DB-BD31-4B8C-83A1-F6EECF244321}">
                <p14:modId xmlns:p14="http://schemas.microsoft.com/office/powerpoint/2010/main" val="1142451212"/>
              </p:ext>
            </p:extLst>
          </p:nvPr>
        </p:nvGraphicFramePr>
        <p:xfrm>
          <a:off x="317500" y="1495426"/>
          <a:ext cx="10210800" cy="5135879"/>
        </p:xfrm>
        <a:graphic>
          <a:graphicData uri="http://schemas.openxmlformats.org/drawingml/2006/table">
            <a:tbl>
              <a:tblPr firstRow="1" bandRow="1">
                <a:tableStyleId>{7DF18680-E054-41AD-8BC1-D1AEF772440D}</a:tableStyleId>
              </a:tblPr>
              <a:tblGrid>
                <a:gridCol w="1905000">
                  <a:extLst>
                    <a:ext uri="{9D8B030D-6E8A-4147-A177-3AD203B41FA5}">
                      <a16:colId xmlns:a16="http://schemas.microsoft.com/office/drawing/2014/main" xmlns="" val="2412923724"/>
                    </a:ext>
                  </a:extLst>
                </a:gridCol>
                <a:gridCol w="7010400">
                  <a:extLst>
                    <a:ext uri="{9D8B030D-6E8A-4147-A177-3AD203B41FA5}">
                      <a16:colId xmlns:a16="http://schemas.microsoft.com/office/drawing/2014/main" xmlns="" val="2206278549"/>
                    </a:ext>
                  </a:extLst>
                </a:gridCol>
                <a:gridCol w="1295400">
                  <a:extLst>
                    <a:ext uri="{9D8B030D-6E8A-4147-A177-3AD203B41FA5}">
                      <a16:colId xmlns:a16="http://schemas.microsoft.com/office/drawing/2014/main" xmlns="" val="2233154450"/>
                    </a:ext>
                  </a:extLst>
                </a:gridCol>
              </a:tblGrid>
              <a:tr h="685799">
                <a:tc>
                  <a:txBody>
                    <a:bodyPr/>
                    <a:lstStyle/>
                    <a:p>
                      <a:r>
                        <a:rPr lang="en-US" dirty="0">
                          <a:solidFill>
                            <a:schemeClr val="tx1"/>
                          </a:solidFill>
                        </a:rPr>
                        <a:t>Learning Expectations</a:t>
                      </a:r>
                    </a:p>
                  </a:txBody>
                  <a:tcPr>
                    <a:solidFill>
                      <a:schemeClr val="accent6">
                        <a:lumMod val="75000"/>
                      </a:schemeClr>
                    </a:solidFill>
                  </a:tcPr>
                </a:tc>
                <a:tc>
                  <a:txBody>
                    <a:bodyPr/>
                    <a:lstStyle/>
                    <a:p>
                      <a:r>
                        <a:rPr lang="en-US" dirty="0">
                          <a:solidFill>
                            <a:schemeClr val="tx1"/>
                          </a:solidFill>
                        </a:rPr>
                        <a:t>Scientific Investigation</a:t>
                      </a:r>
                    </a:p>
                  </a:txBody>
                  <a:tcPr>
                    <a:solidFill>
                      <a:schemeClr val="accent6">
                        <a:lumMod val="75000"/>
                      </a:schemeClr>
                    </a:solidFill>
                  </a:tcPr>
                </a:tc>
                <a:tc>
                  <a:txBody>
                    <a:bodyPr/>
                    <a:lstStyle/>
                    <a:p>
                      <a:r>
                        <a:rPr lang="en-US" dirty="0">
                          <a:solidFill>
                            <a:schemeClr val="tx1"/>
                          </a:solidFill>
                        </a:rPr>
                        <a:t>Resources</a:t>
                      </a:r>
                    </a:p>
                  </a:txBody>
                  <a:tcPr>
                    <a:solidFill>
                      <a:schemeClr val="accent6">
                        <a:lumMod val="75000"/>
                      </a:schemeClr>
                    </a:solidFill>
                  </a:tcPr>
                </a:tc>
                <a:extLst>
                  <a:ext uri="{0D108BD9-81ED-4DB2-BD59-A6C34878D82A}">
                    <a16:rowId xmlns:a16="http://schemas.microsoft.com/office/drawing/2014/main" xmlns="" val="3178442023"/>
                  </a:ext>
                </a:extLst>
              </a:tr>
              <a:tr h="370840">
                <a:tc>
                  <a:txBody>
                    <a:bodyPr/>
                    <a:lstStyle/>
                    <a:p>
                      <a:r>
                        <a:rPr lang="en-US" sz="1200" dirty="0" smtClean="0"/>
                        <a:t>To be able to identify, name draw and label the basic parts of the human body.</a:t>
                      </a:r>
                    </a:p>
                    <a:p>
                      <a:endParaRPr lang="en-US" sz="1200" dirty="0" smtClean="0"/>
                    </a:p>
                    <a:p>
                      <a:endParaRPr lang="en-US" sz="1200" dirty="0" smtClean="0"/>
                    </a:p>
                    <a:p>
                      <a:r>
                        <a:rPr lang="en-US" sz="1200" dirty="0" smtClean="0"/>
                        <a:t>To know which part of the body is associated with each sense. To be able to observe closely, using simple equipment.</a:t>
                      </a:r>
                      <a:endParaRPr lang="en-US" sz="1200" dirty="0"/>
                    </a:p>
                  </a:txBody>
                  <a:tcPr>
                    <a:solidFill>
                      <a:schemeClr val="accent6">
                        <a:lumMod val="60000"/>
                        <a:lumOff val="40000"/>
                      </a:schemeClr>
                    </a:solidFill>
                  </a:tcPr>
                </a:tc>
                <a:tc>
                  <a:txBody>
                    <a:bodyPr/>
                    <a:lstStyle/>
                    <a:p>
                      <a:r>
                        <a:rPr lang="en-GB" sz="1100" dirty="0" smtClean="0">
                          <a:effectLst/>
                        </a:rPr>
                        <a:t>                  </a:t>
                      </a:r>
                      <a:r>
                        <a:rPr lang="en-GB" sz="1100" b="1" dirty="0" smtClean="0">
                          <a:effectLst/>
                        </a:rPr>
                        <a:t>Observe</a:t>
                      </a:r>
                      <a:r>
                        <a:rPr lang="en-GB" sz="1100" dirty="0" smtClean="0">
                          <a:effectLst/>
                        </a:rPr>
                        <a:t>                      </a:t>
                      </a:r>
                      <a:endParaRPr lang="en-GB" sz="1100" b="1" dirty="0" smtClean="0">
                        <a:effectLst/>
                      </a:endParaRPr>
                    </a:p>
                    <a:p>
                      <a:r>
                        <a:rPr lang="en-GB" sz="1100" dirty="0" smtClean="0">
                          <a:effectLst/>
                        </a:rPr>
                        <a:t>                                                    </a:t>
                      </a:r>
                      <a:r>
                        <a:rPr lang="en-GB" sz="1100" baseline="0" dirty="0" smtClean="0">
                          <a:effectLst/>
                        </a:rPr>
                        <a:t>     </a:t>
                      </a:r>
                      <a:r>
                        <a:rPr lang="en-GB" sz="1100" b="1" dirty="0" smtClean="0">
                          <a:effectLst/>
                        </a:rPr>
                        <a:t>Classify</a:t>
                      </a:r>
                    </a:p>
                    <a:p>
                      <a:endParaRPr lang="en-GB" sz="1100" dirty="0" smtClean="0">
                        <a:effectLst/>
                      </a:endParaRPr>
                    </a:p>
                    <a:p>
                      <a:endParaRPr lang="en-GB" sz="1100" dirty="0" smtClean="0">
                        <a:effectLst/>
                      </a:endParaRPr>
                    </a:p>
                    <a:p>
                      <a:r>
                        <a:rPr lang="en-US" sz="1100" dirty="0" smtClean="0"/>
                        <a:t>Simple test – What can our different senses do?</a:t>
                      </a:r>
                    </a:p>
                    <a:p>
                      <a:r>
                        <a:rPr lang="en-US" sz="1100" dirty="0" smtClean="0"/>
                        <a:t> Hook - Explain that the aliens are interested in how humans sense the world around them. You could invent some special senses that the aliens might have: they can feel magnetic fields, they have a feature that allows them to read the mind of others, and even telescopic eyesight! </a:t>
                      </a:r>
                    </a:p>
                    <a:p>
                      <a:endParaRPr lang="en-US" sz="1100" dirty="0" smtClean="0"/>
                    </a:p>
                    <a:p>
                      <a:r>
                        <a:rPr lang="en-US" sz="1100" dirty="0" smtClean="0"/>
                        <a:t>Observations – Using the senses In this session the children could have a carousel of activities; each one using a different sense:</a:t>
                      </a:r>
                    </a:p>
                    <a:p>
                      <a:r>
                        <a:rPr lang="en-US" sz="1100" dirty="0" smtClean="0"/>
                        <a:t> 1. Taste table – identify the object through taste</a:t>
                      </a:r>
                    </a:p>
                    <a:p>
                      <a:r>
                        <a:rPr lang="en-US" sz="1100" dirty="0" smtClean="0"/>
                        <a:t> 2. Sight – use the digital microscopes and hand lenses to look carefully at a range of objects/materials. </a:t>
                      </a:r>
                    </a:p>
                    <a:p>
                      <a:r>
                        <a:rPr lang="en-US" sz="1100" dirty="0" smtClean="0"/>
                        <a:t>3. Sound – play some sound through the computer. Which ones can they identify?</a:t>
                      </a:r>
                    </a:p>
                    <a:p>
                      <a:r>
                        <a:rPr lang="en-US" sz="1100" dirty="0" smtClean="0"/>
                        <a:t>4. Feeling – Place objects in a mystery bag. Which ones can they identify by feeling?</a:t>
                      </a:r>
                    </a:p>
                    <a:p>
                      <a:r>
                        <a:rPr lang="en-US" sz="1100" dirty="0" smtClean="0"/>
                        <a:t> 5. Smell – Place different </a:t>
                      </a:r>
                      <a:r>
                        <a:rPr lang="en-US" sz="1100" dirty="0" err="1" smtClean="0"/>
                        <a:t>flavours</a:t>
                      </a:r>
                      <a:r>
                        <a:rPr lang="en-US" sz="1100" dirty="0" smtClean="0"/>
                        <a:t> of crisps in a bowl. </a:t>
                      </a:r>
                    </a:p>
                    <a:p>
                      <a:endParaRPr lang="en-US" sz="1100" dirty="0" smtClean="0"/>
                    </a:p>
                    <a:p>
                      <a:r>
                        <a:rPr lang="en-US" sz="1100" dirty="0" smtClean="0"/>
                        <a:t>Can they identify the </a:t>
                      </a:r>
                      <a:r>
                        <a:rPr lang="en-US" sz="1100" dirty="0" err="1" smtClean="0"/>
                        <a:t>flavour</a:t>
                      </a:r>
                      <a:r>
                        <a:rPr lang="en-US" sz="1100" dirty="0" smtClean="0"/>
                        <a:t> by only smelling the crisps? The fruit pastille challenge! In pairs, one child is blindfolded. The blindfolded child must guess the </a:t>
                      </a:r>
                      <a:r>
                        <a:rPr lang="en-US" sz="1100" dirty="0" err="1" smtClean="0"/>
                        <a:t>flavour</a:t>
                      </a:r>
                      <a:r>
                        <a:rPr lang="en-US" sz="1100" dirty="0" smtClean="0"/>
                        <a:t> of the fruit pastille. Have a sip of water to clear the taste. Repeat, but this time they must hold their nose. </a:t>
                      </a:r>
                    </a:p>
                    <a:p>
                      <a:endParaRPr lang="en-US" sz="1100" dirty="0" smtClean="0"/>
                    </a:p>
                    <a:p>
                      <a:r>
                        <a:rPr lang="en-US" sz="1100" dirty="0" smtClean="0"/>
                        <a:t>Research – How good are the senses of other animals? You could present some information to children about the incredible senses of other animals; e.g. how well badgers can smell, bats can hear, owls can see, etc. Over the term, the children could try to find out more about the senses of other animals.</a:t>
                      </a:r>
                    </a:p>
                    <a:p>
                      <a:endParaRPr lang="en-US" sz="1100" dirty="0" smtClean="0"/>
                    </a:p>
                    <a:p>
                      <a:r>
                        <a:rPr lang="en-US" sz="1100" dirty="0" smtClean="0"/>
                        <a:t> Recording Children could draw the human body and label where the senses can be found</a:t>
                      </a:r>
                      <a:endParaRPr lang="en-GB" sz="1100" dirty="0" smtClean="0">
                        <a:effectLst/>
                      </a:endParaRPr>
                    </a:p>
                  </a:txBody>
                  <a:tcPr>
                    <a:solidFill>
                      <a:schemeClr val="accent6">
                        <a:lumMod val="60000"/>
                        <a:lumOff val="40000"/>
                      </a:schemeClr>
                    </a:solidFill>
                  </a:tcPr>
                </a:tc>
                <a:tc>
                  <a:txBody>
                    <a:bodyPr/>
                    <a:lstStyle/>
                    <a:p>
                      <a:pPr marL="0" indent="0">
                        <a:buFont typeface="Arial" panose="020B0604020202020204" pitchFamily="34" charset="0"/>
                        <a:buNone/>
                      </a:pPr>
                      <a:r>
                        <a:rPr lang="en-GB" sz="1100" dirty="0" smtClean="0"/>
                        <a:t>Foods for tasting (check for allergies)  Microscopes and digital microscopes  Mystery sounds on the computer</a:t>
                      </a:r>
                    </a:p>
                    <a:p>
                      <a:pPr marL="0" indent="0">
                        <a:buFont typeface="Arial" panose="020B0604020202020204" pitchFamily="34" charset="0"/>
                        <a:buNone/>
                      </a:pPr>
                      <a:r>
                        <a:rPr lang="en-GB" sz="1100" dirty="0" smtClean="0"/>
                        <a:t>  Feely bag and objects</a:t>
                      </a:r>
                    </a:p>
                    <a:p>
                      <a:pPr marL="0" indent="0">
                        <a:buFont typeface="Arial" panose="020B0604020202020204" pitchFamily="34" charset="0"/>
                        <a:buNone/>
                      </a:pPr>
                      <a:r>
                        <a:rPr lang="en-GB" sz="1100" dirty="0" smtClean="0"/>
                        <a:t>  Fruit pastilles or other flavoured chewy sweets </a:t>
                      </a:r>
                    </a:p>
                    <a:p>
                      <a:pPr marL="0" indent="0">
                        <a:buFont typeface="Arial" panose="020B0604020202020204" pitchFamily="34" charset="0"/>
                        <a:buNone/>
                      </a:pPr>
                      <a:r>
                        <a:rPr lang="en-GB" sz="1100" dirty="0" smtClean="0"/>
                        <a:t> Different flavours of crisps</a:t>
                      </a:r>
                      <a:endParaRPr lang="en-US" sz="1100" baseline="0" dirty="0" smtClean="0"/>
                    </a:p>
                  </a:txBody>
                  <a:tcPr>
                    <a:solidFill>
                      <a:schemeClr val="accent6">
                        <a:lumMod val="60000"/>
                        <a:lumOff val="40000"/>
                      </a:schemeClr>
                    </a:solidFill>
                  </a:tcPr>
                </a:tc>
                <a:extLst>
                  <a:ext uri="{0D108BD9-81ED-4DB2-BD59-A6C34878D82A}">
                    <a16:rowId xmlns:a16="http://schemas.microsoft.com/office/drawing/2014/main" xmlns="" val="1593677640"/>
                  </a:ext>
                </a:extLst>
              </a:tr>
            </a:tbl>
          </a:graphicData>
        </a:graphic>
      </p:graphicFrame>
      <p:pic>
        <p:nvPicPr>
          <p:cNvPr id="6" name="Picture 14" descr="Purple Gems , Png Download - Purple Gem Png, Transparent Png , Transparent  Png Image - PNGitem">
            <a:extLst>
              <a:ext uri="{FF2B5EF4-FFF2-40B4-BE49-F238E27FC236}">
                <a16:creationId xmlns:a16="http://schemas.microsoft.com/office/drawing/2014/main" xmlns=""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374900" y="2200237"/>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Red Gemstones: List of Red Precious &amp; Semi-Precious Gems - GemSelect">
            <a:extLst>
              <a:ext uri="{FF2B5EF4-FFF2-40B4-BE49-F238E27FC236}">
                <a16:creationId xmlns:a16="http://schemas.microsoft.com/office/drawing/2014/main" xmlns=""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3517900" y="2219325"/>
            <a:ext cx="469900" cy="46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69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787973"/>
          </a:xfrm>
          <a:solidFill>
            <a:schemeClr val="accent6">
              <a:lumMod val="60000"/>
              <a:lumOff val="40000"/>
            </a:schemeClr>
          </a:solidFill>
        </p:spPr>
        <p:txBody>
          <a:bodyPr>
            <a:normAutofit fontScale="90000"/>
          </a:bodyPr>
          <a:lstStyle/>
          <a:p>
            <a:pPr algn="ctr"/>
            <a:r>
              <a:rPr lang="en-US" sz="2000" dirty="0">
                <a:latin typeface="Comic Sans MS" panose="030F0702030302020204" pitchFamily="66" charset="0"/>
              </a:rPr>
              <a:t>To be able to record data in a table.</a:t>
            </a:r>
            <a:r>
              <a:rPr lang="en-US" dirty="0">
                <a:latin typeface="Comic Sans MS" panose="030F0702030302020204" pitchFamily="66" charset="0"/>
              </a:rPr>
              <a:t> </a:t>
            </a:r>
            <a:r>
              <a:rPr lang="en-GB" dirty="0"/>
              <a:t/>
            </a:r>
            <a:br>
              <a:rPr lang="en-GB"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3470275"/>
              </p:ext>
            </p:extLst>
          </p:nvPr>
        </p:nvGraphicFramePr>
        <p:xfrm>
          <a:off x="735013" y="1190626"/>
          <a:ext cx="9223374" cy="3078479"/>
        </p:xfrm>
        <a:graphic>
          <a:graphicData uri="http://schemas.openxmlformats.org/drawingml/2006/table">
            <a:tbl>
              <a:tblPr firstRow="1" bandRow="1">
                <a:tableStyleId>{5C22544A-7EE6-4342-B048-85BDC9FD1C3A}</a:tableStyleId>
              </a:tblPr>
              <a:tblGrid>
                <a:gridCol w="1792287"/>
                <a:gridCol w="5334000"/>
                <a:gridCol w="2097087"/>
              </a:tblGrid>
              <a:tr h="609599">
                <a:tc>
                  <a:txBody>
                    <a:bodyPr/>
                    <a:lstStyle/>
                    <a:p>
                      <a:r>
                        <a:rPr lang="en-GB" sz="1600" dirty="0" smtClean="0">
                          <a:solidFill>
                            <a:schemeClr val="tx1"/>
                          </a:solidFill>
                        </a:rPr>
                        <a:t>Learning objective</a:t>
                      </a:r>
                      <a:endParaRPr lang="en-GB" sz="1600"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Activity</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Resources</a:t>
                      </a:r>
                      <a:endParaRPr lang="en-GB" dirty="0">
                        <a:solidFill>
                          <a:schemeClr val="tx1"/>
                        </a:solidFill>
                      </a:endParaRPr>
                    </a:p>
                  </a:txBody>
                  <a:tcPr>
                    <a:solidFill>
                      <a:schemeClr val="accent6">
                        <a:lumMod val="60000"/>
                        <a:lumOff val="40000"/>
                      </a:schemeClr>
                    </a:solidFill>
                  </a:tcPr>
                </a:tc>
              </a:tr>
              <a:tr h="370840">
                <a:tc>
                  <a:txBody>
                    <a:bodyPr/>
                    <a:lstStyle/>
                    <a:p>
                      <a:r>
                        <a:rPr lang="en-US" dirty="0" smtClean="0"/>
                        <a:t>To be able to record data in a table. </a:t>
                      </a:r>
                      <a:endParaRPr lang="en-GB" dirty="0"/>
                    </a:p>
                  </a:txBody>
                  <a:tcPr>
                    <a:solidFill>
                      <a:schemeClr val="accent6">
                        <a:lumMod val="60000"/>
                        <a:lumOff val="40000"/>
                      </a:schemeClr>
                    </a:solidFill>
                  </a:tcPr>
                </a:tc>
                <a:tc>
                  <a:txBody>
                    <a:bodyPr/>
                    <a:lstStyle/>
                    <a:p>
                      <a:r>
                        <a:rPr lang="en-US" sz="1200" dirty="0" smtClean="0"/>
                        <a:t>Game – Alien table The idea of this game is to introduce the children to how tables are completed. Provide groups of children with the table below. Explain that we are pretending that these are animals that live on a plant on the aliens’ planet. Give each group either a dice or a spinner with number s up to 6. As a group the children decide on an animal and its body part and then roll the dice/spin the spinner to find out how many of these it has. </a:t>
                      </a:r>
                    </a:p>
                    <a:p>
                      <a:endParaRPr lang="en-US" sz="1200" dirty="0" smtClean="0"/>
                    </a:p>
                    <a:p>
                      <a:r>
                        <a:rPr lang="en-US" sz="1200" dirty="0" smtClean="0"/>
                        <a:t>Recording </a:t>
                      </a:r>
                    </a:p>
                    <a:p>
                      <a:r>
                        <a:rPr lang="en-US" sz="1200" dirty="0" smtClean="0"/>
                        <a:t>They can fill in the table with the numbers generated by the spinner/dice. When the table has been fully populated, the children can try to draw each of their animals. Finally, you can display the statement below on the white board. The children can decide whether those statements are true for their versions of the animals.</a:t>
                      </a:r>
                      <a:endParaRPr lang="en-GB" sz="1200" dirty="0"/>
                    </a:p>
                  </a:txBody>
                  <a:tcPr>
                    <a:solidFill>
                      <a:schemeClr val="accent6">
                        <a:lumMod val="60000"/>
                        <a:lumOff val="40000"/>
                      </a:schemeClr>
                    </a:solidFill>
                  </a:tcPr>
                </a:tc>
                <a:tc>
                  <a:txBody>
                    <a:bodyPr/>
                    <a:lstStyle/>
                    <a:p>
                      <a:r>
                        <a:rPr lang="en-US" dirty="0" smtClean="0"/>
                        <a:t>A </a:t>
                      </a:r>
                      <a:r>
                        <a:rPr lang="en-US" dirty="0" err="1" smtClean="0"/>
                        <a:t>Wasto</a:t>
                      </a:r>
                      <a:r>
                        <a:rPr lang="en-US" dirty="0" smtClean="0"/>
                        <a:t> has the most spots on its body </a:t>
                      </a:r>
                    </a:p>
                    <a:p>
                      <a:r>
                        <a:rPr lang="en-US" dirty="0" smtClean="0"/>
                        <a:t> A </a:t>
                      </a:r>
                      <a:r>
                        <a:rPr lang="en-US" dirty="0" err="1" smtClean="0"/>
                        <a:t>Shamo</a:t>
                      </a:r>
                      <a:r>
                        <a:rPr lang="en-US" dirty="0" smtClean="0"/>
                        <a:t> only has one eye </a:t>
                      </a:r>
                    </a:p>
                    <a:p>
                      <a:r>
                        <a:rPr lang="en-US" dirty="0" smtClean="0"/>
                        <a:t> A </a:t>
                      </a:r>
                      <a:r>
                        <a:rPr lang="en-US" dirty="0" err="1" smtClean="0"/>
                        <a:t>Lingle</a:t>
                      </a:r>
                      <a:r>
                        <a:rPr lang="en-US" dirty="0" smtClean="0"/>
                        <a:t> has more legs than a </a:t>
                      </a:r>
                      <a:r>
                        <a:rPr lang="en-US" dirty="0" err="1" smtClean="0"/>
                        <a:t>Doobe</a:t>
                      </a:r>
                      <a:endParaRPr lang="en-US" dirty="0" smtClean="0"/>
                    </a:p>
                    <a:p>
                      <a:r>
                        <a:rPr lang="en-US" dirty="0" smtClean="0"/>
                        <a:t>  A </a:t>
                      </a:r>
                      <a:r>
                        <a:rPr lang="en-US" dirty="0" err="1" smtClean="0"/>
                        <a:t>Tropee</a:t>
                      </a:r>
                      <a:r>
                        <a:rPr lang="en-US" dirty="0" smtClean="0"/>
                        <a:t> has more wings than it has legs </a:t>
                      </a:r>
                      <a:endParaRPr lang="en-GB" dirty="0"/>
                    </a:p>
                  </a:txBody>
                  <a:tcPr>
                    <a:solidFill>
                      <a:schemeClr val="accent6">
                        <a:lumMod val="60000"/>
                        <a:lumOff val="4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32386283"/>
              </p:ext>
            </p:extLst>
          </p:nvPr>
        </p:nvGraphicFramePr>
        <p:xfrm>
          <a:off x="735015" y="4467226"/>
          <a:ext cx="9107485" cy="2731771"/>
        </p:xfrm>
        <a:graphic>
          <a:graphicData uri="http://schemas.openxmlformats.org/drawingml/2006/table">
            <a:tbl>
              <a:tblPr firstRow="1" bandRow="1">
                <a:tableStyleId>{5C22544A-7EE6-4342-B048-85BDC9FD1C3A}</a:tableStyleId>
              </a:tblPr>
              <a:tblGrid>
                <a:gridCol w="1821497"/>
                <a:gridCol w="1821497"/>
                <a:gridCol w="1821497"/>
                <a:gridCol w="1821497"/>
                <a:gridCol w="1821497"/>
              </a:tblGrid>
              <a:tr h="877571">
                <a:tc>
                  <a:txBody>
                    <a:bodyPr/>
                    <a:lstStyle/>
                    <a:p>
                      <a:r>
                        <a:rPr lang="en-GB" dirty="0" smtClean="0">
                          <a:solidFill>
                            <a:schemeClr val="tx1"/>
                          </a:solidFill>
                        </a:rPr>
                        <a:t>Name of animal </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Number of eyes </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Number of legs</a:t>
                      </a:r>
                      <a:endParaRPr lang="en-GB" dirty="0">
                        <a:solidFill>
                          <a:schemeClr val="tx1"/>
                        </a:solidFill>
                      </a:endParaRPr>
                    </a:p>
                  </a:txBody>
                  <a:tcPr>
                    <a:solidFill>
                      <a:schemeClr val="accent6">
                        <a:lumMod val="60000"/>
                        <a:lumOff val="40000"/>
                      </a:schemeClr>
                    </a:solidFill>
                  </a:tcPr>
                </a:tc>
                <a:tc>
                  <a:txBody>
                    <a:bodyPr/>
                    <a:lstStyle/>
                    <a:p>
                      <a:r>
                        <a:rPr lang="en-US" dirty="0" smtClean="0">
                          <a:solidFill>
                            <a:schemeClr val="tx1"/>
                          </a:solidFill>
                        </a:rPr>
                        <a:t>Number of spots on body </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Number of wings</a:t>
                      </a:r>
                      <a:endParaRPr lang="en-GB" dirty="0">
                        <a:solidFill>
                          <a:schemeClr val="tx1"/>
                        </a:solidFill>
                      </a:endParaRPr>
                    </a:p>
                  </a:txBody>
                  <a:tcPr>
                    <a:solidFill>
                      <a:schemeClr val="accent6">
                        <a:lumMod val="60000"/>
                        <a:lumOff val="40000"/>
                      </a:schemeClr>
                    </a:solidFill>
                  </a:tcPr>
                </a:tc>
              </a:tr>
              <a:tr h="370840">
                <a:tc>
                  <a:txBody>
                    <a:bodyPr/>
                    <a:lstStyle/>
                    <a:p>
                      <a:r>
                        <a:rPr lang="en-GB" dirty="0" err="1" smtClean="0"/>
                        <a:t>Doobe</a:t>
                      </a:r>
                      <a:endParaRPr lang="en-GB" dirty="0"/>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r>
              <a:tr h="370840">
                <a:tc>
                  <a:txBody>
                    <a:bodyPr/>
                    <a:lstStyle/>
                    <a:p>
                      <a:r>
                        <a:rPr lang="en-GB" dirty="0" err="1" smtClean="0"/>
                        <a:t>Wasto</a:t>
                      </a:r>
                      <a:r>
                        <a:rPr lang="en-GB" dirty="0" smtClean="0"/>
                        <a:t> </a:t>
                      </a:r>
                      <a:endParaRPr lang="en-GB" dirty="0"/>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r>
              <a:tr h="370840">
                <a:tc>
                  <a:txBody>
                    <a:bodyPr/>
                    <a:lstStyle/>
                    <a:p>
                      <a:r>
                        <a:rPr lang="en-GB" dirty="0" err="1" smtClean="0"/>
                        <a:t>Shamo</a:t>
                      </a:r>
                      <a:endParaRPr lang="en-GB" dirty="0"/>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r>
              <a:tr h="370840">
                <a:tc>
                  <a:txBody>
                    <a:bodyPr/>
                    <a:lstStyle/>
                    <a:p>
                      <a:r>
                        <a:rPr lang="en-GB" dirty="0" err="1" smtClean="0"/>
                        <a:t>Lingle</a:t>
                      </a:r>
                      <a:endParaRPr lang="en-GB" dirty="0"/>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r>
              <a:tr h="370840">
                <a:tc>
                  <a:txBody>
                    <a:bodyPr/>
                    <a:lstStyle/>
                    <a:p>
                      <a:r>
                        <a:rPr lang="en-GB" dirty="0" err="1" smtClean="0"/>
                        <a:t>Tropee</a:t>
                      </a:r>
                      <a:endParaRPr lang="en-GB" dirty="0"/>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2818842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34072</TotalTime>
  <Words>2267</Words>
  <Application>Microsoft Office PowerPoint</Application>
  <PresentationFormat>Custom</PresentationFormat>
  <Paragraphs>203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Comic Sans MS</vt:lpstr>
      <vt:lpstr>GDS Transport</vt:lpstr>
      <vt:lpstr>Times New Roman</vt:lpstr>
      <vt:lpstr>Office Theme</vt:lpstr>
      <vt:lpstr>PowerPoint Presentation</vt:lpstr>
      <vt:lpstr>MEDIUM TERM PLAN – Ourselves </vt:lpstr>
      <vt:lpstr>PowerPoint Presentation</vt:lpstr>
      <vt:lpstr>To be able to identify, name draw and label the basic parts of the human body.  </vt:lpstr>
      <vt:lpstr>To be able to identify, name draw and label the basic parts of the human body.</vt:lpstr>
      <vt:lpstr>To be able to record data in a table.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Mrs Dunn</cp:lastModifiedBy>
  <cp:revision>141</cp:revision>
  <cp:lastPrinted>2022-03-10T11:31:53Z</cp:lastPrinted>
  <dcterms:created xsi:type="dcterms:W3CDTF">2021-11-29T08:55:51Z</dcterms:created>
  <dcterms:modified xsi:type="dcterms:W3CDTF">2022-09-05T10:51:53Z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