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sldIdLst>
    <p:sldId id="256" r:id="rId2"/>
    <p:sldId id="257" r:id="rId3"/>
    <p:sldId id="258" r:id="rId4"/>
    <p:sldId id="259" r:id="rId5"/>
    <p:sldId id="263" r:id="rId6"/>
    <p:sldId id="264" r:id="rId7"/>
  </p:sldIdLst>
  <p:sldSz cx="10693400" cy="7562850"/>
  <p:notesSz cx="10693400" cy="75628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468" autoAdjust="0"/>
    <p:restoredTop sz="94646"/>
  </p:normalViewPr>
  <p:slideViewPr>
    <p:cSldViewPr>
      <p:cViewPr varScale="1">
        <p:scale>
          <a:sx n="78" d="100"/>
          <a:sy n="78" d="100"/>
        </p:scale>
        <p:origin x="1050"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E0D821-FED0-AB46-B4D6-A7C45F16CDB9}"/>
              </a:ext>
            </a:extLst>
          </p:cNvPr>
          <p:cNvSpPr>
            <a:spLocks noGrp="1"/>
          </p:cNvSpPr>
          <p:nvPr>
            <p:ph type="ctrTitle"/>
          </p:nvPr>
        </p:nvSpPr>
        <p:spPr>
          <a:xfrm>
            <a:off x="1336675" y="1237717"/>
            <a:ext cx="8020050" cy="2632992"/>
          </a:xfrm>
        </p:spPr>
        <p:txBody>
          <a:bodyPr anchor="b"/>
          <a:lstStyle>
            <a:lvl1pPr algn="ctr">
              <a:defRPr sz="5263"/>
            </a:lvl1pPr>
          </a:lstStyle>
          <a:p>
            <a:r>
              <a:rPr lang="en-US"/>
              <a:t>Click to edit Master title style</a:t>
            </a:r>
          </a:p>
        </p:txBody>
      </p:sp>
      <p:sp>
        <p:nvSpPr>
          <p:cNvPr id="3" name="Subtitle 2">
            <a:extLst>
              <a:ext uri="{FF2B5EF4-FFF2-40B4-BE49-F238E27FC236}">
                <a16:creationId xmlns:a16="http://schemas.microsoft.com/office/drawing/2014/main" xmlns="" id="{E7C5FB65-1868-7140-9CCD-5CA385B0F494}"/>
              </a:ext>
            </a:extLst>
          </p:cNvPr>
          <p:cNvSpPr>
            <a:spLocks noGrp="1"/>
          </p:cNvSpPr>
          <p:nvPr>
            <p:ph type="subTitle" idx="1"/>
          </p:nvPr>
        </p:nvSpPr>
        <p:spPr>
          <a:xfrm>
            <a:off x="1336675" y="3972247"/>
            <a:ext cx="8020050" cy="1825938"/>
          </a:xfrm>
        </p:spPr>
        <p:txBody>
          <a:bodyPr/>
          <a:lstStyle>
            <a:lvl1pPr marL="0" indent="0" algn="ctr">
              <a:buNone/>
              <a:defRPr sz="2105"/>
            </a:lvl1pPr>
            <a:lvl2pPr marL="401010" indent="0" algn="ctr">
              <a:buNone/>
              <a:defRPr sz="1754"/>
            </a:lvl2pPr>
            <a:lvl3pPr marL="802020" indent="0" algn="ctr">
              <a:buNone/>
              <a:defRPr sz="1579"/>
            </a:lvl3pPr>
            <a:lvl4pPr marL="1203030" indent="0" algn="ctr">
              <a:buNone/>
              <a:defRPr sz="1403"/>
            </a:lvl4pPr>
            <a:lvl5pPr marL="1604040" indent="0" algn="ctr">
              <a:buNone/>
              <a:defRPr sz="1403"/>
            </a:lvl5pPr>
            <a:lvl6pPr marL="2005051" indent="0" algn="ctr">
              <a:buNone/>
              <a:defRPr sz="1403"/>
            </a:lvl6pPr>
            <a:lvl7pPr marL="2406061" indent="0" algn="ctr">
              <a:buNone/>
              <a:defRPr sz="1403"/>
            </a:lvl7pPr>
            <a:lvl8pPr marL="2807071" indent="0" algn="ctr">
              <a:buNone/>
              <a:defRPr sz="1403"/>
            </a:lvl8pPr>
            <a:lvl9pPr marL="3208081" indent="0" algn="ctr">
              <a:buNone/>
              <a:defRPr sz="1403"/>
            </a:lvl9pPr>
          </a:lstStyle>
          <a:p>
            <a:r>
              <a:rPr lang="en-US"/>
              <a:t>Click to edit Master subtitle style</a:t>
            </a:r>
          </a:p>
        </p:txBody>
      </p:sp>
      <p:sp>
        <p:nvSpPr>
          <p:cNvPr id="4" name="Date Placeholder 3">
            <a:extLst>
              <a:ext uri="{FF2B5EF4-FFF2-40B4-BE49-F238E27FC236}">
                <a16:creationId xmlns:a16="http://schemas.microsoft.com/office/drawing/2014/main" xmlns="" id="{6A29C397-E12B-1D4A-B85D-F6FCFE6560F1}"/>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a16="http://schemas.microsoft.com/office/drawing/2014/main" xmlns="" id="{F6A09E55-524D-F048-8469-1AF1E1C0FD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F0767770-C091-CE47-A174-C5C1400FE4BD}"/>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866912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1B3196-E231-EA41-BD41-AF67B901F5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F7D26176-B354-A940-9B93-1D28AA0D5EA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4EBAF67-62CE-BD4D-9625-2FF4BCF0D4B5}"/>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a16="http://schemas.microsoft.com/office/drawing/2014/main" xmlns="" id="{E627A992-98BD-B545-925B-B92B5CFCDE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7C5BD2B7-00BF-4B4C-9AF6-EBAEE475BB55}"/>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97893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9F9027E-942E-D74F-BFEA-79A6137A3153}"/>
              </a:ext>
            </a:extLst>
          </p:cNvPr>
          <p:cNvSpPr>
            <a:spLocks noGrp="1"/>
          </p:cNvSpPr>
          <p:nvPr>
            <p:ph type="title" orient="vert"/>
          </p:nvPr>
        </p:nvSpPr>
        <p:spPr>
          <a:xfrm>
            <a:off x="7652465" y="402652"/>
            <a:ext cx="2305764" cy="6409166"/>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81237E1A-E0F3-534A-BD03-1D562AF2A6DE}"/>
              </a:ext>
            </a:extLst>
          </p:cNvPr>
          <p:cNvSpPr>
            <a:spLocks noGrp="1"/>
          </p:cNvSpPr>
          <p:nvPr>
            <p:ph type="body" orient="vert" idx="1"/>
          </p:nvPr>
        </p:nvSpPr>
        <p:spPr>
          <a:xfrm>
            <a:off x="735171" y="402652"/>
            <a:ext cx="6783626" cy="640916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C0B355E-D62A-F348-B2E3-8122589335B2}"/>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a16="http://schemas.microsoft.com/office/drawing/2014/main" xmlns="" id="{0CF3A822-286B-0547-815D-E077663CCF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E0A92D5D-7CF1-F04B-A715-02B1AD586206}"/>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413400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tx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9/5/2022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14182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F50BA9-5373-444E-90C5-C0BA4E8326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87081668-932E-D846-80CE-A02FA03AAEC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3F5AFA7-C75A-7D42-A29F-1F5B6665B7B0}"/>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a16="http://schemas.microsoft.com/office/drawing/2014/main" xmlns="" id="{26EEDAE6-AF62-9447-B718-40F90D9604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2FB18163-CCC5-A24C-879B-5AA7E063927D}"/>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70671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764E0F-DC21-CA47-B60E-F3A99B7BBC45}"/>
              </a:ext>
            </a:extLst>
          </p:cNvPr>
          <p:cNvSpPr>
            <a:spLocks noGrp="1"/>
          </p:cNvSpPr>
          <p:nvPr>
            <p:ph type="title"/>
          </p:nvPr>
        </p:nvSpPr>
        <p:spPr>
          <a:xfrm>
            <a:off x="729602" y="1885462"/>
            <a:ext cx="9223058" cy="3145935"/>
          </a:xfrm>
        </p:spPr>
        <p:txBody>
          <a:bodyPr anchor="b"/>
          <a:lstStyle>
            <a:lvl1pPr>
              <a:defRPr sz="5263"/>
            </a:lvl1pPr>
          </a:lstStyle>
          <a:p>
            <a:r>
              <a:rPr lang="en-US"/>
              <a:t>Click to edit Master title style</a:t>
            </a:r>
          </a:p>
        </p:txBody>
      </p:sp>
      <p:sp>
        <p:nvSpPr>
          <p:cNvPr id="3" name="Text Placeholder 2">
            <a:extLst>
              <a:ext uri="{FF2B5EF4-FFF2-40B4-BE49-F238E27FC236}">
                <a16:creationId xmlns:a16="http://schemas.microsoft.com/office/drawing/2014/main" xmlns="" id="{D36E3BC4-9408-8248-994C-7336B8648660}"/>
              </a:ext>
            </a:extLst>
          </p:cNvPr>
          <p:cNvSpPr>
            <a:spLocks noGrp="1"/>
          </p:cNvSpPr>
          <p:nvPr>
            <p:ph type="body" idx="1"/>
          </p:nvPr>
        </p:nvSpPr>
        <p:spPr>
          <a:xfrm>
            <a:off x="729602" y="5061158"/>
            <a:ext cx="9223058" cy="1654373"/>
          </a:xfrm>
        </p:spPr>
        <p:txBody>
          <a:bodyPr/>
          <a:lstStyle>
            <a:lvl1pPr marL="0" indent="0">
              <a:buNone/>
              <a:defRPr sz="2105">
                <a:solidFill>
                  <a:schemeClr val="tx1">
                    <a:tint val="75000"/>
                  </a:schemeClr>
                </a:solidFill>
              </a:defRPr>
            </a:lvl1pPr>
            <a:lvl2pPr marL="401010" indent="0">
              <a:buNone/>
              <a:defRPr sz="1754">
                <a:solidFill>
                  <a:schemeClr val="tx1">
                    <a:tint val="75000"/>
                  </a:schemeClr>
                </a:solidFill>
              </a:defRPr>
            </a:lvl2pPr>
            <a:lvl3pPr marL="802020" indent="0">
              <a:buNone/>
              <a:defRPr sz="1579">
                <a:solidFill>
                  <a:schemeClr val="tx1">
                    <a:tint val="75000"/>
                  </a:schemeClr>
                </a:solidFill>
              </a:defRPr>
            </a:lvl3pPr>
            <a:lvl4pPr marL="1203030" indent="0">
              <a:buNone/>
              <a:defRPr sz="1403">
                <a:solidFill>
                  <a:schemeClr val="tx1">
                    <a:tint val="75000"/>
                  </a:schemeClr>
                </a:solidFill>
              </a:defRPr>
            </a:lvl4pPr>
            <a:lvl5pPr marL="1604040" indent="0">
              <a:buNone/>
              <a:defRPr sz="1403">
                <a:solidFill>
                  <a:schemeClr val="tx1">
                    <a:tint val="75000"/>
                  </a:schemeClr>
                </a:solidFill>
              </a:defRPr>
            </a:lvl5pPr>
            <a:lvl6pPr marL="2005051" indent="0">
              <a:buNone/>
              <a:defRPr sz="1403">
                <a:solidFill>
                  <a:schemeClr val="tx1">
                    <a:tint val="75000"/>
                  </a:schemeClr>
                </a:solidFill>
              </a:defRPr>
            </a:lvl6pPr>
            <a:lvl7pPr marL="2406061" indent="0">
              <a:buNone/>
              <a:defRPr sz="1403">
                <a:solidFill>
                  <a:schemeClr val="tx1">
                    <a:tint val="75000"/>
                  </a:schemeClr>
                </a:solidFill>
              </a:defRPr>
            </a:lvl7pPr>
            <a:lvl8pPr marL="2807071" indent="0">
              <a:buNone/>
              <a:defRPr sz="1403">
                <a:solidFill>
                  <a:schemeClr val="tx1">
                    <a:tint val="75000"/>
                  </a:schemeClr>
                </a:solidFill>
              </a:defRPr>
            </a:lvl8pPr>
            <a:lvl9pPr marL="3208081" indent="0">
              <a:buNone/>
              <a:defRPr sz="1403">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32BFE14C-EFA5-0440-9728-F0417FF52C34}"/>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a16="http://schemas.microsoft.com/office/drawing/2014/main" xmlns="" id="{A46973A5-14AA-5844-B403-D7A2C3BBB9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5A6D8848-411E-9948-B79E-C10E8339C653}"/>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505542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EF1F93-2315-084E-AE4A-B6AAFAC1F7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FF1AF5A-3A9B-5C40-A670-60F8FA7AA04B}"/>
              </a:ext>
            </a:extLst>
          </p:cNvPr>
          <p:cNvSpPr>
            <a:spLocks noGrp="1"/>
          </p:cNvSpPr>
          <p:nvPr>
            <p:ph sz="half" idx="1"/>
          </p:nvPr>
        </p:nvSpPr>
        <p:spPr>
          <a:xfrm>
            <a:off x="735171" y="2013259"/>
            <a:ext cx="4544695" cy="4798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F30E51A2-C0E5-924F-AA74-4369F97C855D}"/>
              </a:ext>
            </a:extLst>
          </p:cNvPr>
          <p:cNvSpPr>
            <a:spLocks noGrp="1"/>
          </p:cNvSpPr>
          <p:nvPr>
            <p:ph sz="half" idx="2"/>
          </p:nvPr>
        </p:nvSpPr>
        <p:spPr>
          <a:xfrm>
            <a:off x="5413534" y="2013259"/>
            <a:ext cx="4544695" cy="4798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C411E2FE-8DCC-BB49-BE88-925A8EA613B0}"/>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6" name="Footer Placeholder 5">
            <a:extLst>
              <a:ext uri="{FF2B5EF4-FFF2-40B4-BE49-F238E27FC236}">
                <a16:creationId xmlns:a16="http://schemas.microsoft.com/office/drawing/2014/main" xmlns="" id="{CB70C603-6D0A-914F-9194-D061CDA505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D6082CAF-941E-7A42-9439-BD5A8B5742DB}"/>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516844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377666-B6DF-7B42-A4D6-BB52960E6850}"/>
              </a:ext>
            </a:extLst>
          </p:cNvPr>
          <p:cNvSpPr>
            <a:spLocks noGrp="1"/>
          </p:cNvSpPr>
          <p:nvPr>
            <p:ph type="title"/>
          </p:nvPr>
        </p:nvSpPr>
        <p:spPr>
          <a:xfrm>
            <a:off x="736564" y="402652"/>
            <a:ext cx="9223058" cy="1461801"/>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AF2AF614-74A1-A34E-BF8D-EE3BEBD17639}"/>
              </a:ext>
            </a:extLst>
          </p:cNvPr>
          <p:cNvSpPr>
            <a:spLocks noGrp="1"/>
          </p:cNvSpPr>
          <p:nvPr>
            <p:ph type="body" idx="1"/>
          </p:nvPr>
        </p:nvSpPr>
        <p:spPr>
          <a:xfrm>
            <a:off x="736565" y="1853949"/>
            <a:ext cx="4523809" cy="908592"/>
          </a:xfrm>
        </p:spPr>
        <p:txBody>
          <a:bodyPr anchor="b"/>
          <a:lstStyle>
            <a:lvl1pPr marL="0" indent="0">
              <a:buNone/>
              <a:defRPr sz="2105" b="1"/>
            </a:lvl1pPr>
            <a:lvl2pPr marL="401010" indent="0">
              <a:buNone/>
              <a:defRPr sz="1754" b="1"/>
            </a:lvl2pPr>
            <a:lvl3pPr marL="802020" indent="0">
              <a:buNone/>
              <a:defRPr sz="1579" b="1"/>
            </a:lvl3pPr>
            <a:lvl4pPr marL="1203030" indent="0">
              <a:buNone/>
              <a:defRPr sz="1403" b="1"/>
            </a:lvl4pPr>
            <a:lvl5pPr marL="1604040" indent="0">
              <a:buNone/>
              <a:defRPr sz="1403" b="1"/>
            </a:lvl5pPr>
            <a:lvl6pPr marL="2005051" indent="0">
              <a:buNone/>
              <a:defRPr sz="1403" b="1"/>
            </a:lvl6pPr>
            <a:lvl7pPr marL="2406061" indent="0">
              <a:buNone/>
              <a:defRPr sz="1403" b="1"/>
            </a:lvl7pPr>
            <a:lvl8pPr marL="2807071" indent="0">
              <a:buNone/>
              <a:defRPr sz="1403" b="1"/>
            </a:lvl8pPr>
            <a:lvl9pPr marL="3208081" indent="0">
              <a:buNone/>
              <a:defRPr sz="1403" b="1"/>
            </a:lvl9pPr>
          </a:lstStyle>
          <a:p>
            <a:pPr lvl="0"/>
            <a:r>
              <a:rPr lang="en-US"/>
              <a:t>Edit Master text styles</a:t>
            </a:r>
          </a:p>
        </p:txBody>
      </p:sp>
      <p:sp>
        <p:nvSpPr>
          <p:cNvPr id="4" name="Content Placeholder 3">
            <a:extLst>
              <a:ext uri="{FF2B5EF4-FFF2-40B4-BE49-F238E27FC236}">
                <a16:creationId xmlns:a16="http://schemas.microsoft.com/office/drawing/2014/main" xmlns="" id="{78278CE7-DCCC-8A40-B728-389B1C9B93AA}"/>
              </a:ext>
            </a:extLst>
          </p:cNvPr>
          <p:cNvSpPr>
            <a:spLocks noGrp="1"/>
          </p:cNvSpPr>
          <p:nvPr>
            <p:ph sz="half" idx="2"/>
          </p:nvPr>
        </p:nvSpPr>
        <p:spPr>
          <a:xfrm>
            <a:off x="736565" y="2762541"/>
            <a:ext cx="4523809" cy="4063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B0CF9621-0EB8-1B43-B2B2-9F633789C398}"/>
              </a:ext>
            </a:extLst>
          </p:cNvPr>
          <p:cNvSpPr>
            <a:spLocks noGrp="1"/>
          </p:cNvSpPr>
          <p:nvPr>
            <p:ph type="body" sz="quarter" idx="3"/>
          </p:nvPr>
        </p:nvSpPr>
        <p:spPr>
          <a:xfrm>
            <a:off x="5413534" y="1853949"/>
            <a:ext cx="4546088" cy="908592"/>
          </a:xfrm>
        </p:spPr>
        <p:txBody>
          <a:bodyPr anchor="b"/>
          <a:lstStyle>
            <a:lvl1pPr marL="0" indent="0">
              <a:buNone/>
              <a:defRPr sz="2105" b="1"/>
            </a:lvl1pPr>
            <a:lvl2pPr marL="401010" indent="0">
              <a:buNone/>
              <a:defRPr sz="1754" b="1"/>
            </a:lvl2pPr>
            <a:lvl3pPr marL="802020" indent="0">
              <a:buNone/>
              <a:defRPr sz="1579" b="1"/>
            </a:lvl3pPr>
            <a:lvl4pPr marL="1203030" indent="0">
              <a:buNone/>
              <a:defRPr sz="1403" b="1"/>
            </a:lvl4pPr>
            <a:lvl5pPr marL="1604040" indent="0">
              <a:buNone/>
              <a:defRPr sz="1403" b="1"/>
            </a:lvl5pPr>
            <a:lvl6pPr marL="2005051" indent="0">
              <a:buNone/>
              <a:defRPr sz="1403" b="1"/>
            </a:lvl6pPr>
            <a:lvl7pPr marL="2406061" indent="0">
              <a:buNone/>
              <a:defRPr sz="1403" b="1"/>
            </a:lvl7pPr>
            <a:lvl8pPr marL="2807071" indent="0">
              <a:buNone/>
              <a:defRPr sz="1403" b="1"/>
            </a:lvl8pPr>
            <a:lvl9pPr marL="3208081" indent="0">
              <a:buNone/>
              <a:defRPr sz="1403" b="1"/>
            </a:lvl9pPr>
          </a:lstStyle>
          <a:p>
            <a:pPr lvl="0"/>
            <a:r>
              <a:rPr lang="en-US"/>
              <a:t>Edit Master text styles</a:t>
            </a:r>
          </a:p>
        </p:txBody>
      </p:sp>
      <p:sp>
        <p:nvSpPr>
          <p:cNvPr id="6" name="Content Placeholder 5">
            <a:extLst>
              <a:ext uri="{FF2B5EF4-FFF2-40B4-BE49-F238E27FC236}">
                <a16:creationId xmlns:a16="http://schemas.microsoft.com/office/drawing/2014/main" xmlns="" id="{BC16F303-67B1-7848-A316-5DC923AC51FE}"/>
              </a:ext>
            </a:extLst>
          </p:cNvPr>
          <p:cNvSpPr>
            <a:spLocks noGrp="1"/>
          </p:cNvSpPr>
          <p:nvPr>
            <p:ph sz="quarter" idx="4"/>
          </p:nvPr>
        </p:nvSpPr>
        <p:spPr>
          <a:xfrm>
            <a:off x="5413534" y="2762541"/>
            <a:ext cx="4546088" cy="4063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389E6313-3555-1349-9502-0DE1679D0808}"/>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8" name="Footer Placeholder 7">
            <a:extLst>
              <a:ext uri="{FF2B5EF4-FFF2-40B4-BE49-F238E27FC236}">
                <a16:creationId xmlns:a16="http://schemas.microsoft.com/office/drawing/2014/main" xmlns="" id="{2BD3071B-6AD4-B849-AE6B-6E82D351570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817FB7C0-6181-FD4F-BCD0-7E7728C7C43F}"/>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698852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CE5493-203A-F74C-9F12-3CD1A05CD52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5D09E219-E59D-B342-A6B2-9BE72FFC9346}"/>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4" name="Footer Placeholder 3">
            <a:extLst>
              <a:ext uri="{FF2B5EF4-FFF2-40B4-BE49-F238E27FC236}">
                <a16:creationId xmlns:a16="http://schemas.microsoft.com/office/drawing/2014/main" xmlns="" id="{18EC982C-E9BD-6649-A840-EC65A06EB6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04AE3FAF-E59F-6845-8EC4-C1E4187BD5E5}"/>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15730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0DD20B2-BACB-3041-9BD6-564857CBD7C6}"/>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3" name="Footer Placeholder 2">
            <a:extLst>
              <a:ext uri="{FF2B5EF4-FFF2-40B4-BE49-F238E27FC236}">
                <a16:creationId xmlns:a16="http://schemas.microsoft.com/office/drawing/2014/main" xmlns="" id="{86AD5528-1CCF-294F-A1E3-1923158ACCA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2934E5C8-90EE-B347-9301-A2210FF023FF}"/>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3005724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D9812E-2917-BD49-9C2B-A75663B3B262}"/>
              </a:ext>
            </a:extLst>
          </p:cNvPr>
          <p:cNvSpPr>
            <a:spLocks noGrp="1"/>
          </p:cNvSpPr>
          <p:nvPr>
            <p:ph type="title"/>
          </p:nvPr>
        </p:nvSpPr>
        <p:spPr>
          <a:xfrm>
            <a:off x="736564" y="504190"/>
            <a:ext cx="3448900" cy="1764665"/>
          </a:xfrm>
        </p:spPr>
        <p:txBody>
          <a:bodyPr anchor="b"/>
          <a:lstStyle>
            <a:lvl1pPr>
              <a:defRPr sz="2807"/>
            </a:lvl1pPr>
          </a:lstStyle>
          <a:p>
            <a:r>
              <a:rPr lang="en-US"/>
              <a:t>Click to edit Master title style</a:t>
            </a:r>
          </a:p>
        </p:txBody>
      </p:sp>
      <p:sp>
        <p:nvSpPr>
          <p:cNvPr id="3" name="Content Placeholder 2">
            <a:extLst>
              <a:ext uri="{FF2B5EF4-FFF2-40B4-BE49-F238E27FC236}">
                <a16:creationId xmlns:a16="http://schemas.microsoft.com/office/drawing/2014/main" xmlns="" id="{2AD44438-42CB-9046-9F8F-E72B865D19DF}"/>
              </a:ext>
            </a:extLst>
          </p:cNvPr>
          <p:cNvSpPr>
            <a:spLocks noGrp="1"/>
          </p:cNvSpPr>
          <p:nvPr>
            <p:ph idx="1"/>
          </p:nvPr>
        </p:nvSpPr>
        <p:spPr>
          <a:xfrm>
            <a:off x="4546088" y="1088911"/>
            <a:ext cx="5413534" cy="5374525"/>
          </a:xfrm>
        </p:spPr>
        <p:txBody>
          <a:bodyPr/>
          <a:lstStyle>
            <a:lvl1pPr>
              <a:defRPr sz="2807"/>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028E99A8-DFEE-8547-A9CA-58BDEA4001E2}"/>
              </a:ext>
            </a:extLst>
          </p:cNvPr>
          <p:cNvSpPr>
            <a:spLocks noGrp="1"/>
          </p:cNvSpPr>
          <p:nvPr>
            <p:ph type="body" sz="half" idx="2"/>
          </p:nvPr>
        </p:nvSpPr>
        <p:spPr>
          <a:xfrm>
            <a:off x="736564" y="2268855"/>
            <a:ext cx="3448900" cy="4203335"/>
          </a:xfrm>
        </p:spPr>
        <p:txBody>
          <a:bodyPr/>
          <a:lstStyle>
            <a:lvl1pPr marL="0" indent="0">
              <a:buNone/>
              <a:defRPr sz="1403"/>
            </a:lvl1pPr>
            <a:lvl2pPr marL="401010" indent="0">
              <a:buNone/>
              <a:defRPr sz="1228"/>
            </a:lvl2pPr>
            <a:lvl3pPr marL="802020" indent="0">
              <a:buNone/>
              <a:defRPr sz="1053"/>
            </a:lvl3pPr>
            <a:lvl4pPr marL="1203030" indent="0">
              <a:buNone/>
              <a:defRPr sz="877"/>
            </a:lvl4pPr>
            <a:lvl5pPr marL="1604040" indent="0">
              <a:buNone/>
              <a:defRPr sz="877"/>
            </a:lvl5pPr>
            <a:lvl6pPr marL="2005051" indent="0">
              <a:buNone/>
              <a:defRPr sz="877"/>
            </a:lvl6pPr>
            <a:lvl7pPr marL="2406061" indent="0">
              <a:buNone/>
              <a:defRPr sz="877"/>
            </a:lvl7pPr>
            <a:lvl8pPr marL="2807071" indent="0">
              <a:buNone/>
              <a:defRPr sz="877"/>
            </a:lvl8pPr>
            <a:lvl9pPr marL="3208081" indent="0">
              <a:buNone/>
              <a:defRPr sz="877"/>
            </a:lvl9pPr>
          </a:lstStyle>
          <a:p>
            <a:pPr lvl="0"/>
            <a:r>
              <a:rPr lang="en-US"/>
              <a:t>Edit Master text styles</a:t>
            </a:r>
          </a:p>
        </p:txBody>
      </p:sp>
      <p:sp>
        <p:nvSpPr>
          <p:cNvPr id="5" name="Date Placeholder 4">
            <a:extLst>
              <a:ext uri="{FF2B5EF4-FFF2-40B4-BE49-F238E27FC236}">
                <a16:creationId xmlns:a16="http://schemas.microsoft.com/office/drawing/2014/main" xmlns="" id="{378B45E7-3CA1-AA48-B2F9-EE11BB0912A3}"/>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6" name="Footer Placeholder 5">
            <a:extLst>
              <a:ext uri="{FF2B5EF4-FFF2-40B4-BE49-F238E27FC236}">
                <a16:creationId xmlns:a16="http://schemas.microsoft.com/office/drawing/2014/main" xmlns="" id="{C37582DB-4684-FA4E-AE35-BFE2711100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17A88243-8644-B64D-84EB-5507390C3847}"/>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660331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FEE1C2-0690-6D44-8284-08DD3E21B265}"/>
              </a:ext>
            </a:extLst>
          </p:cNvPr>
          <p:cNvSpPr>
            <a:spLocks noGrp="1"/>
          </p:cNvSpPr>
          <p:nvPr>
            <p:ph type="title"/>
          </p:nvPr>
        </p:nvSpPr>
        <p:spPr>
          <a:xfrm>
            <a:off x="736564" y="504190"/>
            <a:ext cx="3448900" cy="1764665"/>
          </a:xfrm>
        </p:spPr>
        <p:txBody>
          <a:bodyPr anchor="b"/>
          <a:lstStyle>
            <a:lvl1pPr>
              <a:defRPr sz="2807"/>
            </a:lvl1pPr>
          </a:lstStyle>
          <a:p>
            <a:r>
              <a:rPr lang="en-US"/>
              <a:t>Click to edit Master title style</a:t>
            </a:r>
          </a:p>
        </p:txBody>
      </p:sp>
      <p:sp>
        <p:nvSpPr>
          <p:cNvPr id="3" name="Picture Placeholder 2">
            <a:extLst>
              <a:ext uri="{FF2B5EF4-FFF2-40B4-BE49-F238E27FC236}">
                <a16:creationId xmlns:a16="http://schemas.microsoft.com/office/drawing/2014/main" xmlns="" id="{9D027C73-61B6-8E4F-B6EF-54204A6097F7}"/>
              </a:ext>
            </a:extLst>
          </p:cNvPr>
          <p:cNvSpPr>
            <a:spLocks noGrp="1"/>
          </p:cNvSpPr>
          <p:nvPr>
            <p:ph type="pic" idx="1"/>
          </p:nvPr>
        </p:nvSpPr>
        <p:spPr>
          <a:xfrm>
            <a:off x="4546088" y="1088911"/>
            <a:ext cx="5413534" cy="5374525"/>
          </a:xfrm>
        </p:spPr>
        <p:txBody>
          <a:bodyPr/>
          <a:lstStyle>
            <a:lvl1pPr marL="0" indent="0">
              <a:buNone/>
              <a:defRPr sz="2807"/>
            </a:lvl1pPr>
            <a:lvl2pPr marL="401010" indent="0">
              <a:buNone/>
              <a:defRPr sz="2456"/>
            </a:lvl2pPr>
            <a:lvl3pPr marL="802020" indent="0">
              <a:buNone/>
              <a:defRPr sz="2105"/>
            </a:lvl3pPr>
            <a:lvl4pPr marL="1203030" indent="0">
              <a:buNone/>
              <a:defRPr sz="1754"/>
            </a:lvl4pPr>
            <a:lvl5pPr marL="1604040" indent="0">
              <a:buNone/>
              <a:defRPr sz="1754"/>
            </a:lvl5pPr>
            <a:lvl6pPr marL="2005051" indent="0">
              <a:buNone/>
              <a:defRPr sz="1754"/>
            </a:lvl6pPr>
            <a:lvl7pPr marL="2406061" indent="0">
              <a:buNone/>
              <a:defRPr sz="1754"/>
            </a:lvl7pPr>
            <a:lvl8pPr marL="2807071" indent="0">
              <a:buNone/>
              <a:defRPr sz="1754"/>
            </a:lvl8pPr>
            <a:lvl9pPr marL="3208081" indent="0">
              <a:buNone/>
              <a:defRPr sz="1754"/>
            </a:lvl9pPr>
          </a:lstStyle>
          <a:p>
            <a:endParaRPr lang="en-US"/>
          </a:p>
        </p:txBody>
      </p:sp>
      <p:sp>
        <p:nvSpPr>
          <p:cNvPr id="4" name="Text Placeholder 3">
            <a:extLst>
              <a:ext uri="{FF2B5EF4-FFF2-40B4-BE49-F238E27FC236}">
                <a16:creationId xmlns:a16="http://schemas.microsoft.com/office/drawing/2014/main" xmlns="" id="{D3F2C5AD-82D3-E144-BDAC-6242FF8F12B3}"/>
              </a:ext>
            </a:extLst>
          </p:cNvPr>
          <p:cNvSpPr>
            <a:spLocks noGrp="1"/>
          </p:cNvSpPr>
          <p:nvPr>
            <p:ph type="body" sz="half" idx="2"/>
          </p:nvPr>
        </p:nvSpPr>
        <p:spPr>
          <a:xfrm>
            <a:off x="736564" y="2268855"/>
            <a:ext cx="3448900" cy="4203335"/>
          </a:xfrm>
        </p:spPr>
        <p:txBody>
          <a:bodyPr/>
          <a:lstStyle>
            <a:lvl1pPr marL="0" indent="0">
              <a:buNone/>
              <a:defRPr sz="1403"/>
            </a:lvl1pPr>
            <a:lvl2pPr marL="401010" indent="0">
              <a:buNone/>
              <a:defRPr sz="1228"/>
            </a:lvl2pPr>
            <a:lvl3pPr marL="802020" indent="0">
              <a:buNone/>
              <a:defRPr sz="1053"/>
            </a:lvl3pPr>
            <a:lvl4pPr marL="1203030" indent="0">
              <a:buNone/>
              <a:defRPr sz="877"/>
            </a:lvl4pPr>
            <a:lvl5pPr marL="1604040" indent="0">
              <a:buNone/>
              <a:defRPr sz="877"/>
            </a:lvl5pPr>
            <a:lvl6pPr marL="2005051" indent="0">
              <a:buNone/>
              <a:defRPr sz="877"/>
            </a:lvl6pPr>
            <a:lvl7pPr marL="2406061" indent="0">
              <a:buNone/>
              <a:defRPr sz="877"/>
            </a:lvl7pPr>
            <a:lvl8pPr marL="2807071" indent="0">
              <a:buNone/>
              <a:defRPr sz="877"/>
            </a:lvl8pPr>
            <a:lvl9pPr marL="3208081" indent="0">
              <a:buNone/>
              <a:defRPr sz="877"/>
            </a:lvl9pPr>
          </a:lstStyle>
          <a:p>
            <a:pPr lvl="0"/>
            <a:r>
              <a:rPr lang="en-US"/>
              <a:t>Edit Master text styles</a:t>
            </a:r>
          </a:p>
        </p:txBody>
      </p:sp>
      <p:sp>
        <p:nvSpPr>
          <p:cNvPr id="5" name="Date Placeholder 4">
            <a:extLst>
              <a:ext uri="{FF2B5EF4-FFF2-40B4-BE49-F238E27FC236}">
                <a16:creationId xmlns:a16="http://schemas.microsoft.com/office/drawing/2014/main" xmlns="" id="{9C528D0F-A0F9-9C49-B169-92D9DD692186}"/>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6" name="Footer Placeholder 5">
            <a:extLst>
              <a:ext uri="{FF2B5EF4-FFF2-40B4-BE49-F238E27FC236}">
                <a16:creationId xmlns:a16="http://schemas.microsoft.com/office/drawing/2014/main" xmlns="" id="{5138604D-3AFE-6C48-9BD8-C1F937D57E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629E12D9-C6AB-9848-8EE2-15F16E634CE9}"/>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684459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FEAD17D-A16D-FB4D-96BC-421B3E1F4B66}"/>
              </a:ext>
            </a:extLst>
          </p:cNvPr>
          <p:cNvSpPr>
            <a:spLocks noGrp="1"/>
          </p:cNvSpPr>
          <p:nvPr>
            <p:ph type="title"/>
          </p:nvPr>
        </p:nvSpPr>
        <p:spPr>
          <a:xfrm>
            <a:off x="735171" y="402652"/>
            <a:ext cx="9223058" cy="146180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D8CE9B58-7354-6244-ADEC-B8AD61123040}"/>
              </a:ext>
            </a:extLst>
          </p:cNvPr>
          <p:cNvSpPr>
            <a:spLocks noGrp="1"/>
          </p:cNvSpPr>
          <p:nvPr>
            <p:ph type="body" idx="1"/>
          </p:nvPr>
        </p:nvSpPr>
        <p:spPr>
          <a:xfrm>
            <a:off x="735171" y="2013259"/>
            <a:ext cx="9223058" cy="479855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B3F6F1F-7CA9-934A-998C-C1EC1C3669ED}"/>
              </a:ext>
            </a:extLst>
          </p:cNvPr>
          <p:cNvSpPr>
            <a:spLocks noGrp="1"/>
          </p:cNvSpPr>
          <p:nvPr>
            <p:ph type="dt" sz="half" idx="2"/>
          </p:nvPr>
        </p:nvSpPr>
        <p:spPr>
          <a:xfrm>
            <a:off x="735171" y="7009642"/>
            <a:ext cx="2406015" cy="402652"/>
          </a:xfrm>
          <a:prstGeom prst="rect">
            <a:avLst/>
          </a:prstGeom>
        </p:spPr>
        <p:txBody>
          <a:bodyPr vert="horz" lIns="91440" tIns="45720" rIns="91440" bIns="45720" rtlCol="0" anchor="ctr"/>
          <a:lstStyle>
            <a:lvl1pPr algn="l">
              <a:defRPr sz="1053">
                <a:solidFill>
                  <a:schemeClr val="tx1">
                    <a:tint val="75000"/>
                  </a:schemeClr>
                </a:solidFill>
              </a:defRPr>
            </a:lvl1pPr>
          </a:lstStyle>
          <a:p>
            <a:fld id="{1D8BD707-D9CF-40AE-B4C6-C98DA3205C09}" type="datetimeFigureOut">
              <a:rPr lang="en-US" smtClean="0"/>
              <a:t>9/5/2022</a:t>
            </a:fld>
            <a:endParaRPr lang="en-US"/>
          </a:p>
        </p:txBody>
      </p:sp>
      <p:sp>
        <p:nvSpPr>
          <p:cNvPr id="5" name="Footer Placeholder 4">
            <a:extLst>
              <a:ext uri="{FF2B5EF4-FFF2-40B4-BE49-F238E27FC236}">
                <a16:creationId xmlns:a16="http://schemas.microsoft.com/office/drawing/2014/main" xmlns="" id="{E7011E37-6474-5647-A5B3-CF235CC1EDD3}"/>
              </a:ext>
            </a:extLst>
          </p:cNvPr>
          <p:cNvSpPr>
            <a:spLocks noGrp="1"/>
          </p:cNvSpPr>
          <p:nvPr>
            <p:ph type="ftr" sz="quarter" idx="3"/>
          </p:nvPr>
        </p:nvSpPr>
        <p:spPr>
          <a:xfrm>
            <a:off x="3542189" y="7009642"/>
            <a:ext cx="3609023" cy="402652"/>
          </a:xfrm>
          <a:prstGeom prst="rect">
            <a:avLst/>
          </a:prstGeom>
        </p:spPr>
        <p:txBody>
          <a:bodyPr vert="horz" lIns="91440" tIns="45720" rIns="91440" bIns="45720" rtlCol="0" anchor="ctr"/>
          <a:lstStyle>
            <a:lvl1pPr algn="ctr">
              <a:defRPr sz="1053">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9F62DA4E-4A7A-2345-8CE1-D745EFD43FC9}"/>
              </a:ext>
            </a:extLst>
          </p:cNvPr>
          <p:cNvSpPr>
            <a:spLocks noGrp="1"/>
          </p:cNvSpPr>
          <p:nvPr>
            <p:ph type="sldNum" sz="quarter" idx="4"/>
          </p:nvPr>
        </p:nvSpPr>
        <p:spPr>
          <a:xfrm>
            <a:off x="7552214" y="7009642"/>
            <a:ext cx="2406015" cy="402652"/>
          </a:xfrm>
          <a:prstGeom prst="rect">
            <a:avLst/>
          </a:prstGeom>
        </p:spPr>
        <p:txBody>
          <a:bodyPr vert="horz" lIns="91440" tIns="45720" rIns="91440" bIns="45720" rtlCol="0" anchor="ctr"/>
          <a:lstStyle>
            <a:lvl1pPr algn="r">
              <a:defRPr sz="1053">
                <a:solidFill>
                  <a:schemeClr val="tx1">
                    <a:tint val="75000"/>
                  </a:schemeClr>
                </a:solidFill>
              </a:defRPr>
            </a:lvl1pPr>
          </a:lstStyle>
          <a:p>
            <a:fld id="{B6F15528-21DE-4FAA-801E-634DDDAF4B2B}" type="slidenum">
              <a:rPr lang="en-GB" smtClean="0"/>
              <a:t>‹#›</a:t>
            </a:fld>
            <a:endParaRPr lang="en-GB"/>
          </a:p>
        </p:txBody>
      </p:sp>
    </p:spTree>
    <p:extLst>
      <p:ext uri="{BB962C8B-B14F-4D97-AF65-F5344CB8AC3E}">
        <p14:creationId xmlns:p14="http://schemas.microsoft.com/office/powerpoint/2010/main" val="588566432"/>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txStyles>
    <p:titleStyle>
      <a:lvl1pPr algn="l" defTabSz="802020"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505" indent="-200505" algn="l" defTabSz="802020"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515" indent="-200505" algn="l" defTabSz="802020"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525" indent="-200505" algn="l" defTabSz="802020"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535"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54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55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56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57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58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2020" rtl="0" eaLnBrk="1" latinLnBrk="0" hangingPunct="1">
        <a:defRPr sz="1579" kern="1200">
          <a:solidFill>
            <a:schemeClr val="tx1"/>
          </a:solidFill>
          <a:latin typeface="+mn-lt"/>
          <a:ea typeface="+mn-ea"/>
          <a:cs typeface="+mn-cs"/>
        </a:defRPr>
      </a:lvl1pPr>
      <a:lvl2pPr marL="401010" algn="l" defTabSz="802020" rtl="0" eaLnBrk="1" latinLnBrk="0" hangingPunct="1">
        <a:defRPr sz="1579" kern="1200">
          <a:solidFill>
            <a:schemeClr val="tx1"/>
          </a:solidFill>
          <a:latin typeface="+mn-lt"/>
          <a:ea typeface="+mn-ea"/>
          <a:cs typeface="+mn-cs"/>
        </a:defRPr>
      </a:lvl2pPr>
      <a:lvl3pPr marL="802020" algn="l" defTabSz="802020" rtl="0" eaLnBrk="1" latinLnBrk="0" hangingPunct="1">
        <a:defRPr sz="1579" kern="1200">
          <a:solidFill>
            <a:schemeClr val="tx1"/>
          </a:solidFill>
          <a:latin typeface="+mn-lt"/>
          <a:ea typeface="+mn-ea"/>
          <a:cs typeface="+mn-cs"/>
        </a:defRPr>
      </a:lvl3pPr>
      <a:lvl4pPr marL="1203030" algn="l" defTabSz="802020" rtl="0" eaLnBrk="1" latinLnBrk="0" hangingPunct="1">
        <a:defRPr sz="1579" kern="1200">
          <a:solidFill>
            <a:schemeClr val="tx1"/>
          </a:solidFill>
          <a:latin typeface="+mn-lt"/>
          <a:ea typeface="+mn-ea"/>
          <a:cs typeface="+mn-cs"/>
        </a:defRPr>
      </a:lvl4pPr>
      <a:lvl5pPr marL="1604040" algn="l" defTabSz="802020" rtl="0" eaLnBrk="1" latinLnBrk="0" hangingPunct="1">
        <a:defRPr sz="1579" kern="1200">
          <a:solidFill>
            <a:schemeClr val="tx1"/>
          </a:solidFill>
          <a:latin typeface="+mn-lt"/>
          <a:ea typeface="+mn-ea"/>
          <a:cs typeface="+mn-cs"/>
        </a:defRPr>
      </a:lvl5pPr>
      <a:lvl6pPr marL="2005051" algn="l" defTabSz="802020" rtl="0" eaLnBrk="1" latinLnBrk="0" hangingPunct="1">
        <a:defRPr sz="1579" kern="1200">
          <a:solidFill>
            <a:schemeClr val="tx1"/>
          </a:solidFill>
          <a:latin typeface="+mn-lt"/>
          <a:ea typeface="+mn-ea"/>
          <a:cs typeface="+mn-cs"/>
        </a:defRPr>
      </a:lvl6pPr>
      <a:lvl7pPr marL="2406061" algn="l" defTabSz="802020" rtl="0" eaLnBrk="1" latinLnBrk="0" hangingPunct="1">
        <a:defRPr sz="1579" kern="1200">
          <a:solidFill>
            <a:schemeClr val="tx1"/>
          </a:solidFill>
          <a:latin typeface="+mn-lt"/>
          <a:ea typeface="+mn-ea"/>
          <a:cs typeface="+mn-cs"/>
        </a:defRPr>
      </a:lvl7pPr>
      <a:lvl8pPr marL="2807071" algn="l" defTabSz="802020" rtl="0" eaLnBrk="1" latinLnBrk="0" hangingPunct="1">
        <a:defRPr sz="1579" kern="1200">
          <a:solidFill>
            <a:schemeClr val="tx1"/>
          </a:solidFill>
          <a:latin typeface="+mn-lt"/>
          <a:ea typeface="+mn-ea"/>
          <a:cs typeface="+mn-cs"/>
        </a:defRPr>
      </a:lvl8pPr>
      <a:lvl9pPr marL="3208081" algn="l" defTabSz="802020"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Uf76pThNXZc" TargetMode="External"/><Relationship Id="rId2" Type="http://schemas.openxmlformats.org/officeDocument/2006/relationships/hyperlink" Target="https://www.bbc.co.uk/bitesize/topics/zj44jxs" TargetMode="External"/><Relationship Id="rId1" Type="http://schemas.openxmlformats.org/officeDocument/2006/relationships/slideLayout" Target="../slideLayouts/slideLayout12.xml"/><Relationship Id="rId5" Type="http://schemas.openxmlformats.org/officeDocument/2006/relationships/hyperlink" Target="https://www.stem.org.uk/resources/elibrary/resource/26916/electricity" TargetMode="External"/><Relationship Id="rId4" Type="http://schemas.openxmlformats.org/officeDocument/2006/relationships/hyperlink" Target="https://www.sciencekids.co.nz/quizzes/electricity.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p:nvPr/>
        </p:nvSpPr>
        <p:spPr>
          <a:xfrm>
            <a:off x="169521" y="608067"/>
            <a:ext cx="3708353" cy="999633"/>
          </a:xfrm>
          <a:prstGeom prst="rect">
            <a:avLst/>
          </a:prstGeom>
          <a:solidFill>
            <a:schemeClr val="accent6">
              <a:lumMod val="20000"/>
              <a:lumOff val="80000"/>
            </a:schemeClr>
          </a:solidFill>
          <a:ln>
            <a:solidFill>
              <a:srgbClr val="00B050"/>
            </a:solidFill>
          </a:ln>
        </p:spPr>
        <p:txBody>
          <a:bodyPr vert="horz" wrap="square" lIns="0" tIns="12065" rIns="0" bIns="0" rtlCol="0">
            <a:spAutoFit/>
          </a:bodyPr>
          <a:lstStyle/>
          <a:p>
            <a:pPr marL="12700">
              <a:lnSpc>
                <a:spcPct val="100000"/>
              </a:lnSpc>
              <a:spcBef>
                <a:spcPts val="95"/>
              </a:spcBef>
            </a:pPr>
            <a:r>
              <a:rPr lang="en-US" sz="1000" dirty="0" smtClean="0"/>
              <a:t>.</a:t>
            </a:r>
            <a:r>
              <a:rPr lang="en-US" sz="1000" b="1" dirty="0"/>
              <a:t> Year 4 :</a:t>
            </a:r>
          </a:p>
          <a:p>
            <a:pPr marL="12700">
              <a:lnSpc>
                <a:spcPct val="100000"/>
              </a:lnSpc>
              <a:spcBef>
                <a:spcPts val="95"/>
              </a:spcBef>
            </a:pPr>
            <a:r>
              <a:rPr lang="en-US" sz="1000" b="1" dirty="0"/>
              <a:t>• Classify household objects that run/don't run on electricity </a:t>
            </a:r>
          </a:p>
          <a:p>
            <a:pPr marL="12700">
              <a:lnSpc>
                <a:spcPct val="100000"/>
              </a:lnSpc>
              <a:spcBef>
                <a:spcPts val="95"/>
              </a:spcBef>
            </a:pPr>
            <a:r>
              <a:rPr lang="en-US" sz="1000" b="1" dirty="0"/>
              <a:t>• Classify materials that are/are not conductors.</a:t>
            </a:r>
          </a:p>
          <a:p>
            <a:pPr marL="12700">
              <a:lnSpc>
                <a:spcPct val="100000"/>
              </a:lnSpc>
              <a:spcBef>
                <a:spcPts val="95"/>
              </a:spcBef>
            </a:pPr>
            <a:r>
              <a:rPr lang="en-US" sz="1000" b="1" dirty="0"/>
              <a:t> • Identify how electricity can be generated.</a:t>
            </a:r>
          </a:p>
          <a:p>
            <a:pPr marL="12700">
              <a:lnSpc>
                <a:spcPct val="100000"/>
              </a:lnSpc>
              <a:spcBef>
                <a:spcPts val="95"/>
              </a:spcBef>
            </a:pPr>
            <a:r>
              <a:rPr lang="en-US" sz="1000" b="1" dirty="0"/>
              <a:t> • Draw a labelled diagram of the components of a circuit. </a:t>
            </a:r>
          </a:p>
          <a:p>
            <a:pPr marL="12700">
              <a:lnSpc>
                <a:spcPct val="100000"/>
              </a:lnSpc>
              <a:spcBef>
                <a:spcPts val="95"/>
              </a:spcBef>
            </a:pPr>
            <a:endParaRPr lang="en-US" sz="1000" dirty="0" smtClean="0"/>
          </a:p>
        </p:txBody>
      </p:sp>
      <p:sp>
        <p:nvSpPr>
          <p:cNvPr id="6" name="object 6"/>
          <p:cNvSpPr/>
          <p:nvPr/>
        </p:nvSpPr>
        <p:spPr>
          <a:xfrm>
            <a:off x="6994779" y="402592"/>
            <a:ext cx="3309786" cy="1356076"/>
          </a:xfrm>
          <a:custGeom>
            <a:avLst/>
            <a:gdLst/>
            <a:ahLst/>
            <a:cxnLst/>
            <a:rect l="l" t="t" r="r" b="b"/>
            <a:pathLst>
              <a:path w="3007359" h="3416300">
                <a:moveTo>
                  <a:pt x="0" y="3415791"/>
                </a:moveTo>
                <a:lnTo>
                  <a:pt x="3007360" y="3415791"/>
                </a:lnTo>
                <a:lnTo>
                  <a:pt x="3007360" y="0"/>
                </a:lnTo>
                <a:lnTo>
                  <a:pt x="0" y="0"/>
                </a:lnTo>
                <a:lnTo>
                  <a:pt x="0" y="3415791"/>
                </a:lnTo>
                <a:close/>
              </a:path>
            </a:pathLst>
          </a:custGeom>
          <a:ln w="25400">
            <a:solidFill>
              <a:srgbClr val="00B050"/>
            </a:solidFill>
          </a:ln>
        </p:spPr>
        <p:txBody>
          <a:bodyPr wrap="square" lIns="0" tIns="0" rIns="0" bIns="0" rtlCol="0"/>
          <a:lstStyle/>
          <a:p>
            <a:endParaRPr/>
          </a:p>
        </p:txBody>
      </p:sp>
      <p:sp>
        <p:nvSpPr>
          <p:cNvPr id="22" name="object 22"/>
          <p:cNvSpPr/>
          <p:nvPr/>
        </p:nvSpPr>
        <p:spPr>
          <a:xfrm>
            <a:off x="6924631" y="152970"/>
            <a:ext cx="3379934" cy="232370"/>
          </a:xfrm>
          <a:custGeom>
            <a:avLst/>
            <a:gdLst/>
            <a:ahLst/>
            <a:cxnLst/>
            <a:rect l="l" t="t" r="r" b="b"/>
            <a:pathLst>
              <a:path w="3002279" h="635635">
                <a:moveTo>
                  <a:pt x="0" y="635431"/>
                </a:moveTo>
                <a:lnTo>
                  <a:pt x="3002153" y="635431"/>
                </a:lnTo>
                <a:lnTo>
                  <a:pt x="3002153" y="0"/>
                </a:lnTo>
                <a:lnTo>
                  <a:pt x="0" y="0"/>
                </a:lnTo>
                <a:lnTo>
                  <a:pt x="0" y="635431"/>
                </a:lnTo>
                <a:close/>
              </a:path>
            </a:pathLst>
          </a:custGeom>
          <a:solidFill>
            <a:schemeClr val="accent6">
              <a:lumMod val="20000"/>
              <a:lumOff val="80000"/>
            </a:schemeClr>
          </a:solidFill>
          <a:ln w="25399">
            <a:solidFill>
              <a:srgbClr val="00B050"/>
            </a:solidFill>
          </a:ln>
        </p:spPr>
        <p:txBody>
          <a:bodyPr wrap="square" lIns="0" tIns="0" rIns="0" bIns="0" rtlCol="0"/>
          <a:lstStyle/>
          <a:p>
            <a:endParaRPr/>
          </a:p>
        </p:txBody>
      </p:sp>
      <p:sp>
        <p:nvSpPr>
          <p:cNvPr id="23" name="object 23"/>
          <p:cNvSpPr txBox="1"/>
          <p:nvPr/>
        </p:nvSpPr>
        <p:spPr>
          <a:xfrm>
            <a:off x="7001085" y="130176"/>
            <a:ext cx="3334942" cy="194990"/>
          </a:xfrm>
          <a:prstGeom prst="rect">
            <a:avLst/>
          </a:prstGeom>
          <a:ln>
            <a:noFill/>
          </a:ln>
        </p:spPr>
        <p:txBody>
          <a:bodyPr vert="horz" wrap="square" lIns="0" tIns="12700" rIns="0" bIns="0" rtlCol="0">
            <a:spAutoFit/>
          </a:bodyPr>
          <a:lstStyle/>
          <a:p>
            <a:pPr marL="12700" marR="5080">
              <a:lnSpc>
                <a:spcPct val="120700"/>
              </a:lnSpc>
              <a:spcBef>
                <a:spcPts val="100"/>
              </a:spcBef>
            </a:pPr>
            <a:r>
              <a:rPr sz="1050" b="1" dirty="0">
                <a:latin typeface="Calibri"/>
                <a:cs typeface="Calibri"/>
              </a:rPr>
              <a:t>Things I </a:t>
            </a:r>
            <a:r>
              <a:rPr sz="1050" b="1" spc="-5" dirty="0">
                <a:latin typeface="Calibri"/>
                <a:cs typeface="Calibri"/>
              </a:rPr>
              <a:t>need </a:t>
            </a:r>
            <a:r>
              <a:rPr sz="1050" b="1" spc="-15" dirty="0">
                <a:latin typeface="Calibri"/>
                <a:cs typeface="Calibri"/>
              </a:rPr>
              <a:t>to </a:t>
            </a:r>
            <a:r>
              <a:rPr sz="1050" b="1" spc="-5" dirty="0">
                <a:latin typeface="Calibri"/>
                <a:cs typeface="Calibri"/>
              </a:rPr>
              <a:t>know by </a:t>
            </a:r>
            <a:r>
              <a:rPr sz="1050" b="1" dirty="0">
                <a:latin typeface="Calibri"/>
                <a:cs typeface="Calibri"/>
              </a:rPr>
              <a:t>the </a:t>
            </a:r>
            <a:r>
              <a:rPr sz="1050" b="1" spc="-5" dirty="0">
                <a:latin typeface="Calibri"/>
                <a:cs typeface="Calibri"/>
              </a:rPr>
              <a:t>end </a:t>
            </a:r>
            <a:r>
              <a:rPr sz="1050" b="1" dirty="0">
                <a:latin typeface="Calibri"/>
                <a:cs typeface="Calibri"/>
              </a:rPr>
              <a:t>of </a:t>
            </a:r>
            <a:r>
              <a:rPr sz="1050" b="1" spc="-305" dirty="0">
                <a:latin typeface="Calibri"/>
                <a:cs typeface="Calibri"/>
              </a:rPr>
              <a:t> </a:t>
            </a:r>
            <a:r>
              <a:rPr sz="1050" b="1" dirty="0" err="1">
                <a:latin typeface="Calibri"/>
                <a:cs typeface="Calibri"/>
              </a:rPr>
              <a:t>th</a:t>
            </a:r>
            <a:r>
              <a:rPr lang="en-GB" sz="1050" b="1" dirty="0">
                <a:latin typeface="Calibri"/>
                <a:cs typeface="Calibri"/>
              </a:rPr>
              <a:t>is Science</a:t>
            </a:r>
            <a:r>
              <a:rPr sz="1050" b="1" spc="-5" dirty="0">
                <a:latin typeface="Calibri"/>
                <a:cs typeface="Calibri"/>
              </a:rPr>
              <a:t> journey</a:t>
            </a:r>
            <a:r>
              <a:rPr lang="en-GB" sz="1050" b="1" spc="-5" dirty="0">
                <a:latin typeface="Calibri"/>
                <a:cs typeface="Calibri"/>
              </a:rPr>
              <a:t>…</a:t>
            </a:r>
            <a:endParaRPr sz="1050" dirty="0">
              <a:latin typeface="Calibri"/>
              <a:cs typeface="Calibri"/>
            </a:endParaRPr>
          </a:p>
        </p:txBody>
      </p:sp>
      <p:sp>
        <p:nvSpPr>
          <p:cNvPr id="31" name="Rectangle 30">
            <a:extLst>
              <a:ext uri="{FF2B5EF4-FFF2-40B4-BE49-F238E27FC236}">
                <a16:creationId xmlns:a16="http://schemas.microsoft.com/office/drawing/2014/main" xmlns="" id="{03F6EDA1-414B-A649-B3C3-8B54469B74C4}"/>
              </a:ext>
            </a:extLst>
          </p:cNvPr>
          <p:cNvSpPr/>
          <p:nvPr/>
        </p:nvSpPr>
        <p:spPr>
          <a:xfrm>
            <a:off x="2878979" y="22463"/>
            <a:ext cx="758940" cy="369332"/>
          </a:xfrm>
          <a:prstGeom prst="rect">
            <a:avLst/>
          </a:prstGeom>
          <a:ln>
            <a:solidFill>
              <a:srgbClr val="00B050"/>
            </a:solidFill>
          </a:ln>
        </p:spPr>
        <p:txBody>
          <a:bodyPr wrap="square">
            <a:spAutoFit/>
          </a:bodyPr>
          <a:lstStyle/>
          <a:p>
            <a:r>
              <a:rPr lang="en-GB" b="1" spc="-40" dirty="0"/>
              <a:t>Year</a:t>
            </a:r>
            <a:r>
              <a:rPr lang="en-GB" b="1" spc="-70" dirty="0"/>
              <a:t> </a:t>
            </a:r>
            <a:r>
              <a:rPr lang="en-GB" b="1" spc="-10" dirty="0"/>
              <a:t>6</a:t>
            </a:r>
            <a:endParaRPr lang="en-US" b="1" dirty="0"/>
          </a:p>
        </p:txBody>
      </p:sp>
      <p:pic>
        <p:nvPicPr>
          <p:cNvPr id="32" name="Picture 31">
            <a:extLst>
              <a:ext uri="{FF2B5EF4-FFF2-40B4-BE49-F238E27FC236}">
                <a16:creationId xmlns:a16="http://schemas.microsoft.com/office/drawing/2014/main" xmlns="" id="{A0B315EE-7A53-6C42-A5A8-DFAC03318FC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4800" y="110908"/>
            <a:ext cx="289589" cy="301612"/>
          </a:xfrm>
          <a:prstGeom prst="rect">
            <a:avLst/>
          </a:prstGeom>
          <a:noFill/>
          <a:ln>
            <a:solidFill>
              <a:srgbClr val="00B050"/>
            </a:solidFill>
          </a:ln>
        </p:spPr>
      </p:pic>
      <p:sp>
        <p:nvSpPr>
          <p:cNvPr id="11" name="Rectangle 6"/>
          <p:cNvSpPr>
            <a:spLocks noChangeArrowheads="1"/>
          </p:cNvSpPr>
          <p:nvPr/>
        </p:nvSpPr>
        <p:spPr bwMode="auto">
          <a:xfrm>
            <a:off x="7230005" y="2418566"/>
            <a:ext cx="2877103"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chemeClr val="tx1"/>
              </a:solidFill>
              <a:effectLst/>
              <a:latin typeface="Arial" panose="020B0604020202020204" pitchFamily="34" charset="0"/>
            </a:endParaRPr>
          </a:p>
        </p:txBody>
      </p:sp>
      <p:sp>
        <p:nvSpPr>
          <p:cNvPr id="9" name="Rectangle 8"/>
          <p:cNvSpPr/>
          <p:nvPr/>
        </p:nvSpPr>
        <p:spPr>
          <a:xfrm>
            <a:off x="3924957" y="130176"/>
            <a:ext cx="3008054" cy="3701013"/>
          </a:xfrm>
          <a:prstGeom prst="rect">
            <a:avLst/>
          </a:prstGeom>
          <a:solidFill>
            <a:schemeClr val="accent6">
              <a:lumMod val="60000"/>
              <a:lumOff val="40000"/>
            </a:schemeClr>
          </a:solidFill>
          <a:ln>
            <a:solidFill>
              <a:schemeClr val="tx2"/>
            </a:solidFill>
          </a:ln>
        </p:spPr>
        <p:txBody>
          <a:bodyPr wrap="square">
            <a:spAutoFit/>
          </a:bodyPr>
          <a:lstStyle/>
          <a:p>
            <a:pPr algn="ctr"/>
            <a:r>
              <a:rPr lang="en-US" sz="1400" b="1" u="sng" dirty="0">
                <a:solidFill>
                  <a:srgbClr val="002060"/>
                </a:solidFill>
              </a:rPr>
              <a:t>Famous Scientist </a:t>
            </a:r>
            <a:endParaRPr lang="en-US" sz="1400" b="1" u="sng" dirty="0" smtClean="0">
              <a:solidFill>
                <a:srgbClr val="002060"/>
              </a:solidFill>
            </a:endParaRPr>
          </a:p>
          <a:p>
            <a:pPr algn="ctr"/>
            <a:r>
              <a:rPr lang="en-US" sz="1400" dirty="0"/>
              <a:t> </a:t>
            </a:r>
            <a:r>
              <a:rPr lang="en-US" sz="1050" dirty="0" smtClean="0"/>
              <a:t>Thomas </a:t>
            </a:r>
            <a:r>
              <a:rPr lang="en-US" sz="1050" dirty="0"/>
              <a:t>Edison (1847 – 1931) battery motor A device that changes electrical energy into movement. Thomas Edison was born in 1847 and died in 1931. He lived in the state of New Jersey in the United States of America (USA) He is known as one of the greatest inventors in history. He invented the light bulb, the phonograph (which could record and play sound) and an early video camera called the </a:t>
            </a:r>
            <a:r>
              <a:rPr lang="en-US" sz="1050" dirty="0" err="1"/>
              <a:t>Kinetograph</a:t>
            </a:r>
            <a:r>
              <a:rPr lang="en-US" sz="1050" dirty="0"/>
              <a:t>. The films were then watched on a Kinetoscope which he also invented.</a:t>
            </a:r>
            <a:endParaRPr lang="en-GB" sz="1050" dirty="0"/>
          </a:p>
          <a:p>
            <a:pPr algn="ctr"/>
            <a:endParaRPr lang="en-US" sz="1400" b="1" u="sng" dirty="0" smtClean="0">
              <a:solidFill>
                <a:srgbClr val="002060"/>
              </a:solidFill>
            </a:endParaRPr>
          </a:p>
          <a:p>
            <a:pPr algn="ctr"/>
            <a:endParaRPr lang="en-US" sz="1400" b="1" u="sng" dirty="0" smtClean="0">
              <a:solidFill>
                <a:srgbClr val="002060"/>
              </a:solidFill>
            </a:endParaRPr>
          </a:p>
          <a:p>
            <a:pPr algn="ctr"/>
            <a:endParaRPr lang="en-US" sz="1400" b="1" u="sng" dirty="0">
              <a:solidFill>
                <a:srgbClr val="002060"/>
              </a:solidFill>
            </a:endParaRPr>
          </a:p>
          <a:p>
            <a:pPr algn="ctr"/>
            <a:endParaRPr lang="en-US" sz="1400" b="1" u="sng" dirty="0" smtClean="0">
              <a:solidFill>
                <a:srgbClr val="002060"/>
              </a:solidFill>
            </a:endParaRPr>
          </a:p>
          <a:p>
            <a:pPr algn="ctr"/>
            <a:endParaRPr lang="en-US" sz="1400" b="1" u="sng" dirty="0">
              <a:solidFill>
                <a:srgbClr val="002060"/>
              </a:solidFill>
            </a:endParaRPr>
          </a:p>
          <a:p>
            <a:pPr algn="ctr"/>
            <a:endParaRPr lang="en-US" sz="1400" b="1" u="sng" dirty="0" smtClean="0">
              <a:solidFill>
                <a:srgbClr val="002060"/>
              </a:solidFill>
            </a:endParaRPr>
          </a:p>
          <a:p>
            <a:pPr algn="ctr"/>
            <a:endParaRPr lang="en-US" sz="1400" b="1" u="sng" dirty="0">
              <a:solidFill>
                <a:srgbClr val="002060"/>
              </a:solidFill>
            </a:endParaRPr>
          </a:p>
          <a:p>
            <a:pPr algn="ctr"/>
            <a:endParaRPr lang="en-US" sz="1400" b="1" u="sng" dirty="0">
              <a:solidFill>
                <a:srgbClr val="002060"/>
              </a:solidFill>
            </a:endParaRPr>
          </a:p>
        </p:txBody>
      </p:sp>
      <p:sp>
        <p:nvSpPr>
          <p:cNvPr id="10" name="Rectangle 9">
            <a:extLst>
              <a:ext uri="{FF2B5EF4-FFF2-40B4-BE49-F238E27FC236}">
                <a16:creationId xmlns:a16="http://schemas.microsoft.com/office/drawing/2014/main" xmlns="" id="{DE92FADB-5290-C844-BD53-F7116FDA0E1C}"/>
              </a:ext>
            </a:extLst>
          </p:cNvPr>
          <p:cNvSpPr/>
          <p:nvPr/>
        </p:nvSpPr>
        <p:spPr>
          <a:xfrm>
            <a:off x="169521" y="363536"/>
            <a:ext cx="3699448" cy="276999"/>
          </a:xfrm>
          <a:prstGeom prst="rect">
            <a:avLst/>
          </a:prstGeom>
          <a:solidFill>
            <a:schemeClr val="accent6">
              <a:lumMod val="20000"/>
              <a:lumOff val="80000"/>
            </a:schemeClr>
          </a:solidFill>
          <a:ln>
            <a:solidFill>
              <a:srgbClr val="00B050"/>
            </a:solidFill>
          </a:ln>
        </p:spPr>
        <p:txBody>
          <a:bodyPr wrap="square">
            <a:spAutoFit/>
          </a:bodyPr>
          <a:lstStyle/>
          <a:p>
            <a:pPr marL="12700" algn="ctr">
              <a:lnSpc>
                <a:spcPct val="100000"/>
              </a:lnSpc>
              <a:spcBef>
                <a:spcPts val="105"/>
              </a:spcBef>
              <a:tabLst>
                <a:tab pos="1553210" algn="l"/>
              </a:tabLst>
            </a:pPr>
            <a:r>
              <a:rPr lang="en-GB" sz="1200" b="1" spc="-5" dirty="0">
                <a:cs typeface="Calibri"/>
              </a:rPr>
              <a:t>Things I </a:t>
            </a:r>
            <a:r>
              <a:rPr lang="en-GB" sz="1200" b="1" spc="-5" dirty="0" smtClean="0">
                <a:cs typeface="Calibri"/>
              </a:rPr>
              <a:t>already know…</a:t>
            </a:r>
            <a:endParaRPr lang="en-GB" sz="1200" b="1" spc="-5" dirty="0">
              <a:cs typeface="Calibri"/>
            </a:endParaRPr>
          </a:p>
        </p:txBody>
      </p:sp>
      <p:sp>
        <p:nvSpPr>
          <p:cNvPr id="14" name="Rectangle 13">
            <a:extLst>
              <a:ext uri="{FF2B5EF4-FFF2-40B4-BE49-F238E27FC236}">
                <a16:creationId xmlns:a16="http://schemas.microsoft.com/office/drawing/2014/main" xmlns="" id="{37E4FBF6-CEEA-EC4F-A5D9-A27B73DD0C04}"/>
              </a:ext>
            </a:extLst>
          </p:cNvPr>
          <p:cNvSpPr/>
          <p:nvPr/>
        </p:nvSpPr>
        <p:spPr>
          <a:xfrm>
            <a:off x="3910204" y="3996828"/>
            <a:ext cx="3022807" cy="3370153"/>
          </a:xfrm>
          <a:prstGeom prst="rect">
            <a:avLst/>
          </a:prstGeom>
          <a:solidFill>
            <a:schemeClr val="accent6">
              <a:lumMod val="60000"/>
              <a:lumOff val="40000"/>
            </a:schemeClr>
          </a:solidFill>
          <a:ln>
            <a:solidFill>
              <a:srgbClr val="C00000"/>
            </a:solidFill>
          </a:ln>
        </p:spPr>
        <p:txBody>
          <a:bodyPr wrap="square">
            <a:spAutoFit/>
          </a:bodyPr>
          <a:lstStyle/>
          <a:p>
            <a:r>
              <a:rPr lang="en-US" sz="1100" dirty="0"/>
              <a:t>Simple circuit variations </a:t>
            </a:r>
            <a:endParaRPr lang="en-US" sz="1100" dirty="0" smtClean="0"/>
          </a:p>
          <a:p>
            <a:r>
              <a:rPr lang="en-US" sz="1100" dirty="0" smtClean="0"/>
              <a:t>The </a:t>
            </a:r>
            <a:r>
              <a:rPr lang="en-US" sz="1100" dirty="0"/>
              <a:t>bulb will be dimmer if resistance is increased. </a:t>
            </a:r>
            <a:endParaRPr lang="en-US" sz="1100" dirty="0" smtClean="0"/>
          </a:p>
          <a:p>
            <a:endParaRPr lang="en-US" sz="1100" dirty="0" smtClean="0"/>
          </a:p>
          <a:p>
            <a:r>
              <a:rPr lang="en-US" sz="1100" dirty="0" smtClean="0"/>
              <a:t>Resistance </a:t>
            </a:r>
            <a:r>
              <a:rPr lang="en-US" sz="1100" dirty="0"/>
              <a:t>can be increased by</a:t>
            </a:r>
            <a:r>
              <a:rPr lang="en-US" sz="1100" dirty="0" smtClean="0"/>
              <a:t>:</a:t>
            </a:r>
          </a:p>
          <a:p>
            <a:r>
              <a:rPr lang="en-US" sz="1100" dirty="0" smtClean="0"/>
              <a:t> </a:t>
            </a:r>
            <a:r>
              <a:rPr lang="en-US" sz="1100" dirty="0"/>
              <a:t>• Having longer </a:t>
            </a:r>
            <a:r>
              <a:rPr lang="en-US" sz="1100" dirty="0" smtClean="0"/>
              <a:t>wires</a:t>
            </a:r>
          </a:p>
          <a:p>
            <a:r>
              <a:rPr lang="en-US" sz="1100" dirty="0" smtClean="0"/>
              <a:t> </a:t>
            </a:r>
            <a:r>
              <a:rPr lang="en-US" sz="1100" dirty="0"/>
              <a:t>• Increasing the number of devices e.g. bulbs. The bulb will be brighter </a:t>
            </a:r>
            <a:endParaRPr lang="en-US" sz="1100" dirty="0" smtClean="0"/>
          </a:p>
          <a:p>
            <a:endParaRPr lang="en-US" sz="1100" dirty="0"/>
          </a:p>
          <a:p>
            <a:r>
              <a:rPr lang="en-US" sz="1100" dirty="0" smtClean="0"/>
              <a:t> </a:t>
            </a:r>
            <a:r>
              <a:rPr lang="en-US" sz="1100" dirty="0"/>
              <a:t>if you decrease resistance and increase the current by: </a:t>
            </a:r>
            <a:endParaRPr lang="en-US" sz="1100" dirty="0" smtClean="0"/>
          </a:p>
          <a:p>
            <a:r>
              <a:rPr lang="en-US" sz="1100" dirty="0" smtClean="0"/>
              <a:t>• </a:t>
            </a:r>
            <a:r>
              <a:rPr lang="en-US" sz="1100" dirty="0"/>
              <a:t>Adding more </a:t>
            </a:r>
            <a:r>
              <a:rPr lang="en-US" sz="1100" dirty="0" smtClean="0"/>
              <a:t>batteries</a:t>
            </a:r>
          </a:p>
          <a:p>
            <a:r>
              <a:rPr lang="en-US" sz="1100" dirty="0" smtClean="0"/>
              <a:t> </a:t>
            </a:r>
            <a:r>
              <a:rPr lang="en-US" sz="1100" dirty="0"/>
              <a:t>• Having a battery with a higher voltage </a:t>
            </a:r>
            <a:endParaRPr lang="en-US" sz="1100" b="1" dirty="0"/>
          </a:p>
          <a:p>
            <a:endParaRPr lang="en-US" sz="900" dirty="0">
              <a:effectLst/>
            </a:endParaRPr>
          </a:p>
          <a:p>
            <a:endParaRPr lang="en-US" sz="900" dirty="0" smtClean="0"/>
          </a:p>
          <a:p>
            <a:endParaRPr lang="en-US" sz="900" dirty="0" smtClean="0">
              <a:effectLst/>
            </a:endParaRPr>
          </a:p>
          <a:p>
            <a:endParaRPr lang="en-US" sz="900" dirty="0"/>
          </a:p>
          <a:p>
            <a:endParaRPr lang="en-US" sz="900" dirty="0" smtClean="0">
              <a:effectLst/>
            </a:endParaRPr>
          </a:p>
          <a:p>
            <a:endParaRPr lang="en-US" sz="900" dirty="0"/>
          </a:p>
          <a:p>
            <a:endParaRPr lang="en-US" sz="900" dirty="0" smtClean="0">
              <a:effectLst/>
            </a:endParaRPr>
          </a:p>
          <a:p>
            <a:endParaRPr lang="en-US" sz="900" dirty="0">
              <a:effectLst/>
            </a:endParaRPr>
          </a:p>
          <a:p>
            <a:endParaRPr lang="en-GB" sz="900" dirty="0">
              <a:effectLst/>
            </a:endParaRPr>
          </a:p>
        </p:txBody>
      </p:sp>
      <p:sp>
        <p:nvSpPr>
          <p:cNvPr id="43" name="TextBox 42">
            <a:extLst>
              <a:ext uri="{FF2B5EF4-FFF2-40B4-BE49-F238E27FC236}">
                <a16:creationId xmlns:a16="http://schemas.microsoft.com/office/drawing/2014/main" xmlns="" id="{AA37E5C9-7D33-0345-B86B-46FF36359AB3}"/>
              </a:ext>
            </a:extLst>
          </p:cNvPr>
          <p:cNvSpPr txBox="1"/>
          <p:nvPr/>
        </p:nvSpPr>
        <p:spPr>
          <a:xfrm>
            <a:off x="462227" y="58220"/>
            <a:ext cx="2124299" cy="369332"/>
          </a:xfrm>
          <a:prstGeom prst="rect">
            <a:avLst/>
          </a:prstGeom>
          <a:noFill/>
        </p:spPr>
        <p:txBody>
          <a:bodyPr wrap="none" rtlCol="0">
            <a:spAutoFit/>
          </a:bodyPr>
          <a:lstStyle/>
          <a:p>
            <a:r>
              <a:rPr lang="en-US" b="1" dirty="0" smtClean="0"/>
              <a:t>Electricity Autumn 1</a:t>
            </a:r>
            <a:endParaRPr lang="en-US" b="1" dirty="0"/>
          </a:p>
        </p:txBody>
      </p:sp>
      <p:sp>
        <p:nvSpPr>
          <p:cNvPr id="3" name="Rectangle 2"/>
          <p:cNvSpPr/>
          <p:nvPr/>
        </p:nvSpPr>
        <p:spPr>
          <a:xfrm>
            <a:off x="6958754" y="402590"/>
            <a:ext cx="3345811" cy="4662815"/>
          </a:xfrm>
          <a:prstGeom prst="rect">
            <a:avLst/>
          </a:prstGeom>
          <a:solidFill>
            <a:schemeClr val="accent6">
              <a:lumMod val="60000"/>
              <a:lumOff val="40000"/>
            </a:schemeClr>
          </a:solidFill>
        </p:spPr>
        <p:txBody>
          <a:bodyPr wrap="square">
            <a:spAutoFit/>
          </a:bodyPr>
          <a:lstStyle/>
          <a:p>
            <a:pPr marL="285750" indent="-285750">
              <a:buFont typeface="Arial" panose="020B0604020202020204" pitchFamily="34" charset="0"/>
              <a:buChar char="•"/>
            </a:pPr>
            <a:r>
              <a:rPr lang="en-US" sz="1100" dirty="0"/>
              <a:t>We use scientific symbols to represent the components (parts) of a circuit.</a:t>
            </a:r>
          </a:p>
          <a:p>
            <a:pPr marL="285750" indent="-285750">
              <a:buFont typeface="Arial" panose="020B0604020202020204" pitchFamily="34" charset="0"/>
              <a:buChar char="•"/>
            </a:pPr>
            <a:r>
              <a:rPr lang="en-US" sz="1100" dirty="0"/>
              <a:t> The brightness of a bulb or the loudness of a buzzer is affected by the number of cells in a circuit. </a:t>
            </a:r>
          </a:p>
          <a:p>
            <a:pPr marL="285750" indent="-285750">
              <a:buFont typeface="Arial" panose="020B0604020202020204" pitchFamily="34" charset="0"/>
              <a:buChar char="•"/>
            </a:pPr>
            <a:r>
              <a:rPr lang="en-US" sz="1100" dirty="0"/>
              <a:t>The brightness of a bulb or the loudness of a buzzer is affected by the voltage of cells in a circuit. </a:t>
            </a:r>
          </a:p>
          <a:p>
            <a:pPr marL="285750" indent="-285750">
              <a:buFont typeface="Arial" panose="020B0604020202020204" pitchFamily="34" charset="0"/>
              <a:buChar char="•"/>
            </a:pPr>
            <a:r>
              <a:rPr lang="en-US" sz="1100" dirty="0"/>
              <a:t>The number of components in a circuit can affect how they function. </a:t>
            </a:r>
          </a:p>
          <a:p>
            <a:pPr marL="285750" indent="-285750">
              <a:buFont typeface="Arial" panose="020B0604020202020204" pitchFamily="34" charset="0"/>
              <a:buChar char="•"/>
            </a:pPr>
            <a:r>
              <a:rPr lang="en-US" sz="1100" dirty="0"/>
              <a:t>The arrangement of components in a circuit can affect how they function.</a:t>
            </a:r>
          </a:p>
          <a:p>
            <a:pPr marL="285750" indent="-285750">
              <a:buFont typeface="Arial" panose="020B0604020202020204" pitchFamily="34" charset="0"/>
              <a:buChar char="•"/>
            </a:pPr>
            <a:r>
              <a:rPr lang="en-US" sz="1100" dirty="0"/>
              <a:t> The length of wires in a circuit can affect how the components function</a:t>
            </a:r>
            <a:r>
              <a:rPr lang="en-US" sz="1100" dirty="0" smtClean="0"/>
              <a:t>.</a:t>
            </a:r>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endParaRPr lang="en-US" sz="1100" dirty="0" smtClean="0"/>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endParaRPr lang="en-US" sz="1100" dirty="0" smtClean="0"/>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endParaRPr lang="en-US" sz="1100" dirty="0" smtClean="0"/>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endParaRPr lang="en-US" sz="1100" dirty="0" smtClean="0"/>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endParaRPr lang="en-US" sz="1100" dirty="0" smtClean="0"/>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endParaRPr lang="en-US" sz="1100" dirty="0" smtClean="0"/>
          </a:p>
          <a:p>
            <a:pPr marL="285750" indent="-285750">
              <a:buFont typeface="Arial" panose="020B0604020202020204" pitchFamily="34" charset="0"/>
              <a:buChar char="•"/>
            </a:pPr>
            <a:endParaRPr lang="en-GB" sz="1100" dirty="0"/>
          </a:p>
        </p:txBody>
      </p:sp>
      <p:sp>
        <p:nvSpPr>
          <p:cNvPr id="4" name="TextBox 3"/>
          <p:cNvSpPr txBox="1"/>
          <p:nvPr/>
        </p:nvSpPr>
        <p:spPr>
          <a:xfrm>
            <a:off x="152498" y="1644065"/>
            <a:ext cx="3699447" cy="5747727"/>
          </a:xfrm>
          <a:prstGeom prst="rect">
            <a:avLst/>
          </a:prstGeom>
          <a:solidFill>
            <a:schemeClr val="accent6">
              <a:lumMod val="60000"/>
              <a:lumOff val="40000"/>
            </a:schemeClr>
          </a:solidFill>
        </p:spPr>
        <p:txBody>
          <a:bodyPr wrap="square" rtlCol="0">
            <a:spAutoFit/>
          </a:bodyPr>
          <a:lstStyle/>
          <a:p>
            <a:r>
              <a:rPr lang="en-US" sz="1000" b="1" dirty="0">
                <a:solidFill>
                  <a:srgbClr val="FF0000"/>
                </a:solidFill>
              </a:rPr>
              <a:t>Science </a:t>
            </a:r>
            <a:r>
              <a:rPr lang="en-US" sz="1000" b="1" dirty="0" smtClean="0">
                <a:solidFill>
                  <a:srgbClr val="FF0000"/>
                </a:solidFill>
              </a:rPr>
              <a:t>Vocabulary </a:t>
            </a:r>
            <a:endParaRPr lang="en-US" sz="1000" b="1" dirty="0" smtClean="0">
              <a:solidFill>
                <a:srgbClr val="FF0000"/>
              </a:solidFill>
            </a:endParaRPr>
          </a:p>
          <a:p>
            <a:pPr>
              <a:lnSpc>
                <a:spcPct val="107000"/>
              </a:lnSpc>
              <a:spcAft>
                <a:spcPts val="800"/>
              </a:spcAft>
            </a:pPr>
            <a:r>
              <a:rPr lang="en-GB" sz="1000" b="1" dirty="0">
                <a:solidFill>
                  <a:srgbClr val="000000"/>
                </a:solidFill>
                <a:effectLst>
                  <a:outerShdw blurRad="38100" dist="19050" dir="2700000" algn="tl">
                    <a:schemeClr val="dk1">
                      <a:alpha val="40000"/>
                    </a:schemeClr>
                  </a:outerShdw>
                </a:effectLst>
                <a:ea typeface="Calibri" panose="020F0502020204030204" pitchFamily="34" charset="0"/>
                <a:cs typeface="Times New Roman" panose="02020603050405020304" pitchFamily="18" charset="0"/>
              </a:rPr>
              <a:t>Battery – A container consisting of one or more cells where chemical energy is converted into electricity and used as a source of power</a:t>
            </a:r>
            <a:endParaRPr lang="en-GB" sz="1000" dirty="0">
              <a:ea typeface="Calibri" panose="020F0502020204030204" pitchFamily="34" charset="0"/>
              <a:cs typeface="Times New Roman" panose="02020603050405020304" pitchFamily="18" charset="0"/>
            </a:endParaRPr>
          </a:p>
          <a:p>
            <a:pPr>
              <a:lnSpc>
                <a:spcPct val="107000"/>
              </a:lnSpc>
              <a:spcAft>
                <a:spcPts val="800"/>
              </a:spcAft>
            </a:pPr>
            <a:r>
              <a:rPr lang="en-GB" sz="1000" b="1" dirty="0">
                <a:solidFill>
                  <a:srgbClr val="000000"/>
                </a:solidFill>
                <a:effectLst>
                  <a:outerShdw blurRad="38100" dist="19050" dir="2700000" algn="tl">
                    <a:schemeClr val="dk1">
                      <a:alpha val="40000"/>
                    </a:schemeClr>
                  </a:outerShdw>
                </a:effectLst>
                <a:ea typeface="Calibri" panose="020F0502020204030204" pitchFamily="34" charset="0"/>
                <a:cs typeface="Times New Roman" panose="02020603050405020304" pitchFamily="18" charset="0"/>
              </a:rPr>
              <a:t>Bulb – A glass bulb which provides light by passing an electrical current through a filament </a:t>
            </a:r>
            <a:endParaRPr lang="en-GB" sz="1000" dirty="0">
              <a:ea typeface="Calibri" panose="020F0502020204030204" pitchFamily="34" charset="0"/>
              <a:cs typeface="Times New Roman" panose="02020603050405020304" pitchFamily="18" charset="0"/>
            </a:endParaRPr>
          </a:p>
          <a:p>
            <a:pPr>
              <a:lnSpc>
                <a:spcPct val="107000"/>
              </a:lnSpc>
              <a:spcAft>
                <a:spcPts val="800"/>
              </a:spcAft>
            </a:pPr>
            <a:r>
              <a:rPr lang="en-GB" sz="1000" b="1" dirty="0">
                <a:solidFill>
                  <a:srgbClr val="000000"/>
                </a:solidFill>
                <a:effectLst>
                  <a:outerShdw blurRad="38100" dist="19050" dir="2700000" algn="tl">
                    <a:schemeClr val="dk1">
                      <a:alpha val="40000"/>
                    </a:schemeClr>
                  </a:outerShdw>
                </a:effectLst>
                <a:ea typeface="Calibri" panose="020F0502020204030204" pitchFamily="34" charset="0"/>
                <a:cs typeface="Times New Roman" panose="02020603050405020304" pitchFamily="18" charset="0"/>
              </a:rPr>
              <a:t>Buzzer – An electrical device that makes a buzzing noise and is used for signalling</a:t>
            </a:r>
            <a:endParaRPr lang="en-GB" sz="1000" dirty="0">
              <a:ea typeface="Calibri" panose="020F0502020204030204" pitchFamily="34" charset="0"/>
              <a:cs typeface="Times New Roman" panose="02020603050405020304" pitchFamily="18" charset="0"/>
            </a:endParaRPr>
          </a:p>
          <a:p>
            <a:pPr>
              <a:lnSpc>
                <a:spcPct val="107000"/>
              </a:lnSpc>
              <a:spcAft>
                <a:spcPts val="800"/>
              </a:spcAft>
            </a:pPr>
            <a:r>
              <a:rPr lang="en-GB" sz="1000" b="1" dirty="0">
                <a:solidFill>
                  <a:srgbClr val="000000"/>
                </a:solidFill>
                <a:effectLst>
                  <a:outerShdw blurRad="38100" dist="19050" dir="2700000" algn="tl">
                    <a:schemeClr val="dk1">
                      <a:alpha val="40000"/>
                    </a:schemeClr>
                  </a:outerShdw>
                </a:effectLst>
                <a:ea typeface="Calibri" panose="020F0502020204030204" pitchFamily="34" charset="0"/>
                <a:cs typeface="Times New Roman" panose="02020603050405020304" pitchFamily="18" charset="0"/>
              </a:rPr>
              <a:t>Cell – A device containing electrodes that is used for generating current</a:t>
            </a:r>
            <a:endParaRPr lang="en-GB" sz="1000" dirty="0">
              <a:ea typeface="Calibri" panose="020F0502020204030204" pitchFamily="34" charset="0"/>
              <a:cs typeface="Times New Roman" panose="02020603050405020304" pitchFamily="18" charset="0"/>
            </a:endParaRPr>
          </a:p>
          <a:p>
            <a:pPr>
              <a:lnSpc>
                <a:spcPct val="107000"/>
              </a:lnSpc>
              <a:spcAft>
                <a:spcPts val="800"/>
              </a:spcAft>
            </a:pPr>
            <a:r>
              <a:rPr lang="en-GB" sz="1000" b="1" dirty="0">
                <a:solidFill>
                  <a:srgbClr val="000000"/>
                </a:solidFill>
                <a:effectLst>
                  <a:outerShdw blurRad="38100" dist="19050" dir="2700000" algn="tl">
                    <a:schemeClr val="dk1">
                      <a:alpha val="40000"/>
                    </a:schemeClr>
                  </a:outerShdw>
                </a:effectLst>
                <a:ea typeface="Calibri" panose="020F0502020204030204" pitchFamily="34" charset="0"/>
                <a:cs typeface="Times New Roman" panose="02020603050405020304" pitchFamily="18" charset="0"/>
              </a:rPr>
              <a:t>Circuit – A complete and closed path around which a circulating electric current can flow</a:t>
            </a:r>
            <a:endParaRPr lang="en-GB" sz="1000" dirty="0">
              <a:ea typeface="Calibri" panose="020F0502020204030204" pitchFamily="34" charset="0"/>
              <a:cs typeface="Times New Roman" panose="02020603050405020304" pitchFamily="18" charset="0"/>
            </a:endParaRPr>
          </a:p>
          <a:p>
            <a:pPr>
              <a:lnSpc>
                <a:spcPct val="107000"/>
              </a:lnSpc>
              <a:spcAft>
                <a:spcPts val="800"/>
              </a:spcAft>
            </a:pPr>
            <a:r>
              <a:rPr lang="en-GB" sz="1000" b="1" dirty="0">
                <a:solidFill>
                  <a:srgbClr val="000000"/>
                </a:solidFill>
                <a:effectLst>
                  <a:outerShdw blurRad="38100" dist="19050" dir="2700000" algn="tl">
                    <a:schemeClr val="dk1">
                      <a:alpha val="40000"/>
                    </a:schemeClr>
                  </a:outerShdw>
                </a:effectLst>
                <a:ea typeface="Calibri" panose="020F0502020204030204" pitchFamily="34" charset="0"/>
                <a:cs typeface="Times New Roman" panose="02020603050405020304" pitchFamily="18" charset="0"/>
              </a:rPr>
              <a:t>Conductor - A material or device which allows heat or electricity to carry through</a:t>
            </a:r>
            <a:endParaRPr lang="en-GB" sz="1000" dirty="0">
              <a:ea typeface="Calibri" panose="020F0502020204030204" pitchFamily="34" charset="0"/>
              <a:cs typeface="Times New Roman" panose="02020603050405020304" pitchFamily="18" charset="0"/>
            </a:endParaRPr>
          </a:p>
          <a:p>
            <a:pPr>
              <a:lnSpc>
                <a:spcPct val="107000"/>
              </a:lnSpc>
              <a:spcAft>
                <a:spcPts val="800"/>
              </a:spcAft>
            </a:pPr>
            <a:r>
              <a:rPr lang="en-GB" sz="1000" b="1" dirty="0">
                <a:solidFill>
                  <a:srgbClr val="000000"/>
                </a:solidFill>
                <a:effectLst>
                  <a:outerShdw blurRad="38100" dist="19050" dir="2700000" algn="tl">
                    <a:schemeClr val="dk1">
                      <a:alpha val="40000"/>
                    </a:schemeClr>
                  </a:outerShdw>
                </a:effectLst>
                <a:ea typeface="Calibri" panose="020F0502020204030204" pitchFamily="34" charset="0"/>
                <a:cs typeface="Times New Roman" panose="02020603050405020304" pitchFamily="18" charset="0"/>
              </a:rPr>
              <a:t>Current – A flow of electricity which results from the ordered directional movement of electrically charged particles</a:t>
            </a:r>
            <a:endParaRPr lang="en-GB" sz="1000" dirty="0">
              <a:ea typeface="Calibri" panose="020F0502020204030204" pitchFamily="34" charset="0"/>
              <a:cs typeface="Times New Roman" panose="02020603050405020304" pitchFamily="18" charset="0"/>
            </a:endParaRPr>
          </a:p>
          <a:p>
            <a:pPr>
              <a:lnSpc>
                <a:spcPct val="107000"/>
              </a:lnSpc>
              <a:spcAft>
                <a:spcPts val="800"/>
              </a:spcAft>
            </a:pPr>
            <a:r>
              <a:rPr lang="en-GB" sz="1000" b="1" dirty="0">
                <a:solidFill>
                  <a:srgbClr val="000000"/>
                </a:solidFill>
                <a:effectLst>
                  <a:outerShdw blurRad="38100" dist="19050" dir="2700000" algn="tl">
                    <a:schemeClr val="dk1">
                      <a:alpha val="40000"/>
                    </a:schemeClr>
                  </a:outerShdw>
                </a:effectLst>
                <a:ea typeface="Calibri" panose="020F0502020204030204" pitchFamily="34" charset="0"/>
                <a:cs typeface="Times New Roman" panose="02020603050405020304" pitchFamily="18" charset="0"/>
              </a:rPr>
              <a:t>Electricity – A form of energy resulting from the existence of charged particles </a:t>
            </a:r>
            <a:endParaRPr lang="en-GB" sz="1000" dirty="0">
              <a:ea typeface="Calibri" panose="020F0502020204030204" pitchFamily="34" charset="0"/>
              <a:cs typeface="Times New Roman" panose="02020603050405020304" pitchFamily="18" charset="0"/>
            </a:endParaRPr>
          </a:p>
          <a:p>
            <a:pPr>
              <a:lnSpc>
                <a:spcPct val="107000"/>
              </a:lnSpc>
              <a:spcAft>
                <a:spcPts val="800"/>
              </a:spcAft>
            </a:pPr>
            <a:r>
              <a:rPr lang="en-GB" sz="1000" b="1" dirty="0">
                <a:solidFill>
                  <a:srgbClr val="000000"/>
                </a:solidFill>
                <a:effectLst>
                  <a:outerShdw blurRad="38100" dist="19050" dir="2700000" algn="tl">
                    <a:schemeClr val="dk1">
                      <a:alpha val="40000"/>
                    </a:schemeClr>
                  </a:outerShdw>
                </a:effectLst>
                <a:ea typeface="Calibri" panose="020F0502020204030204" pitchFamily="34" charset="0"/>
                <a:cs typeface="Times New Roman" panose="02020603050405020304" pitchFamily="18" charset="0"/>
              </a:rPr>
              <a:t>Filament – A conducting wire or thread with a high melting point that forms part of an electric bulb </a:t>
            </a:r>
            <a:endParaRPr lang="en-GB" sz="1000" dirty="0">
              <a:ea typeface="Calibri" panose="020F0502020204030204" pitchFamily="34" charset="0"/>
              <a:cs typeface="Times New Roman" panose="02020603050405020304" pitchFamily="18" charset="0"/>
            </a:endParaRPr>
          </a:p>
          <a:p>
            <a:pPr>
              <a:lnSpc>
                <a:spcPct val="107000"/>
              </a:lnSpc>
              <a:spcAft>
                <a:spcPts val="800"/>
              </a:spcAft>
            </a:pPr>
            <a:r>
              <a:rPr lang="en-GB" sz="1000" b="1" dirty="0">
                <a:solidFill>
                  <a:srgbClr val="000000"/>
                </a:solidFill>
                <a:effectLst>
                  <a:outerShdw blurRad="38100" dist="19050" dir="2700000" algn="tl">
                    <a:schemeClr val="dk1">
                      <a:alpha val="40000"/>
                    </a:schemeClr>
                  </a:outerShdw>
                </a:effectLst>
                <a:ea typeface="Calibri" panose="020F0502020204030204" pitchFamily="34" charset="0"/>
                <a:cs typeface="Times New Roman" panose="02020603050405020304" pitchFamily="18" charset="0"/>
              </a:rPr>
              <a:t>Motor – A machine powered by electricity that supplies motive power for a vehicle or other moveable device</a:t>
            </a:r>
            <a:endParaRPr lang="en-GB" sz="1000" dirty="0">
              <a:ea typeface="Calibri" panose="020F0502020204030204" pitchFamily="34" charset="0"/>
              <a:cs typeface="Times New Roman" panose="02020603050405020304" pitchFamily="18" charset="0"/>
            </a:endParaRPr>
          </a:p>
          <a:p>
            <a:pPr>
              <a:lnSpc>
                <a:spcPct val="107000"/>
              </a:lnSpc>
              <a:spcAft>
                <a:spcPts val="800"/>
              </a:spcAft>
            </a:pPr>
            <a:r>
              <a:rPr lang="en-GB" sz="1000" b="1" dirty="0">
                <a:solidFill>
                  <a:srgbClr val="000000"/>
                </a:solidFill>
                <a:effectLst>
                  <a:outerShdw blurRad="38100" dist="19050" dir="2700000" algn="tl">
                    <a:schemeClr val="dk1">
                      <a:alpha val="40000"/>
                    </a:schemeClr>
                  </a:outerShdw>
                </a:effectLst>
                <a:ea typeface="Calibri" panose="020F0502020204030204" pitchFamily="34" charset="0"/>
                <a:cs typeface="Times New Roman" panose="02020603050405020304" pitchFamily="18" charset="0"/>
              </a:rPr>
              <a:t>Switch – A device for making and breaking the connection in an electric circuit</a:t>
            </a:r>
            <a:endParaRPr lang="en-GB" sz="1000" dirty="0">
              <a:ea typeface="Calibri" panose="020F0502020204030204" pitchFamily="34" charset="0"/>
              <a:cs typeface="Times New Roman" panose="02020603050405020304" pitchFamily="18" charset="0"/>
            </a:endParaRPr>
          </a:p>
          <a:p>
            <a:pPr>
              <a:lnSpc>
                <a:spcPct val="107000"/>
              </a:lnSpc>
              <a:spcAft>
                <a:spcPts val="800"/>
              </a:spcAft>
            </a:pPr>
            <a:r>
              <a:rPr lang="en-GB" sz="1000" b="1" dirty="0">
                <a:solidFill>
                  <a:srgbClr val="000000"/>
                </a:solidFill>
                <a:effectLst>
                  <a:outerShdw blurRad="38100" dist="19050" dir="2700000" algn="tl">
                    <a:schemeClr val="dk1">
                      <a:alpha val="40000"/>
                    </a:schemeClr>
                  </a:outerShdw>
                </a:effectLst>
                <a:ea typeface="Calibri" panose="020F0502020204030204" pitchFamily="34" charset="0"/>
                <a:cs typeface="Times New Roman" panose="02020603050405020304" pitchFamily="18" charset="0"/>
              </a:rPr>
              <a:t>Voltage – An electrical force that makes electricity move through a wire, measured in volts</a:t>
            </a:r>
            <a:endParaRPr lang="en-GB" sz="1000" dirty="0">
              <a:ea typeface="Calibri" panose="020F0502020204030204" pitchFamily="34" charset="0"/>
              <a:cs typeface="Times New Roman" panose="02020603050405020304" pitchFamily="18" charset="0"/>
            </a:endParaRPr>
          </a:p>
          <a:p>
            <a:endParaRPr lang="en-US" sz="1000" b="1" dirty="0" smtClean="0">
              <a:solidFill>
                <a:srgbClr val="FF0000"/>
              </a:solidFill>
            </a:endParaRPr>
          </a:p>
        </p:txBody>
      </p:sp>
      <p:sp>
        <p:nvSpPr>
          <p:cNvPr id="16" name="TextBox 15"/>
          <p:cNvSpPr txBox="1"/>
          <p:nvPr/>
        </p:nvSpPr>
        <p:spPr>
          <a:xfrm>
            <a:off x="7028901" y="5335656"/>
            <a:ext cx="3291796" cy="2031325"/>
          </a:xfrm>
          <a:prstGeom prst="rect">
            <a:avLst/>
          </a:prstGeom>
          <a:solidFill>
            <a:schemeClr val="accent6">
              <a:lumMod val="60000"/>
              <a:lumOff val="40000"/>
            </a:schemeClr>
          </a:solidFill>
        </p:spPr>
        <p:txBody>
          <a:bodyPr wrap="square" rtlCol="0">
            <a:spAutoFit/>
          </a:bodyPr>
          <a:lstStyle/>
          <a:p>
            <a:pPr marL="171450" indent="-171450">
              <a:buFont typeface="Arial" panose="020B0604020202020204" pitchFamily="34" charset="0"/>
              <a:buChar char="•"/>
            </a:pPr>
            <a:endParaRPr lang="en-US" sz="900" dirty="0" smtClean="0"/>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smtClean="0"/>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smtClean="0"/>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smtClean="0"/>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smtClean="0"/>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smtClean="0"/>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smtClean="0"/>
          </a:p>
          <a:p>
            <a:pPr marL="171450" indent="-171450">
              <a:buFont typeface="Arial" panose="020B0604020202020204" pitchFamily="34" charset="0"/>
              <a:buChar char="•"/>
            </a:pPr>
            <a:endParaRPr lang="en-US" sz="900" dirty="0"/>
          </a:p>
        </p:txBody>
      </p:sp>
      <p:pic>
        <p:nvPicPr>
          <p:cNvPr id="24" name="Picture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82446" y="2254591"/>
            <a:ext cx="1148329" cy="1218386"/>
          </a:xfrm>
          <a:prstGeom prst="rect">
            <a:avLst/>
          </a:prstGeom>
        </p:spPr>
      </p:pic>
      <p:pic>
        <p:nvPicPr>
          <p:cNvPr id="25" name="Picture 24" descr="Image result for electricity circuit symbols ks2"/>
          <p:cNvPicPr/>
          <p:nvPr/>
        </p:nvPicPr>
        <p:blipFill>
          <a:blip r:embed="rId4">
            <a:extLst>
              <a:ext uri="{28A0092B-C50C-407E-A947-70E740481C1C}">
                <a14:useLocalDpi xmlns:a14="http://schemas.microsoft.com/office/drawing/2010/main" val="0"/>
              </a:ext>
            </a:extLst>
          </a:blip>
          <a:srcRect/>
          <a:stretch>
            <a:fillRect/>
          </a:stretch>
        </p:blipFill>
        <p:spPr bwMode="auto">
          <a:xfrm>
            <a:off x="7349169" y="3060411"/>
            <a:ext cx="2530857" cy="1600505"/>
          </a:xfrm>
          <a:prstGeom prst="rect">
            <a:avLst/>
          </a:prstGeom>
          <a:noFill/>
          <a:ln>
            <a:noFill/>
          </a:ln>
        </p:spPr>
      </p:pic>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44441" y="6097813"/>
            <a:ext cx="2829793" cy="98205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E6EE78-2417-5740-9EF9-4CF0FDB79EA1}"/>
              </a:ext>
            </a:extLst>
          </p:cNvPr>
          <p:cNvSpPr>
            <a:spLocks noGrp="1"/>
          </p:cNvSpPr>
          <p:nvPr>
            <p:ph type="title"/>
          </p:nvPr>
        </p:nvSpPr>
        <p:spPr>
          <a:xfrm>
            <a:off x="488727" y="322275"/>
            <a:ext cx="9557511" cy="523645"/>
          </a:xfrm>
        </p:spPr>
        <p:txBody>
          <a:bodyPr>
            <a:normAutofit fontScale="90000"/>
          </a:bodyPr>
          <a:lstStyle/>
          <a:p>
            <a:r>
              <a:rPr lang="en-US" dirty="0"/>
              <a:t>MEDIUM TERM PLAN – </a:t>
            </a:r>
            <a:r>
              <a:rPr lang="en-US" dirty="0" smtClean="0"/>
              <a:t>Electricity</a:t>
            </a:r>
            <a:r>
              <a:rPr lang="en-US" dirty="0"/>
              <a:t/>
            </a:r>
            <a:br>
              <a:rPr lang="en-US" dirty="0"/>
            </a:br>
            <a:endParaRPr lang="en-US" dirty="0"/>
          </a:p>
        </p:txBody>
      </p:sp>
      <p:sp>
        <p:nvSpPr>
          <p:cNvPr id="4" name="Content Placeholder 3">
            <a:extLst>
              <a:ext uri="{FF2B5EF4-FFF2-40B4-BE49-F238E27FC236}">
                <a16:creationId xmlns:a16="http://schemas.microsoft.com/office/drawing/2014/main" xmlns="" id="{343EE317-E473-0547-B500-E1D03EFB59C8}"/>
              </a:ext>
            </a:extLst>
          </p:cNvPr>
          <p:cNvSpPr>
            <a:spLocks noGrp="1"/>
          </p:cNvSpPr>
          <p:nvPr>
            <p:ph sz="half" idx="2"/>
          </p:nvPr>
        </p:nvSpPr>
        <p:spPr>
          <a:xfrm>
            <a:off x="119782" y="654083"/>
            <a:ext cx="4174466" cy="1146142"/>
          </a:xfrm>
          <a:solidFill>
            <a:schemeClr val="accent2">
              <a:lumMod val="20000"/>
              <a:lumOff val="80000"/>
            </a:schemeClr>
          </a:solidFill>
          <a:ln>
            <a:solidFill>
              <a:srgbClr val="C00000"/>
            </a:solidFill>
          </a:ln>
        </p:spPr>
        <p:txBody>
          <a:bodyPr/>
          <a:lstStyle/>
          <a:p>
            <a:pPr marL="0" indent="0" algn="ctr">
              <a:buNone/>
            </a:pPr>
            <a:endParaRPr lang="en-US" sz="100" dirty="0"/>
          </a:p>
          <a:p>
            <a:pPr marL="0" indent="0" algn="ctr">
              <a:buNone/>
            </a:pPr>
            <a:r>
              <a:rPr lang="en-US" sz="1000" b="1" u="sng" dirty="0"/>
              <a:t>PRIOR LEARNING</a:t>
            </a:r>
            <a:r>
              <a:rPr lang="en-US" sz="1000" b="1" u="sng" dirty="0" smtClean="0"/>
              <a:t>:</a:t>
            </a:r>
          </a:p>
          <a:p>
            <a:pPr marL="12700">
              <a:lnSpc>
                <a:spcPct val="100000"/>
              </a:lnSpc>
              <a:spcBef>
                <a:spcPts val="95"/>
              </a:spcBef>
            </a:pPr>
            <a:r>
              <a:rPr lang="en-US" sz="1000" b="1" dirty="0"/>
              <a:t> Year 4 :</a:t>
            </a:r>
          </a:p>
          <a:p>
            <a:pPr marL="0" indent="0">
              <a:lnSpc>
                <a:spcPct val="100000"/>
              </a:lnSpc>
              <a:spcBef>
                <a:spcPts val="95"/>
              </a:spcBef>
              <a:buNone/>
            </a:pPr>
            <a:r>
              <a:rPr lang="en-US" sz="1000" b="1" dirty="0" smtClean="0"/>
              <a:t>• </a:t>
            </a:r>
            <a:r>
              <a:rPr lang="en-US" sz="1000" b="1" dirty="0"/>
              <a:t>Classify household objects that run/don't run on </a:t>
            </a:r>
            <a:r>
              <a:rPr lang="en-US" sz="1000" b="1" dirty="0" smtClean="0"/>
              <a:t> electricity </a:t>
            </a:r>
            <a:endParaRPr lang="en-US" sz="1000" b="1" dirty="0"/>
          </a:p>
          <a:p>
            <a:pPr marL="0" indent="0">
              <a:lnSpc>
                <a:spcPct val="100000"/>
              </a:lnSpc>
              <a:spcBef>
                <a:spcPts val="95"/>
              </a:spcBef>
              <a:buNone/>
            </a:pPr>
            <a:r>
              <a:rPr lang="en-US" sz="1000" b="1" dirty="0"/>
              <a:t>• Classify materials that are/are not conductors.</a:t>
            </a:r>
          </a:p>
          <a:p>
            <a:pPr marL="0" indent="0">
              <a:lnSpc>
                <a:spcPct val="100000"/>
              </a:lnSpc>
              <a:spcBef>
                <a:spcPts val="95"/>
              </a:spcBef>
              <a:buNone/>
            </a:pPr>
            <a:r>
              <a:rPr lang="en-US" sz="1000" b="1" dirty="0"/>
              <a:t> • Identify how electricity can be generated.</a:t>
            </a:r>
          </a:p>
          <a:p>
            <a:pPr marL="0" indent="0">
              <a:lnSpc>
                <a:spcPct val="100000"/>
              </a:lnSpc>
              <a:spcBef>
                <a:spcPts val="95"/>
              </a:spcBef>
              <a:buNone/>
            </a:pPr>
            <a:r>
              <a:rPr lang="en-US" sz="1000" b="1" dirty="0" smtClean="0"/>
              <a:t>• </a:t>
            </a:r>
            <a:r>
              <a:rPr lang="en-US" sz="1000" b="1" dirty="0"/>
              <a:t>Draw a labelled diagram of the components of a circuit. </a:t>
            </a:r>
          </a:p>
          <a:p>
            <a:pPr marL="0" indent="0" algn="ctr">
              <a:buNone/>
            </a:pPr>
            <a:endParaRPr lang="en-US" sz="1000" b="1" u="sng" dirty="0"/>
          </a:p>
          <a:p>
            <a:pPr marL="184150" indent="-171450">
              <a:lnSpc>
                <a:spcPct val="100000"/>
              </a:lnSpc>
              <a:spcBef>
                <a:spcPts val="95"/>
              </a:spcBef>
            </a:pPr>
            <a:endParaRPr lang="en-GB" sz="1000" dirty="0"/>
          </a:p>
        </p:txBody>
      </p:sp>
      <p:graphicFrame>
        <p:nvGraphicFramePr>
          <p:cNvPr id="8" name="Table 7">
            <a:extLst>
              <a:ext uri="{FF2B5EF4-FFF2-40B4-BE49-F238E27FC236}">
                <a16:creationId xmlns:a16="http://schemas.microsoft.com/office/drawing/2014/main" xmlns="" id="{25A0DFDA-6BCC-4447-98DF-E6242E57F37A}"/>
              </a:ext>
            </a:extLst>
          </p:cNvPr>
          <p:cNvGraphicFramePr>
            <a:graphicFrameLocks noGrp="1"/>
          </p:cNvGraphicFramePr>
          <p:nvPr>
            <p:extLst>
              <p:ext uri="{D42A27DB-BD31-4B8C-83A1-F6EECF244321}">
                <p14:modId xmlns:p14="http://schemas.microsoft.com/office/powerpoint/2010/main" val="3401571497"/>
              </p:ext>
            </p:extLst>
          </p:nvPr>
        </p:nvGraphicFramePr>
        <p:xfrm>
          <a:off x="7172124" y="682993"/>
          <a:ext cx="3428056" cy="6681305"/>
        </p:xfrm>
        <a:graphic>
          <a:graphicData uri="http://schemas.openxmlformats.org/drawingml/2006/table">
            <a:tbl>
              <a:tblPr firstRow="1" bandRow="1">
                <a:tableStyleId>{F5AB1C69-6EDB-4FF4-983F-18BD219EF322}</a:tableStyleId>
              </a:tblPr>
              <a:tblGrid>
                <a:gridCol w="3428056">
                  <a:extLst>
                    <a:ext uri="{9D8B030D-6E8A-4147-A177-3AD203B41FA5}">
                      <a16:colId xmlns:a16="http://schemas.microsoft.com/office/drawing/2014/main" xmlns="" val="3752549599"/>
                    </a:ext>
                  </a:extLst>
                </a:gridCol>
              </a:tblGrid>
              <a:tr h="6681305">
                <a:tc>
                  <a:txBody>
                    <a:bodyPr/>
                    <a:lstStyle/>
                    <a:p>
                      <a:pPr lvl="0"/>
                      <a:r>
                        <a:rPr lang="en-US" sz="1000" b="1" u="sng" dirty="0">
                          <a:solidFill>
                            <a:schemeClr val="tx1"/>
                          </a:solidFill>
                          <a:effectLst/>
                          <a:latin typeface="+mn-lt"/>
                          <a:ea typeface="+mn-ea"/>
                          <a:cs typeface="+mn-cs"/>
                        </a:rPr>
                        <a:t>Online Resources &amp; Activity Suggestions to Support Session Planning</a:t>
                      </a:r>
                      <a:r>
                        <a:rPr lang="en-US" sz="1000" b="1" u="sng" dirty="0" smtClean="0">
                          <a:solidFill>
                            <a:schemeClr val="tx1"/>
                          </a:solidFill>
                          <a:effectLst/>
                          <a:latin typeface="+mn-lt"/>
                          <a:ea typeface="+mn-ea"/>
                          <a:cs typeface="+mn-cs"/>
                        </a:rPr>
                        <a:t>:</a:t>
                      </a:r>
                    </a:p>
                    <a:p>
                      <a:pPr lvl="0"/>
                      <a:endParaRPr lang="en-US" sz="1000" b="1" u="sng" dirty="0" smtClean="0">
                        <a:solidFill>
                          <a:schemeClr val="tx1"/>
                        </a:solidFill>
                        <a:effectLst/>
                        <a:latin typeface="+mn-lt"/>
                        <a:ea typeface="+mn-ea"/>
                        <a:cs typeface="+mn-cs"/>
                      </a:endParaRPr>
                    </a:p>
                    <a:p>
                      <a:pPr lvl="0"/>
                      <a:r>
                        <a:rPr lang="en-US" sz="1000" dirty="0" smtClean="0">
                          <a:solidFill>
                            <a:schemeClr val="tx1"/>
                          </a:solidFill>
                        </a:rPr>
                        <a:t>Electricity BBC Bitesize – KS2 Electricity </a:t>
                      </a:r>
                      <a:r>
                        <a:rPr lang="en-US" sz="1000" dirty="0" smtClean="0">
                          <a:solidFill>
                            <a:schemeClr val="tx1"/>
                          </a:solidFill>
                          <a:hlinkClick r:id="rId2"/>
                        </a:rPr>
                        <a:t>https://www.bbc.co.uk/bitesize/topics/zj44jxs</a:t>
                      </a:r>
                      <a:r>
                        <a:rPr lang="en-US" sz="1000" dirty="0" smtClean="0">
                          <a:solidFill>
                            <a:schemeClr val="tx1"/>
                          </a:solidFill>
                        </a:rPr>
                        <a:t/>
                      </a:r>
                      <a:br>
                        <a:rPr lang="en-US" sz="1000" dirty="0" smtClean="0">
                          <a:solidFill>
                            <a:schemeClr val="tx1"/>
                          </a:solidFill>
                        </a:rPr>
                      </a:br>
                      <a:r>
                        <a:rPr lang="en-US" sz="1000" dirty="0" smtClean="0">
                          <a:solidFill>
                            <a:schemeClr val="tx1"/>
                          </a:solidFill>
                        </a:rPr>
                        <a:t> Introduction to Electricity – video for kids </a:t>
                      </a:r>
                      <a:r>
                        <a:rPr lang="en-US" sz="1000" dirty="0" smtClean="0">
                          <a:solidFill>
                            <a:schemeClr val="tx1"/>
                          </a:solidFill>
                          <a:hlinkClick r:id="rId3"/>
                        </a:rPr>
                        <a:t>https://www.youtube.com/watch?v=Uf76pThNXZc</a:t>
                      </a:r>
                      <a:r>
                        <a:rPr lang="en-US" sz="1000" dirty="0" smtClean="0">
                          <a:solidFill>
                            <a:schemeClr val="tx1"/>
                          </a:solidFill>
                        </a:rPr>
                        <a:t/>
                      </a:r>
                      <a:br>
                        <a:rPr lang="en-US" sz="1000" dirty="0" smtClean="0">
                          <a:solidFill>
                            <a:schemeClr val="tx1"/>
                          </a:solidFill>
                        </a:rPr>
                      </a:br>
                      <a:r>
                        <a:rPr lang="en-US" sz="1000" dirty="0" smtClean="0">
                          <a:solidFill>
                            <a:schemeClr val="tx1"/>
                          </a:solidFill>
                        </a:rPr>
                        <a:t> Electricity Quiz </a:t>
                      </a:r>
                      <a:r>
                        <a:rPr lang="en-US" sz="1000" dirty="0" smtClean="0">
                          <a:solidFill>
                            <a:schemeClr val="tx1"/>
                          </a:solidFill>
                          <a:hlinkClick r:id="rId4"/>
                        </a:rPr>
                        <a:t>https://www.sciencekids.co.nz/quizzes/electricity.html</a:t>
                      </a:r>
                      <a:endParaRPr lang="en-US" sz="1000" dirty="0" smtClean="0">
                        <a:solidFill>
                          <a:schemeClr val="tx1"/>
                        </a:solidFill>
                      </a:endParaRPr>
                    </a:p>
                    <a:p>
                      <a:pPr lvl="0"/>
                      <a:endParaRPr lang="en-US" sz="1000" dirty="0" smtClean="0">
                        <a:solidFill>
                          <a:schemeClr val="tx1"/>
                        </a:solidFill>
                      </a:endParaRPr>
                    </a:p>
                    <a:p>
                      <a:pPr lvl="0"/>
                      <a:r>
                        <a:rPr lang="en-US" sz="1000" dirty="0" smtClean="0">
                          <a:solidFill>
                            <a:schemeClr val="tx1"/>
                          </a:solidFill>
                          <a:hlinkClick r:id="rId5"/>
                        </a:rPr>
                        <a:t> STEM RESOURCES</a:t>
                      </a:r>
                    </a:p>
                    <a:p>
                      <a:pPr lvl="0"/>
                      <a:r>
                        <a:rPr lang="en-US" sz="1000" dirty="0" smtClean="0">
                          <a:solidFill>
                            <a:schemeClr val="tx1"/>
                          </a:solidFill>
                          <a:hlinkClick r:id="rId5"/>
                        </a:rPr>
                        <a:t>https://www.stem.org.uk/resources/elibrary/resource/26916/electricity</a:t>
                      </a:r>
                      <a:r>
                        <a:rPr lang="en-US" sz="1000" dirty="0" smtClean="0">
                          <a:solidFill>
                            <a:schemeClr val="tx1"/>
                          </a:solidFill>
                        </a:rPr>
                        <a:t> </a:t>
                      </a:r>
                      <a:br>
                        <a:rPr lang="en-US" sz="1000" dirty="0" smtClean="0">
                          <a:solidFill>
                            <a:schemeClr val="tx1"/>
                          </a:solidFill>
                        </a:rPr>
                      </a:br>
                      <a:endParaRPr lang="en-US" sz="1000" b="1" u="sng" dirty="0">
                        <a:solidFill>
                          <a:schemeClr val="tx1"/>
                        </a:solidFill>
                        <a:effectLst/>
                        <a:latin typeface="+mn-lt"/>
                        <a:ea typeface="+mn-ea"/>
                        <a:cs typeface="+mn-cs"/>
                      </a:endParaRPr>
                    </a:p>
                    <a:p>
                      <a:pPr fontAlgn="base"/>
                      <a:endParaRPr lang="en-US" sz="900" b="0" i="0" kern="120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en-GB" sz="1000" b="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en-GB" sz="1000" b="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xmlns="" val="2689421907"/>
                  </a:ext>
                </a:extLst>
              </a:tr>
            </a:tbl>
          </a:graphicData>
        </a:graphic>
      </p:graphicFrame>
      <p:sp>
        <p:nvSpPr>
          <p:cNvPr id="12" name="Rectangle 11">
            <a:extLst>
              <a:ext uri="{FF2B5EF4-FFF2-40B4-BE49-F238E27FC236}">
                <a16:creationId xmlns:a16="http://schemas.microsoft.com/office/drawing/2014/main" xmlns="" id="{E7D7B213-2176-F348-9B83-7753612E315D}"/>
              </a:ext>
            </a:extLst>
          </p:cNvPr>
          <p:cNvSpPr/>
          <p:nvPr/>
        </p:nvSpPr>
        <p:spPr>
          <a:xfrm>
            <a:off x="119782" y="1975648"/>
            <a:ext cx="4174466" cy="5255285"/>
          </a:xfrm>
          <a:prstGeom prst="rect">
            <a:avLst/>
          </a:prstGeom>
          <a:solidFill>
            <a:schemeClr val="accent2">
              <a:lumMod val="20000"/>
              <a:lumOff val="80000"/>
            </a:schemeClr>
          </a:solidFill>
          <a:ln>
            <a:solidFill>
              <a:srgbClr val="C00000"/>
            </a:solidFill>
          </a:ln>
        </p:spPr>
        <p:txBody>
          <a:bodyPr wrap="square">
            <a:spAutoFit/>
          </a:bodyPr>
          <a:lstStyle/>
          <a:p>
            <a:r>
              <a:rPr lang="en-US" sz="1100" b="1" dirty="0" smtClean="0">
                <a:solidFill>
                  <a:srgbClr val="FF0000"/>
                </a:solidFill>
              </a:rPr>
              <a:t>In This Unit … Pupils MUST……</a:t>
            </a:r>
          </a:p>
          <a:p>
            <a:pPr marL="171450" indent="-171450">
              <a:buFont typeface="Wingdings" panose="05000000000000000000" pitchFamily="2" charset="2"/>
              <a:buChar char="§"/>
            </a:pPr>
            <a:r>
              <a:rPr lang="en-US" sz="1100" dirty="0" smtClean="0"/>
              <a:t>Research </a:t>
            </a:r>
            <a:r>
              <a:rPr lang="en-US" sz="1100" dirty="0"/>
              <a:t>how to work safely with </a:t>
            </a:r>
            <a:r>
              <a:rPr lang="en-US" sz="1100" dirty="0" smtClean="0"/>
              <a:t>electricity by making </a:t>
            </a:r>
            <a:r>
              <a:rPr lang="en-US" sz="1100" dirty="0"/>
              <a:t>a variety of circuits, investigating which circuits work and why. </a:t>
            </a:r>
          </a:p>
          <a:p>
            <a:endParaRPr lang="en-US" sz="1100" dirty="0"/>
          </a:p>
          <a:p>
            <a:pPr marL="171450" indent="-171450">
              <a:buFont typeface="Arial" panose="020B0604020202020204" pitchFamily="34" charset="0"/>
              <a:buChar char="•"/>
            </a:pPr>
            <a:r>
              <a:rPr lang="en-US" sz="1100" dirty="0"/>
              <a:t>Name the basic parts including cells, batteries, wires, bulbs, switches, motors and buzzers. Draw circuits using pictorial </a:t>
            </a:r>
            <a:r>
              <a:rPr lang="en-US" sz="1100" dirty="0" smtClean="0"/>
              <a:t>representations. </a:t>
            </a:r>
            <a:endParaRPr lang="en-US" sz="1100" dirty="0"/>
          </a:p>
          <a:p>
            <a:endParaRPr lang="en-US" sz="1100" dirty="0"/>
          </a:p>
          <a:p>
            <a:pPr marL="171450" indent="-171450">
              <a:buFont typeface="Arial" panose="020B0604020202020204" pitchFamily="34" charset="0"/>
              <a:buChar char="•"/>
            </a:pPr>
            <a:r>
              <a:rPr lang="en-US" sz="1100" dirty="0"/>
              <a:t>Create circuits using switches. Investigate which materials are electrical conductors and </a:t>
            </a:r>
            <a:r>
              <a:rPr lang="en-US" sz="1100" dirty="0" smtClean="0"/>
              <a:t>insulators</a:t>
            </a:r>
          </a:p>
          <a:p>
            <a:pPr marL="171450" indent="-171450">
              <a:buFont typeface="Arial" panose="020B0604020202020204" pitchFamily="34" charset="0"/>
              <a:buChar char="•"/>
            </a:pPr>
            <a:r>
              <a:rPr lang="en-US" sz="1100" dirty="0"/>
              <a:t>What are electrical conductors and insulators? </a:t>
            </a:r>
          </a:p>
          <a:p>
            <a:endParaRPr lang="en-US" sz="1100" dirty="0"/>
          </a:p>
          <a:p>
            <a:r>
              <a:rPr lang="en-US" sz="1100" dirty="0"/>
              <a:t>• When objects are placed in the circuits, they may or may not allow electricity to past through.</a:t>
            </a:r>
          </a:p>
          <a:p>
            <a:endParaRPr lang="en-US" sz="1100" dirty="0"/>
          </a:p>
          <a:p>
            <a:r>
              <a:rPr lang="en-US" sz="1100" dirty="0"/>
              <a:t> • Objects that are made from materials that allow electricity to pass through a create a complete circuit are called electrical conductors.</a:t>
            </a:r>
          </a:p>
          <a:p>
            <a:endParaRPr lang="en-US" sz="1100" dirty="0"/>
          </a:p>
          <a:p>
            <a:r>
              <a:rPr lang="en-US" sz="1100" dirty="0"/>
              <a:t> • Objects that are made from materials that do not allow electricity to pass through and do not complete </a:t>
            </a:r>
            <a:r>
              <a:rPr lang="en-US" sz="1050" dirty="0"/>
              <a:t>a circuit are called electrical insulators</a:t>
            </a:r>
            <a:r>
              <a:rPr lang="en-US" sz="1050" dirty="0" smtClean="0"/>
              <a:t>.</a:t>
            </a:r>
          </a:p>
          <a:p>
            <a:endParaRPr lang="en-US" sz="1050" b="1" dirty="0" smtClean="0"/>
          </a:p>
          <a:p>
            <a:pPr lvl="0"/>
            <a:r>
              <a:rPr lang="en-US" sz="1050" b="1" dirty="0"/>
              <a:t>Knowledge:</a:t>
            </a:r>
          </a:p>
          <a:p>
            <a:pPr marL="171450" lvl="0" indent="-171450">
              <a:buFont typeface="Arial" panose="020B0604020202020204" pitchFamily="34" charset="0"/>
              <a:buChar char="•"/>
            </a:pPr>
            <a:r>
              <a:rPr lang="en-US" sz="1050" b="1" dirty="0"/>
              <a:t>Use </a:t>
            </a:r>
            <a:r>
              <a:rPr lang="en-US" sz="1050" b="1" dirty="0" err="1"/>
              <a:t>recognised</a:t>
            </a:r>
            <a:r>
              <a:rPr lang="en-US" sz="1050" b="1" dirty="0"/>
              <a:t> symbols when representing a simple circuit in a diagram.</a:t>
            </a:r>
            <a:endParaRPr lang="en-GB" sz="1050" b="1" dirty="0"/>
          </a:p>
          <a:p>
            <a:pPr marL="171450" lvl="0" indent="-171450">
              <a:buFont typeface="Arial" panose="020B0604020202020204" pitchFamily="34" charset="0"/>
              <a:buChar char="•"/>
            </a:pPr>
            <a:r>
              <a:rPr lang="en-US" sz="1050" b="1" dirty="0"/>
              <a:t>Associate the brightness of a lamp or the volume of a buzzer with the number and voltage of cells used in the circuit</a:t>
            </a:r>
            <a:endParaRPr lang="en-GB" sz="1050" b="1" dirty="0"/>
          </a:p>
          <a:p>
            <a:pPr marL="171450" lvl="0" indent="-171450">
              <a:buFont typeface="Arial" panose="020B0604020202020204" pitchFamily="34" charset="0"/>
              <a:buChar char="•"/>
            </a:pPr>
            <a:r>
              <a:rPr lang="en-US" sz="1050" b="1" dirty="0"/>
              <a:t> Compare and give reasons for variations in how components function, including the brightness of bulbs, the loudness of buzzers and the on/off position of </a:t>
            </a:r>
            <a:r>
              <a:rPr lang="en-US" sz="1050" b="1" dirty="0" smtClean="0"/>
              <a:t>switches</a:t>
            </a:r>
            <a:endParaRPr lang="en-US" sz="1050" dirty="0"/>
          </a:p>
          <a:p>
            <a:endParaRPr lang="en-US" sz="1050" b="1" u="sng" dirty="0"/>
          </a:p>
        </p:txBody>
      </p:sp>
      <p:sp>
        <p:nvSpPr>
          <p:cNvPr id="14" name="TextBox 13">
            <a:extLst>
              <a:ext uri="{FF2B5EF4-FFF2-40B4-BE49-F238E27FC236}">
                <a16:creationId xmlns:a16="http://schemas.microsoft.com/office/drawing/2014/main" xmlns="" id="{BA8B78A8-7D47-DD4D-BB83-2F9BB1440C41}"/>
              </a:ext>
            </a:extLst>
          </p:cNvPr>
          <p:cNvSpPr txBox="1"/>
          <p:nvPr/>
        </p:nvSpPr>
        <p:spPr>
          <a:xfrm>
            <a:off x="3958542" y="1354238"/>
            <a:ext cx="184731" cy="369332"/>
          </a:xfrm>
          <a:prstGeom prst="rect">
            <a:avLst/>
          </a:prstGeom>
          <a:noFill/>
        </p:spPr>
        <p:txBody>
          <a:bodyPr wrap="none" rtlCol="0">
            <a:spAutoFit/>
          </a:bodyPr>
          <a:lstStyle/>
          <a:p>
            <a:endParaRPr lang="en-US" dirty="0"/>
          </a:p>
        </p:txBody>
      </p:sp>
      <p:sp>
        <p:nvSpPr>
          <p:cNvPr id="15" name="Rectangle 14">
            <a:extLst>
              <a:ext uri="{FF2B5EF4-FFF2-40B4-BE49-F238E27FC236}">
                <a16:creationId xmlns:a16="http://schemas.microsoft.com/office/drawing/2014/main" xmlns="" id="{EA00AF2D-20AB-9D4A-AC87-AB30F8A9F978}"/>
              </a:ext>
            </a:extLst>
          </p:cNvPr>
          <p:cNvSpPr/>
          <p:nvPr/>
        </p:nvSpPr>
        <p:spPr>
          <a:xfrm>
            <a:off x="4314499" y="694623"/>
            <a:ext cx="2672893" cy="6401753"/>
          </a:xfrm>
          <a:prstGeom prst="rect">
            <a:avLst/>
          </a:prstGeom>
          <a:solidFill>
            <a:schemeClr val="accent6">
              <a:lumMod val="20000"/>
              <a:lumOff val="80000"/>
            </a:schemeClr>
          </a:solidFill>
          <a:ln>
            <a:solidFill>
              <a:srgbClr val="00B050"/>
            </a:solidFill>
          </a:ln>
        </p:spPr>
        <p:txBody>
          <a:bodyPr wrap="square">
            <a:spAutoFit/>
          </a:bodyPr>
          <a:lstStyle/>
          <a:p>
            <a:r>
              <a:rPr lang="en-US" sz="1000" b="1" u="sng" dirty="0"/>
              <a:t>Year </a:t>
            </a:r>
            <a:r>
              <a:rPr lang="en-US" sz="1000" b="1" u="sng" dirty="0" smtClean="0"/>
              <a:t>6</a:t>
            </a:r>
          </a:p>
          <a:p>
            <a:endParaRPr lang="en-US" sz="1000" b="1" u="sng" dirty="0" smtClean="0"/>
          </a:p>
          <a:p>
            <a:pPr marL="171450" indent="-171450">
              <a:buFont typeface="Arial" panose="020B0604020202020204" pitchFamily="34" charset="0"/>
              <a:buChar char="•"/>
            </a:pPr>
            <a:r>
              <a:rPr lang="en-US" sz="1000" b="1" dirty="0"/>
              <a:t>Planning enquires</a:t>
            </a:r>
            <a:r>
              <a:rPr lang="en-US" sz="1000" dirty="0"/>
              <a:t>. Children should plan different types of enquiry to answer </a:t>
            </a:r>
            <a:r>
              <a:rPr lang="en-US" sz="1000" dirty="0" smtClean="0"/>
              <a:t>questions.</a:t>
            </a:r>
          </a:p>
          <a:p>
            <a:pPr marL="171450" indent="-171450">
              <a:buFont typeface="Arial" panose="020B0604020202020204" pitchFamily="34" charset="0"/>
              <a:buChar char="•"/>
            </a:pPr>
            <a:r>
              <a:rPr lang="en-US" sz="1000" b="1" dirty="0" smtClean="0"/>
              <a:t>Identifying </a:t>
            </a:r>
            <a:r>
              <a:rPr lang="en-US" sz="1000" b="1" dirty="0"/>
              <a:t>variables</a:t>
            </a:r>
            <a:r>
              <a:rPr lang="en-US" sz="1000" dirty="0"/>
              <a:t>. Children should recognize and control variables where necessary. Secondary sources. Children should recognize when secondary sources will be most useful to research their ideas and begin to separate opinion from fact. </a:t>
            </a:r>
            <a:endParaRPr lang="en-US" sz="1000" dirty="0" smtClean="0"/>
          </a:p>
          <a:p>
            <a:pPr marL="171450" indent="-171450">
              <a:buFont typeface="Arial" panose="020B0604020202020204" pitchFamily="34" charset="0"/>
              <a:buChar char="•"/>
            </a:pPr>
            <a:r>
              <a:rPr lang="en-US" sz="1000" b="1" dirty="0" smtClean="0"/>
              <a:t>Using </a:t>
            </a:r>
            <a:r>
              <a:rPr lang="en-US" sz="1000" b="1" dirty="0"/>
              <a:t>equipment</a:t>
            </a:r>
            <a:r>
              <a:rPr lang="en-US" sz="1000" dirty="0"/>
              <a:t>. They should choose the most appropriate equipment. Children should take measurements, using a range of scientific equipment with increasing accuracy and precision. </a:t>
            </a:r>
            <a:endParaRPr lang="en-US" sz="1000" dirty="0" smtClean="0"/>
          </a:p>
          <a:p>
            <a:pPr marL="171450" indent="-171450">
              <a:buFont typeface="Arial" panose="020B0604020202020204" pitchFamily="34" charset="0"/>
              <a:buChar char="•"/>
            </a:pPr>
            <a:r>
              <a:rPr lang="en-US" sz="1000" b="1" dirty="0" smtClean="0"/>
              <a:t>Collecting </a:t>
            </a:r>
            <a:r>
              <a:rPr lang="en-US" sz="1000" b="1" dirty="0"/>
              <a:t>data</a:t>
            </a:r>
            <a:r>
              <a:rPr lang="en-US" sz="1000" dirty="0"/>
              <a:t>. They should make their own decisions about what observations to make, what measurements to use, and how long make them for</a:t>
            </a:r>
            <a:r>
              <a:rPr lang="en-US" sz="1000" dirty="0" smtClean="0"/>
              <a:t>.</a:t>
            </a:r>
          </a:p>
          <a:p>
            <a:pPr marL="171450" indent="-171450">
              <a:buFont typeface="Arial" panose="020B0604020202020204" pitchFamily="34" charset="0"/>
              <a:buChar char="•"/>
            </a:pPr>
            <a:r>
              <a:rPr lang="en-US" sz="1000" dirty="0" smtClean="0"/>
              <a:t> </a:t>
            </a:r>
            <a:r>
              <a:rPr lang="en-US" sz="1000" b="1" dirty="0"/>
              <a:t>Recording. </a:t>
            </a:r>
            <a:r>
              <a:rPr lang="en-US" sz="1000" dirty="0"/>
              <a:t>They should choose how to record data. Children should record data and results of increasing complexity using scientific diagrams and labels, classification keys, tables and bar and line graphs. They should report and present findings from enquires, including conclusions, causal relationships and explanations of results (in oral and written forms</a:t>
            </a:r>
            <a:r>
              <a:rPr lang="en-US" sz="1000" dirty="0" smtClean="0"/>
              <a:t>).</a:t>
            </a:r>
          </a:p>
          <a:p>
            <a:pPr marL="171450" indent="-171450">
              <a:buFont typeface="Arial" panose="020B0604020202020204" pitchFamily="34" charset="0"/>
              <a:buChar char="•"/>
            </a:pPr>
            <a:r>
              <a:rPr lang="en-US" sz="1000" dirty="0" smtClean="0"/>
              <a:t> </a:t>
            </a:r>
            <a:r>
              <a:rPr lang="en-US" sz="1000" b="1" dirty="0" err="1"/>
              <a:t>Analysing</a:t>
            </a:r>
            <a:r>
              <a:rPr lang="en-US" sz="1000" b="1" dirty="0"/>
              <a:t> data</a:t>
            </a:r>
            <a:r>
              <a:rPr lang="en-US" sz="1000" dirty="0"/>
              <a:t>. Children should use test results to make predictions to set up further comparative and fair test. They should use simple models to describe scientific ideas. They should identify scientific evidence that has been used to support or refute ideas or arguments. </a:t>
            </a:r>
            <a:endParaRPr lang="en-US" sz="1000" dirty="0" smtClean="0"/>
          </a:p>
          <a:p>
            <a:pPr marL="171450" indent="-171450">
              <a:buFont typeface="Arial" panose="020B0604020202020204" pitchFamily="34" charset="0"/>
              <a:buChar char="•"/>
            </a:pPr>
            <a:r>
              <a:rPr lang="en-US" sz="1000" b="1" dirty="0" smtClean="0"/>
              <a:t>Making Improvements</a:t>
            </a:r>
            <a:r>
              <a:rPr lang="en-US" sz="1000" dirty="0" smtClean="0"/>
              <a:t>. </a:t>
            </a:r>
            <a:r>
              <a:rPr lang="en-US" sz="1000" dirty="0"/>
              <a:t>They should use their results to identify when further tests and observations might be needed </a:t>
            </a:r>
          </a:p>
          <a:p>
            <a:pPr marL="171450" indent="-171450">
              <a:buFont typeface="Arial" panose="020B0604020202020204" pitchFamily="34" charset="0"/>
              <a:buChar char="•"/>
            </a:pPr>
            <a:endParaRPr lang="en-US" sz="1000" b="1" u="sng" dirty="0" smtClean="0">
              <a:solidFill>
                <a:srgbClr val="0B0C0C"/>
              </a:solidFill>
              <a:latin typeface="GDS Transport"/>
            </a:endParaRPr>
          </a:p>
          <a:p>
            <a:endParaRPr lang="en-GB" sz="1000" b="1" u="sng" dirty="0">
              <a:solidFill>
                <a:srgbClr val="0B0C0C"/>
              </a:solidFill>
              <a:latin typeface="GDS Transport"/>
            </a:endParaRPr>
          </a:p>
        </p:txBody>
      </p:sp>
    </p:spTree>
    <p:extLst>
      <p:ext uri="{BB962C8B-B14F-4D97-AF65-F5344CB8AC3E}">
        <p14:creationId xmlns:p14="http://schemas.microsoft.com/office/powerpoint/2010/main" val="3187678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2343283186"/>
              </p:ext>
            </p:extLst>
          </p:nvPr>
        </p:nvGraphicFramePr>
        <p:xfrm>
          <a:off x="165100" y="123825"/>
          <a:ext cx="10363200" cy="44805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0000"/>
                    </a:ext>
                  </a:extLst>
                </a:gridCol>
                <a:gridCol w="1828800">
                  <a:extLst>
                    <a:ext uri="{9D8B030D-6E8A-4147-A177-3AD203B41FA5}">
                      <a16:colId xmlns:a16="http://schemas.microsoft.com/office/drawing/2014/main" xmlns="" val="20001"/>
                    </a:ext>
                  </a:extLst>
                </a:gridCol>
                <a:gridCol w="1676400">
                  <a:extLst>
                    <a:ext uri="{9D8B030D-6E8A-4147-A177-3AD203B41FA5}">
                      <a16:colId xmlns:a16="http://schemas.microsoft.com/office/drawing/2014/main" xmlns="" val="20002"/>
                    </a:ext>
                  </a:extLst>
                </a:gridCol>
                <a:gridCol w="1752600">
                  <a:extLst>
                    <a:ext uri="{9D8B030D-6E8A-4147-A177-3AD203B41FA5}">
                      <a16:colId xmlns:a16="http://schemas.microsoft.com/office/drawing/2014/main" xmlns="" val="20003"/>
                    </a:ext>
                  </a:extLst>
                </a:gridCol>
                <a:gridCol w="1691524">
                  <a:extLst>
                    <a:ext uri="{9D8B030D-6E8A-4147-A177-3AD203B41FA5}">
                      <a16:colId xmlns:a16="http://schemas.microsoft.com/office/drawing/2014/main" xmlns="" val="20004"/>
                    </a:ext>
                  </a:extLst>
                </a:gridCol>
                <a:gridCol w="1661276">
                  <a:extLst>
                    <a:ext uri="{9D8B030D-6E8A-4147-A177-3AD203B41FA5}">
                      <a16:colId xmlns:a16="http://schemas.microsoft.com/office/drawing/2014/main" xmlns="" val="20005"/>
                    </a:ext>
                  </a:extLst>
                </a:gridCol>
              </a:tblGrid>
              <a:tr h="361902">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800" b="1" i="0" u="none" dirty="0">
                          <a:solidFill>
                            <a:schemeClr val="bg1"/>
                          </a:solidFill>
                          <a:effectLst/>
                          <a:latin typeface="+mn-lt"/>
                          <a:ea typeface="+mn-ea"/>
                          <a:cs typeface="+mn-cs"/>
                        </a:rPr>
                        <a:t>SESSION 1</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2</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3</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4</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5</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6</a:t>
                      </a:r>
                    </a:p>
                  </a:txBody>
                  <a:tcPr>
                    <a:solidFill>
                      <a:schemeClr val="accent6">
                        <a:lumMod val="50000"/>
                      </a:schemeClr>
                    </a:solidFill>
                  </a:tcPr>
                </a:tc>
                <a:extLst>
                  <a:ext uri="{0D108BD9-81ED-4DB2-BD59-A6C34878D82A}">
                    <a16:rowId xmlns:a16="http://schemas.microsoft.com/office/drawing/2014/main" xmlns="" val="2304640895"/>
                  </a:ext>
                </a:extLst>
              </a:tr>
              <a:tr h="2581564">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100" b="1" u="sng" dirty="0">
                          <a:solidFill>
                            <a:schemeClr val="tx1"/>
                          </a:solidFill>
                        </a:rPr>
                        <a:t>Learning</a:t>
                      </a:r>
                      <a:r>
                        <a:rPr lang="en-GB" sz="1100" b="1" u="sng" baseline="0" dirty="0">
                          <a:solidFill>
                            <a:schemeClr val="tx1"/>
                          </a:solidFill>
                        </a:rPr>
                        <a:t> Objective</a:t>
                      </a:r>
                      <a:r>
                        <a:rPr lang="en-GB" sz="1100" b="1" u="sng" baseline="0" dirty="0" smtClean="0">
                          <a:solidFill>
                            <a:schemeClr val="tx1"/>
                          </a:solidFill>
                        </a:rPr>
                        <a:t>:</a:t>
                      </a:r>
                    </a:p>
                    <a:p>
                      <a:pPr marL="0" marR="0" lvl="0" indent="0" defTabSz="914400" eaLnBrk="1" fontAlgn="auto" latinLnBrk="0" hangingPunct="1">
                        <a:lnSpc>
                          <a:spcPct val="100000"/>
                        </a:lnSpc>
                        <a:spcBef>
                          <a:spcPts val="0"/>
                        </a:spcBef>
                        <a:spcAft>
                          <a:spcPts val="0"/>
                        </a:spcAft>
                        <a:buClrTx/>
                        <a:buSzTx/>
                        <a:buFontTx/>
                        <a:buNone/>
                        <a:tabLst/>
                        <a:defRPr/>
                      </a:pPr>
                      <a:endParaRPr lang="en-GB" sz="1100" b="1" u="sng" baseline="0" dirty="0" smtClean="0">
                        <a:solidFill>
                          <a:schemeClr val="tx1"/>
                        </a:solidFill>
                      </a:endParaRPr>
                    </a:p>
                    <a:p>
                      <a:r>
                        <a:rPr lang="en-US" sz="1100" dirty="0" smtClean="0">
                          <a:solidFill>
                            <a:schemeClr val="tx1"/>
                          </a:solidFill>
                        </a:rPr>
                        <a:t>Research how to work safely with electricity.</a:t>
                      </a:r>
                    </a:p>
                    <a:p>
                      <a:endParaRPr lang="en-US" sz="1100" dirty="0" smtClean="0">
                        <a:solidFill>
                          <a:schemeClr val="tx1"/>
                        </a:solidFill>
                      </a:endParaRPr>
                    </a:p>
                    <a:p>
                      <a:r>
                        <a:rPr lang="en-US" sz="1100" dirty="0" smtClean="0">
                          <a:solidFill>
                            <a:schemeClr val="tx1"/>
                          </a:solidFill>
                        </a:rPr>
                        <a:t> Make a variety of circuits, investigating which circuits work and why. </a:t>
                      </a:r>
                    </a:p>
                    <a:p>
                      <a:endParaRPr lang="en-US" sz="1100" dirty="0" smtClean="0">
                        <a:solidFill>
                          <a:schemeClr val="tx1"/>
                        </a:solidFill>
                      </a:endParaRPr>
                    </a:p>
                    <a:p>
                      <a:pPr lvl="0"/>
                      <a:r>
                        <a:rPr lang="en-US" sz="1100" dirty="0" smtClean="0"/>
                        <a:t> </a:t>
                      </a:r>
                      <a:endParaRPr lang="en-GB" sz="1100" u="sng" baseline="0" dirty="0">
                        <a:solidFill>
                          <a:schemeClr val="tx1"/>
                        </a:solidFill>
                      </a:endParaRPr>
                    </a:p>
                  </a:txBody>
                  <a:tcPr>
                    <a:solidFill>
                      <a:schemeClr val="accent6">
                        <a:lumMod val="60000"/>
                        <a:lumOff val="40000"/>
                      </a:schemeClr>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1100" b="1" u="sng" dirty="0">
                          <a:solidFill>
                            <a:schemeClr val="tx1"/>
                          </a:solidFill>
                        </a:rPr>
                        <a:t>Learning</a:t>
                      </a:r>
                      <a:r>
                        <a:rPr lang="en-GB" sz="1100" b="1" u="sng" baseline="0" dirty="0">
                          <a:solidFill>
                            <a:schemeClr val="tx1"/>
                          </a:solidFill>
                        </a:rPr>
                        <a:t> </a:t>
                      </a:r>
                      <a:r>
                        <a:rPr lang="en-GB" sz="1100" b="1" u="sng" baseline="0" dirty="0" smtClean="0">
                          <a:solidFill>
                            <a:schemeClr val="tx1"/>
                          </a:solidFill>
                        </a:rPr>
                        <a:t>Objective</a:t>
                      </a:r>
                      <a:r>
                        <a:rPr lang="en-GB" sz="1100" b="1" u="sng" baseline="0" dirty="0" smtClean="0">
                          <a:solidFill>
                            <a:schemeClr val="tx1"/>
                          </a:solidFill>
                        </a:rPr>
                        <a:t>:</a:t>
                      </a:r>
                    </a:p>
                    <a:p>
                      <a:pPr marL="0" marR="0" indent="0" defTabSz="914400" eaLnBrk="1" fontAlgn="auto" latinLnBrk="0" hangingPunct="1">
                        <a:lnSpc>
                          <a:spcPct val="100000"/>
                        </a:lnSpc>
                        <a:spcBef>
                          <a:spcPts val="0"/>
                        </a:spcBef>
                        <a:spcAft>
                          <a:spcPts val="0"/>
                        </a:spcAft>
                        <a:buClrTx/>
                        <a:buSzTx/>
                        <a:buFontTx/>
                        <a:buNone/>
                        <a:tabLst/>
                        <a:defRPr/>
                      </a:pPr>
                      <a:endParaRPr lang="en-GB" sz="1100" b="1" u="sng" baseline="0" dirty="0" smtClean="0">
                        <a:solidFill>
                          <a:schemeClr val="tx1"/>
                        </a:solidFill>
                      </a:endParaRPr>
                    </a:p>
                    <a:p>
                      <a:pPr marL="0" marR="0" lvl="0" indent="0" defTabSz="914400" eaLnBrk="1" fontAlgn="auto" latinLnBrk="0" hangingPunct="1">
                        <a:lnSpc>
                          <a:spcPct val="100000"/>
                        </a:lnSpc>
                        <a:spcBef>
                          <a:spcPts val="0"/>
                        </a:spcBef>
                        <a:spcAft>
                          <a:spcPts val="0"/>
                        </a:spcAft>
                        <a:buClrTx/>
                        <a:buSzTx/>
                        <a:buFontTx/>
                        <a:buNone/>
                        <a:tabLst/>
                        <a:defRPr/>
                      </a:pPr>
                      <a:r>
                        <a:rPr lang="en-US" sz="1100" dirty="0" smtClean="0"/>
                        <a:t>•Use </a:t>
                      </a:r>
                      <a:r>
                        <a:rPr lang="en-US" sz="1100" dirty="0" err="1" smtClean="0"/>
                        <a:t>recognised</a:t>
                      </a:r>
                      <a:r>
                        <a:rPr lang="en-US" sz="1100" dirty="0" smtClean="0"/>
                        <a:t> symbols when representing a simple circuit in a diagram.</a:t>
                      </a:r>
                    </a:p>
                    <a:p>
                      <a:pPr marL="0" marR="0" lvl="0" indent="0" defTabSz="91440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Name the basic parts including cells, batteries, wires, bulbs, switches, motors and buzzers. Draw circuits using pictorial representations(not circuit symbols). </a:t>
                      </a:r>
                    </a:p>
                    <a:p>
                      <a:pPr marL="285750" marR="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100" u="sng" baseline="0" dirty="0" smtClean="0">
                        <a:solidFill>
                          <a:schemeClr val="tx1"/>
                        </a:solidFill>
                      </a:endParaRPr>
                    </a:p>
                    <a:p>
                      <a:pPr marL="0" marR="0" indent="0" defTabSz="914400" eaLnBrk="1" fontAlgn="auto" latinLnBrk="0" hangingPunct="1">
                        <a:lnSpc>
                          <a:spcPct val="100000"/>
                        </a:lnSpc>
                        <a:spcBef>
                          <a:spcPts val="0"/>
                        </a:spcBef>
                        <a:spcAft>
                          <a:spcPts val="0"/>
                        </a:spcAft>
                        <a:buClrTx/>
                        <a:buSzTx/>
                        <a:buFontTx/>
                        <a:buNone/>
                        <a:tabLst/>
                        <a:defRPr/>
                      </a:pPr>
                      <a:endParaRPr lang="en-GB" sz="1100" u="sng" baseline="0" dirty="0" smtClean="0">
                        <a:solidFill>
                          <a:schemeClr val="tx1"/>
                        </a:solidFill>
                      </a:endParaRPr>
                    </a:p>
                    <a:p>
                      <a:pPr marL="285750" marR="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100" u="sng" dirty="0">
                        <a:solidFill>
                          <a:schemeClr val="tx1"/>
                        </a:solidFill>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0" i="0" dirty="0">
                        <a:solidFill>
                          <a:schemeClr val="tx1"/>
                        </a:solidFill>
                        <a:effectLst/>
                        <a:latin typeface="+mn-lt"/>
                        <a:ea typeface="+mn-ea"/>
                        <a:cs typeface="+mn-cs"/>
                      </a:endParaRPr>
                    </a:p>
                  </a:txBody>
                  <a:tcPr>
                    <a:solidFill>
                      <a:schemeClr val="accent6">
                        <a:lumMod val="60000"/>
                        <a:lumOff val="40000"/>
                      </a:schemeClr>
                    </a:solidFill>
                  </a:tcPr>
                </a:tc>
                <a:tc>
                  <a:txBody>
                    <a:bodyPr/>
                    <a:lstStyle/>
                    <a:p>
                      <a:r>
                        <a:rPr lang="en-GB" sz="1100" b="1" u="sng" dirty="0">
                          <a:solidFill>
                            <a:schemeClr val="tx1"/>
                          </a:solidFill>
                        </a:rPr>
                        <a:t>Learning</a:t>
                      </a:r>
                      <a:r>
                        <a:rPr lang="en-GB" sz="1100" b="1" u="sng" baseline="0" dirty="0">
                          <a:solidFill>
                            <a:schemeClr val="tx1"/>
                          </a:solidFill>
                        </a:rPr>
                        <a:t> Objective</a:t>
                      </a:r>
                      <a:r>
                        <a:rPr lang="en-GB" sz="1100" b="1" u="sng" baseline="0" dirty="0" smtClean="0">
                          <a:solidFill>
                            <a:schemeClr val="tx1"/>
                          </a:solidFill>
                        </a:rPr>
                        <a:t>:</a:t>
                      </a:r>
                    </a:p>
                    <a:p>
                      <a:endParaRPr lang="en-GB" sz="1100" b="1" u="sng" baseline="0" dirty="0" smtClean="0">
                        <a:solidFill>
                          <a:schemeClr val="tx1"/>
                        </a:solidFill>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smtClean="0"/>
                        <a:t>Associate the brightness of a lamp or the volume of a buzzer with the number and voltage of cells used in the circuit</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dirty="0" smtClean="0"/>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smtClean="0"/>
                        <a:t>Using test results to make predictions to set up further comparative and fair tests</a:t>
                      </a:r>
                      <a:endParaRPr lang="en-GB" sz="1100" dirty="0" smtClean="0"/>
                    </a:p>
                    <a:p>
                      <a:pPr marL="285750" indent="-285750">
                        <a:buFont typeface="Arial" panose="020B0604020202020204" pitchFamily="34" charset="0"/>
                        <a:buChar char="•"/>
                      </a:pPr>
                      <a:endParaRPr lang="en-GB" sz="1100" u="sng" baseline="0" dirty="0">
                        <a:solidFill>
                          <a:schemeClr val="tx1"/>
                        </a:solidFill>
                      </a:endParaRPr>
                    </a:p>
                    <a:p>
                      <a:pPr marL="285750" indent="-285750">
                        <a:buFont typeface="Arial" panose="020B0604020202020204" pitchFamily="34" charset="0"/>
                        <a:buChar char="•"/>
                      </a:pPr>
                      <a:endParaRPr lang="en-GB" sz="1100" u="sng" dirty="0">
                        <a:solidFill>
                          <a:schemeClr val="tx1"/>
                        </a:solidFill>
                      </a:endParaRPr>
                    </a:p>
                  </a:txBody>
                  <a:tcPr>
                    <a:solidFill>
                      <a:schemeClr val="accent6">
                        <a:lumMod val="60000"/>
                        <a:lumOff val="40000"/>
                      </a:schemeClr>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1100" b="1" u="sng" dirty="0">
                          <a:solidFill>
                            <a:schemeClr val="tx1"/>
                          </a:solidFill>
                        </a:rPr>
                        <a:t>Learning</a:t>
                      </a:r>
                      <a:r>
                        <a:rPr lang="en-GB" sz="1100" b="1" u="sng" baseline="0" dirty="0">
                          <a:solidFill>
                            <a:schemeClr val="tx1"/>
                          </a:solidFill>
                        </a:rPr>
                        <a:t> Objective</a:t>
                      </a:r>
                      <a:r>
                        <a:rPr lang="en-GB" sz="1100" b="1" u="sng" baseline="0" dirty="0" smtClean="0">
                          <a:solidFill>
                            <a:schemeClr val="tx1"/>
                          </a:solidFill>
                        </a:rPr>
                        <a:t>:</a:t>
                      </a:r>
                    </a:p>
                    <a:p>
                      <a:pPr marL="0" marR="0" indent="0" defTabSz="914400" eaLnBrk="1" fontAlgn="auto" latinLnBrk="0" hangingPunct="1">
                        <a:lnSpc>
                          <a:spcPct val="100000"/>
                        </a:lnSpc>
                        <a:spcBef>
                          <a:spcPts val="0"/>
                        </a:spcBef>
                        <a:spcAft>
                          <a:spcPts val="0"/>
                        </a:spcAft>
                        <a:buClrTx/>
                        <a:buSzTx/>
                        <a:buFontTx/>
                        <a:buNone/>
                        <a:tabLst/>
                        <a:defRPr/>
                      </a:pPr>
                      <a:endParaRPr lang="en-GB" sz="1100" b="1" u="sng" baseline="0" dirty="0" smtClean="0">
                        <a:solidFill>
                          <a:schemeClr val="tx1"/>
                        </a:solidFill>
                      </a:endParaRPr>
                    </a:p>
                    <a:p>
                      <a:pPr marL="0" marR="0" lvl="0" indent="0" defTabSz="914400" eaLnBrk="1" fontAlgn="auto" latinLnBrk="0" hangingPunct="1">
                        <a:lnSpc>
                          <a:spcPct val="100000"/>
                        </a:lnSpc>
                        <a:spcBef>
                          <a:spcPts val="0"/>
                        </a:spcBef>
                        <a:spcAft>
                          <a:spcPts val="0"/>
                        </a:spcAft>
                        <a:buClrTx/>
                        <a:buSzTx/>
                        <a:buFontTx/>
                        <a:buNone/>
                        <a:tabLst/>
                        <a:defRPr/>
                      </a:pPr>
                      <a:r>
                        <a:rPr lang="en-US" sz="1100" dirty="0" smtClean="0"/>
                        <a:t>Compare and give reasons for variations in how components function, including the brightness of bulbs, the loudness of buzzers and the on/off position of switches</a:t>
                      </a:r>
                    </a:p>
                    <a:p>
                      <a:pPr marL="0" marR="0" lvl="0" indent="0" defTabSz="914400" eaLnBrk="1" fontAlgn="auto" latinLnBrk="0" hangingPunct="1">
                        <a:lnSpc>
                          <a:spcPct val="100000"/>
                        </a:lnSpc>
                        <a:spcBef>
                          <a:spcPts val="0"/>
                        </a:spcBef>
                        <a:spcAft>
                          <a:spcPts val="0"/>
                        </a:spcAft>
                        <a:buClrTx/>
                        <a:buSzTx/>
                        <a:buFontTx/>
                        <a:buNone/>
                        <a:tabLst/>
                        <a:defRPr/>
                      </a:pPr>
                      <a:endParaRPr lang="en-US" sz="1100" dirty="0" smtClean="0"/>
                    </a:p>
                    <a:p>
                      <a:pPr marL="0" marR="0" lvl="0" indent="0" defTabSz="914400" eaLnBrk="1" fontAlgn="auto" latinLnBrk="0" hangingPunct="1">
                        <a:lnSpc>
                          <a:spcPct val="100000"/>
                        </a:lnSpc>
                        <a:spcBef>
                          <a:spcPts val="0"/>
                        </a:spcBef>
                        <a:spcAft>
                          <a:spcPts val="0"/>
                        </a:spcAft>
                        <a:buClrTx/>
                        <a:buSzTx/>
                        <a:buFontTx/>
                        <a:buNone/>
                        <a:tabLst/>
                        <a:defRPr/>
                      </a:pPr>
                      <a:r>
                        <a:rPr lang="en-US" sz="1100" dirty="0" smtClean="0"/>
                        <a:t>Reporting and presenting findings from enquiries, including conclusions, causal relationships and explanations of and degree of trust in results, in oral and written forms such as displays and other presentations</a:t>
                      </a:r>
                      <a:endParaRPr lang="en-GB" sz="1100" dirty="0" smtClean="0"/>
                    </a:p>
                    <a:p>
                      <a:pPr marL="285750" marR="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100" u="sng" dirty="0">
                        <a:solidFill>
                          <a:schemeClr val="tx1"/>
                        </a:solidFill>
                      </a:endParaRPr>
                    </a:p>
                  </a:txBody>
                  <a:tcPr>
                    <a:solidFill>
                      <a:schemeClr val="accent6">
                        <a:lumMod val="60000"/>
                        <a:lumOff val="40000"/>
                      </a:schemeClr>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1100" b="1" u="sng" dirty="0">
                          <a:solidFill>
                            <a:schemeClr val="tx1"/>
                          </a:solidFill>
                        </a:rPr>
                        <a:t>Learning</a:t>
                      </a:r>
                      <a:r>
                        <a:rPr lang="en-GB" sz="1100" b="1" u="sng" baseline="0" dirty="0">
                          <a:solidFill>
                            <a:schemeClr val="tx1"/>
                          </a:solidFill>
                        </a:rPr>
                        <a:t> Objective</a:t>
                      </a:r>
                      <a:r>
                        <a:rPr lang="en-GB" sz="1100" b="1" u="sng" baseline="0" dirty="0" smtClean="0">
                          <a:solidFill>
                            <a:schemeClr val="tx1"/>
                          </a:solidFill>
                        </a:rPr>
                        <a:t>:</a:t>
                      </a:r>
                    </a:p>
                    <a:p>
                      <a:pPr marL="0" marR="0" indent="0" defTabSz="914400" eaLnBrk="1" fontAlgn="auto" latinLnBrk="0" hangingPunct="1">
                        <a:lnSpc>
                          <a:spcPct val="100000"/>
                        </a:lnSpc>
                        <a:spcBef>
                          <a:spcPts val="0"/>
                        </a:spcBef>
                        <a:spcAft>
                          <a:spcPts val="0"/>
                        </a:spcAft>
                        <a:buClrTx/>
                        <a:buSzTx/>
                        <a:buFontTx/>
                        <a:buNone/>
                        <a:tabLst/>
                        <a:defRPr/>
                      </a:pPr>
                      <a:endParaRPr lang="en-GB" sz="1100" b="1" u="sng" baseline="0" dirty="0" smtClean="0">
                        <a:solidFill>
                          <a:schemeClr val="tx1"/>
                        </a:solidFill>
                      </a:endParaRPr>
                    </a:p>
                    <a:p>
                      <a:pPr marL="0" marR="0" indent="0" defTabSz="914400" eaLnBrk="1" fontAlgn="auto" latinLnBrk="0" hangingPunct="1">
                        <a:lnSpc>
                          <a:spcPct val="100000"/>
                        </a:lnSpc>
                        <a:spcBef>
                          <a:spcPts val="0"/>
                        </a:spcBef>
                        <a:spcAft>
                          <a:spcPts val="0"/>
                        </a:spcAft>
                        <a:buClrTx/>
                        <a:buSzTx/>
                        <a:buFontTx/>
                        <a:buNone/>
                        <a:tabLst/>
                        <a:defRPr/>
                      </a:pPr>
                      <a:r>
                        <a:rPr lang="en-US" sz="1100" dirty="0" smtClean="0"/>
                        <a:t> </a:t>
                      </a:r>
                      <a:r>
                        <a:rPr lang="en-US" sz="1100" b="0" dirty="0" smtClean="0"/>
                        <a:t>S</a:t>
                      </a:r>
                      <a:r>
                        <a:rPr lang="en-US" sz="1100" b="0" dirty="0" smtClean="0">
                          <a:solidFill>
                            <a:schemeClr val="tx1"/>
                          </a:solidFill>
                        </a:rPr>
                        <a:t>imple circuit variations The bulb will be dimmer if resistance is increased. Resistance can be increased by:</a:t>
                      </a:r>
                    </a:p>
                    <a:p>
                      <a:pPr marL="0" marR="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dirty="0" smtClean="0">
                          <a:solidFill>
                            <a:srgbClr val="FF0000"/>
                          </a:solidFill>
                        </a:rPr>
                        <a:t>Having longer wires </a:t>
                      </a:r>
                    </a:p>
                    <a:p>
                      <a:pPr marL="0" marR="0" indent="0" defTabSz="914400" eaLnBrk="1" fontAlgn="auto" latinLnBrk="0" hangingPunct="1">
                        <a:lnSpc>
                          <a:spcPct val="100000"/>
                        </a:lnSpc>
                        <a:spcBef>
                          <a:spcPts val="0"/>
                        </a:spcBef>
                        <a:spcAft>
                          <a:spcPts val="0"/>
                        </a:spcAft>
                        <a:buClrTx/>
                        <a:buSzTx/>
                        <a:buFontTx/>
                        <a:buNone/>
                        <a:tabLst/>
                        <a:defRPr/>
                      </a:pPr>
                      <a:r>
                        <a:rPr lang="en-US" sz="1100" b="0" dirty="0" smtClean="0">
                          <a:solidFill>
                            <a:srgbClr val="FF0000"/>
                          </a:solidFill>
                        </a:rPr>
                        <a:t>• Increasing the number of devices e.g. bulbs. The bulb will be brighter </a:t>
                      </a:r>
                      <a:r>
                        <a:rPr lang="en-US" sz="1100" b="0" dirty="0" err="1" smtClean="0">
                          <a:solidFill>
                            <a:srgbClr val="FF0000"/>
                          </a:solidFill>
                        </a:rPr>
                        <a:t>i</a:t>
                      </a:r>
                      <a:r>
                        <a:rPr lang="en-US" sz="1100" b="0" dirty="0" smtClean="0">
                          <a:solidFill>
                            <a:srgbClr val="FF0000"/>
                          </a:solidFill>
                        </a:rPr>
                        <a:t> if you decrease resistance and increase the current by:</a:t>
                      </a:r>
                    </a:p>
                    <a:p>
                      <a:pPr marL="0" marR="0" indent="0" defTabSz="914400" eaLnBrk="1" fontAlgn="auto" latinLnBrk="0" hangingPunct="1">
                        <a:lnSpc>
                          <a:spcPct val="100000"/>
                        </a:lnSpc>
                        <a:spcBef>
                          <a:spcPts val="0"/>
                        </a:spcBef>
                        <a:spcAft>
                          <a:spcPts val="0"/>
                        </a:spcAft>
                        <a:buClrTx/>
                        <a:buSzTx/>
                        <a:buFontTx/>
                        <a:buNone/>
                        <a:tabLst/>
                        <a:defRPr/>
                      </a:pPr>
                      <a:r>
                        <a:rPr lang="en-US" sz="1100" b="0" dirty="0" smtClean="0">
                          <a:solidFill>
                            <a:srgbClr val="FF0000"/>
                          </a:solidFill>
                        </a:rPr>
                        <a:t> • Adding more batteries </a:t>
                      </a:r>
                    </a:p>
                    <a:p>
                      <a:pPr marL="0" marR="0" indent="0" defTabSz="914400" eaLnBrk="1" fontAlgn="auto" latinLnBrk="0" hangingPunct="1">
                        <a:lnSpc>
                          <a:spcPct val="100000"/>
                        </a:lnSpc>
                        <a:spcBef>
                          <a:spcPts val="0"/>
                        </a:spcBef>
                        <a:spcAft>
                          <a:spcPts val="0"/>
                        </a:spcAft>
                        <a:buClrTx/>
                        <a:buSzTx/>
                        <a:buFontTx/>
                        <a:buNone/>
                        <a:tabLst/>
                        <a:defRPr/>
                      </a:pPr>
                      <a:r>
                        <a:rPr lang="en-US" sz="1100" b="0" dirty="0" smtClean="0">
                          <a:solidFill>
                            <a:srgbClr val="FF0000"/>
                          </a:solidFill>
                        </a:rPr>
                        <a:t>• Having a battery with a higher voltage </a:t>
                      </a:r>
                    </a:p>
                    <a:p>
                      <a:pPr marL="0" marR="0" indent="0" defTabSz="91440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Planning different types of scientific enquiries to answer questions, including </a:t>
                      </a:r>
                      <a:r>
                        <a:rPr lang="en-US" sz="1100" b="0" dirty="0" err="1" smtClean="0">
                          <a:solidFill>
                            <a:schemeClr val="tx1"/>
                          </a:solidFill>
                        </a:rPr>
                        <a:t>recognising</a:t>
                      </a:r>
                      <a:r>
                        <a:rPr lang="en-US" sz="1100" b="0" dirty="0" smtClean="0">
                          <a:solidFill>
                            <a:schemeClr val="tx1"/>
                          </a:solidFill>
                        </a:rPr>
                        <a:t> and controlling variables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100" u="sng" dirty="0">
                        <a:solidFill>
                          <a:schemeClr val="tx1"/>
                        </a:solidFill>
                      </a:endParaRPr>
                    </a:p>
                  </a:txBody>
                  <a:tcPr>
                    <a:solidFill>
                      <a:schemeClr val="accent6">
                        <a:lumMod val="60000"/>
                        <a:lumOff val="40000"/>
                      </a:schemeClr>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1100" b="1" u="sng" dirty="0" err="1" smtClean="0">
                          <a:solidFill>
                            <a:schemeClr val="tx1"/>
                          </a:solidFill>
                        </a:rPr>
                        <a:t>Learning</a:t>
                      </a:r>
                      <a:r>
                        <a:rPr lang="en-GB" sz="1100" b="1" u="sng" baseline="0" dirty="0" err="1" smtClean="0">
                          <a:solidFill>
                            <a:schemeClr val="tx1"/>
                          </a:solidFill>
                        </a:rPr>
                        <a:t>Objective</a:t>
                      </a:r>
                      <a:r>
                        <a:rPr lang="en-GB" sz="1100" b="1" u="sng" baseline="0" dirty="0" smtClean="0">
                          <a:solidFill>
                            <a:schemeClr val="tx1"/>
                          </a:solidFill>
                        </a:rPr>
                        <a:t>:</a:t>
                      </a:r>
                    </a:p>
                    <a:p>
                      <a:pPr marL="0" marR="0" indent="0" defTabSz="914400" eaLnBrk="1" fontAlgn="auto" latinLnBrk="0" hangingPunct="1">
                        <a:lnSpc>
                          <a:spcPct val="100000"/>
                        </a:lnSpc>
                        <a:spcBef>
                          <a:spcPts val="0"/>
                        </a:spcBef>
                        <a:spcAft>
                          <a:spcPts val="0"/>
                        </a:spcAft>
                        <a:buClrTx/>
                        <a:buSzTx/>
                        <a:buFontTx/>
                        <a:buNone/>
                        <a:tabLst/>
                        <a:defRPr/>
                      </a:pPr>
                      <a:endParaRPr lang="en-GB" sz="1100" b="1" u="sng" dirty="0" smtClean="0">
                        <a:solidFill>
                          <a:schemeClr val="tx1"/>
                        </a:solidFill>
                      </a:endParaRPr>
                    </a:p>
                    <a:p>
                      <a:r>
                        <a:rPr lang="en-US" sz="1100" b="0" dirty="0" smtClean="0">
                          <a:solidFill>
                            <a:schemeClr val="tx1"/>
                          </a:solidFill>
                        </a:rPr>
                        <a:t>• When objects are placed in the circuits, they may or may not allow electricity to past through.</a:t>
                      </a:r>
                    </a:p>
                    <a:p>
                      <a:endParaRPr lang="en-US" sz="1100" b="0" dirty="0" smtClean="0">
                        <a:solidFill>
                          <a:schemeClr val="tx1"/>
                        </a:solidFill>
                      </a:endParaRPr>
                    </a:p>
                    <a:p>
                      <a:r>
                        <a:rPr lang="en-US" sz="1100" b="0" dirty="0" smtClean="0">
                          <a:solidFill>
                            <a:schemeClr val="tx1"/>
                          </a:solidFill>
                        </a:rPr>
                        <a:t> • Objects that are made from materials that allow electricity to pass through a create a complete circuit are called electrical conductors.</a:t>
                      </a:r>
                    </a:p>
                    <a:p>
                      <a:endParaRPr lang="en-US" sz="1100" b="0" dirty="0" smtClean="0">
                        <a:solidFill>
                          <a:schemeClr val="tx1"/>
                        </a:solidFill>
                      </a:endParaRPr>
                    </a:p>
                    <a:p>
                      <a:r>
                        <a:rPr lang="en-US" sz="1100" b="0" dirty="0" smtClean="0">
                          <a:solidFill>
                            <a:schemeClr val="tx1"/>
                          </a:solidFill>
                        </a:rPr>
                        <a:t> • Objects that are made from materials that do not allow electricity to pass through and do not complete a circuit are called electrical insulators.</a:t>
                      </a:r>
                    </a:p>
                    <a:p>
                      <a:endParaRPr lang="en-GB" sz="1100" dirty="0" smtClean="0"/>
                    </a:p>
                    <a:p>
                      <a:pPr marL="171450" indent="-171450">
                        <a:buFont typeface="Arial" panose="020B0604020202020204" pitchFamily="34" charset="0"/>
                        <a:buChar char="•"/>
                      </a:pPr>
                      <a:endParaRPr lang="en-GB" sz="1100" dirty="0"/>
                    </a:p>
                  </a:txBody>
                  <a:tcPr>
                    <a:solidFill>
                      <a:schemeClr val="accent6">
                        <a:lumMod val="60000"/>
                        <a:lumOff val="40000"/>
                      </a:schemeClr>
                    </a:solidFill>
                  </a:tcPr>
                </a:tc>
                <a:extLst>
                  <a:ext uri="{0D108BD9-81ED-4DB2-BD59-A6C34878D82A}">
                    <a16:rowId xmlns:a16="http://schemas.microsoft.com/office/drawing/2014/main" xmlns="" val="10000"/>
                  </a:ext>
                </a:extLst>
              </a:tr>
            </a:tbl>
          </a:graphicData>
        </a:graphic>
      </p:graphicFrame>
      <p:sp>
        <p:nvSpPr>
          <p:cNvPr id="3" name="Rectangle 8">
            <a:extLst>
              <a:ext uri="{FF2B5EF4-FFF2-40B4-BE49-F238E27FC236}">
                <a16:creationId xmlns:a16="http://schemas.microsoft.com/office/drawing/2014/main" xmlns="" id="{8AE1778D-9497-8E40-BD5A-0EB90484AA7D}"/>
              </a:ext>
            </a:extLst>
          </p:cNvPr>
          <p:cNvSpPr>
            <a:spLocks noChangeArrowheads="1"/>
          </p:cNvSpPr>
          <p:nvPr/>
        </p:nvSpPr>
        <p:spPr bwMode="auto">
          <a:xfrm>
            <a:off x="0" y="0"/>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960344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171" y="1114425"/>
            <a:ext cx="9223058" cy="750028"/>
          </a:xfrm>
          <a:solidFill>
            <a:schemeClr val="accent6">
              <a:lumMod val="60000"/>
              <a:lumOff val="40000"/>
            </a:schemeClr>
          </a:solidFill>
        </p:spPr>
        <p:txBody>
          <a:bodyPr>
            <a:normAutofit/>
          </a:bodyPr>
          <a:lstStyle/>
          <a:p>
            <a:pPr algn="ctr"/>
            <a:r>
              <a:rPr lang="en-US" sz="2000" dirty="0"/>
              <a:t>Illustrative fair-test – How will the number of batteries (amounts of Volts) affect the brightness of the bulb? </a:t>
            </a:r>
            <a:endParaRPr lang="en-GB" sz="2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70732017"/>
              </p:ext>
            </p:extLst>
          </p:nvPr>
        </p:nvGraphicFramePr>
        <p:xfrm>
          <a:off x="735013" y="2012949"/>
          <a:ext cx="9223374" cy="4816475"/>
        </p:xfrm>
        <a:graphic>
          <a:graphicData uri="http://schemas.openxmlformats.org/drawingml/2006/table">
            <a:tbl>
              <a:tblPr firstRow="1" bandRow="1">
                <a:tableStyleId>{5C22544A-7EE6-4342-B048-85BDC9FD1C3A}</a:tableStyleId>
              </a:tblPr>
              <a:tblGrid>
                <a:gridCol w="1258887"/>
                <a:gridCol w="4890029"/>
                <a:gridCol w="3074458"/>
              </a:tblGrid>
              <a:tr h="448473">
                <a:tc>
                  <a:txBody>
                    <a:bodyPr/>
                    <a:lstStyle/>
                    <a:p>
                      <a:r>
                        <a:rPr lang="en-GB" dirty="0" smtClean="0"/>
                        <a:t>Objective</a:t>
                      </a:r>
                      <a:endParaRPr lang="en-GB" dirty="0"/>
                    </a:p>
                  </a:txBody>
                  <a:tcPr/>
                </a:tc>
                <a:tc>
                  <a:txBody>
                    <a:bodyPr/>
                    <a:lstStyle/>
                    <a:p>
                      <a:pPr algn="ctr"/>
                      <a:r>
                        <a:rPr lang="en-GB" dirty="0" smtClean="0"/>
                        <a:t>Activity</a:t>
                      </a:r>
                      <a:endParaRPr lang="en-GB" dirty="0"/>
                    </a:p>
                  </a:txBody>
                  <a:tcPr/>
                </a:tc>
                <a:tc>
                  <a:txBody>
                    <a:bodyPr/>
                    <a:lstStyle/>
                    <a:p>
                      <a:pPr algn="ctr"/>
                      <a:r>
                        <a:rPr lang="en-GB" dirty="0" smtClean="0"/>
                        <a:t>Resources</a:t>
                      </a:r>
                      <a:endParaRPr lang="en-GB" dirty="0"/>
                    </a:p>
                  </a:txBody>
                  <a:tcPr/>
                </a:tc>
              </a:tr>
              <a:tr h="4368002">
                <a:tc>
                  <a:txBody>
                    <a:bodyPr/>
                    <a:lstStyle/>
                    <a:p>
                      <a:r>
                        <a:rPr lang="en-US" dirty="0" smtClean="0"/>
                        <a:t>o</a:t>
                      </a:r>
                      <a:r>
                        <a:rPr lang="en-US" sz="1050" dirty="0" smtClean="0"/>
                        <a:t> be able to construct a simple series electrical circuit, identifying and naming its basic parts, including cells, wires, bulbs, switches and buzzers. </a:t>
                      </a:r>
                    </a:p>
                    <a:p>
                      <a:endParaRPr lang="en-US" sz="1050" dirty="0" smtClean="0"/>
                    </a:p>
                    <a:p>
                      <a:r>
                        <a:rPr lang="en-US" sz="1050" dirty="0" smtClean="0"/>
                        <a:t>To be able to identify whether or not a lamp will light in a simple series circuit, based on whether or not the lamp is part of a complete loop with a battery.</a:t>
                      </a:r>
                      <a:endParaRPr lang="en-GB" sz="1050" dirty="0" smtClean="0"/>
                    </a:p>
                    <a:p>
                      <a:endParaRPr lang="en-GB" dirty="0"/>
                    </a:p>
                  </a:txBody>
                  <a:tcPr>
                    <a:solidFill>
                      <a:schemeClr val="accent6">
                        <a:lumMod val="60000"/>
                        <a:lumOff val="40000"/>
                      </a:schemeClr>
                    </a:solidFill>
                  </a:tcPr>
                </a:tc>
                <a:tc>
                  <a:txBody>
                    <a:bodyPr/>
                    <a:lstStyle/>
                    <a:p>
                      <a:r>
                        <a:rPr lang="en-US" sz="1200" b="1" dirty="0" smtClean="0"/>
                        <a:t>Problem-solving</a:t>
                      </a:r>
                      <a:r>
                        <a:rPr lang="en-US" sz="1200" dirty="0" smtClean="0"/>
                        <a:t> – An electronic scarecrow! This is the point at which one can grab the children’s attention and spark off their imaginations, as well as draw upon what they already know about electrical circuits. Inform the children that they are going to make a group pitch to Dragons’ Den. The product that will be trying to pitch is an electronic scarecrow! This problem will give the children a context for their learning for this area of science. Gather and </a:t>
                      </a:r>
                      <a:r>
                        <a:rPr lang="en-US" sz="1200" dirty="0" err="1" smtClean="0"/>
                        <a:t>organise</a:t>
                      </a:r>
                      <a:r>
                        <a:rPr lang="en-US" sz="1200" dirty="0" smtClean="0"/>
                        <a:t> their ideas. The children must first decide what electricity could enable their scarecrow to do. Encourage the children to think back to the components that they used whilst in Year 4; motors, bulbs (lamps) and buzzers. Exploring circuits. Provide children with the opportunity to use components to make some circuits to show some of their initial ideas – i.e. making buzzers sound, bulbs light and motors turn. This is a great opportunity for the teacher to find out what the children can remember from their previous studies of electricity.</a:t>
                      </a:r>
                    </a:p>
                    <a:p>
                      <a:endParaRPr lang="en-GB" sz="1200" dirty="0"/>
                    </a:p>
                  </a:txBody>
                  <a:tcPr>
                    <a:solidFill>
                      <a:schemeClr val="accent6">
                        <a:lumMod val="60000"/>
                        <a:lumOff val="40000"/>
                      </a:schemeClr>
                    </a:solidFill>
                  </a:tcPr>
                </a:tc>
                <a:tc>
                  <a:txBody>
                    <a:bodyPr/>
                    <a:lstStyle/>
                    <a:p>
                      <a:r>
                        <a:rPr lang="en-US" dirty="0" smtClean="0"/>
                        <a:t>Electrical components required for making a circuit (including motors and buzzers)</a:t>
                      </a:r>
                      <a:endParaRPr lang="en-GB" dirty="0"/>
                    </a:p>
                  </a:txBody>
                  <a:tcPr>
                    <a:solidFill>
                      <a:schemeClr val="accent6">
                        <a:lumMod val="60000"/>
                        <a:lumOff val="40000"/>
                      </a:schemeClr>
                    </a:solidFill>
                  </a:tcPr>
                </a:tc>
              </a:tr>
            </a:tbl>
          </a:graphicData>
        </a:graphic>
      </p:graphicFrame>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70300" y="5079999"/>
            <a:ext cx="1312069" cy="1749425"/>
          </a:xfrm>
          <a:prstGeom prst="rect">
            <a:avLst/>
          </a:prstGeom>
        </p:spPr>
      </p:pic>
    </p:spTree>
    <p:extLst>
      <p:ext uri="{BB962C8B-B14F-4D97-AF65-F5344CB8AC3E}">
        <p14:creationId xmlns:p14="http://schemas.microsoft.com/office/powerpoint/2010/main" val="3793311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60000"/>
              <a:lumOff val="40000"/>
            </a:schemeClr>
          </a:solidFill>
        </p:spPr>
        <p:txBody>
          <a:bodyPr>
            <a:normAutofit fontScale="90000"/>
          </a:bodyPr>
          <a:lstStyle/>
          <a:p>
            <a:pPr algn="ctr"/>
            <a:r>
              <a:rPr lang="en-US"/>
              <a:t>Illustrative fair-test – How will the number of batteries (amounts of Volts) affect the brightness of the bulb?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78273107"/>
              </p:ext>
            </p:extLst>
          </p:nvPr>
        </p:nvGraphicFramePr>
        <p:xfrm>
          <a:off x="735013" y="2012950"/>
          <a:ext cx="9223374" cy="4755515"/>
        </p:xfrm>
        <a:graphic>
          <a:graphicData uri="http://schemas.openxmlformats.org/drawingml/2006/table">
            <a:tbl>
              <a:tblPr firstRow="1" bandRow="1">
                <a:tableStyleId>{5C22544A-7EE6-4342-B048-85BDC9FD1C3A}</a:tableStyleId>
              </a:tblPr>
              <a:tblGrid>
                <a:gridCol w="1792287"/>
                <a:gridCol w="5410200"/>
                <a:gridCol w="2020887"/>
              </a:tblGrid>
              <a:tr h="370840">
                <a:tc>
                  <a:txBody>
                    <a:bodyPr/>
                    <a:lstStyle/>
                    <a:p>
                      <a:r>
                        <a:rPr lang="en-GB" dirty="0" smtClean="0">
                          <a:solidFill>
                            <a:schemeClr val="tx1"/>
                          </a:solidFill>
                        </a:rPr>
                        <a:t>Learning Objectives</a:t>
                      </a:r>
                      <a:endParaRPr lang="en-GB" dirty="0">
                        <a:solidFill>
                          <a:schemeClr val="tx1"/>
                        </a:solidFill>
                      </a:endParaRPr>
                    </a:p>
                  </a:txBody>
                  <a:tcPr>
                    <a:solidFill>
                      <a:schemeClr val="accent6">
                        <a:lumMod val="60000"/>
                        <a:lumOff val="40000"/>
                      </a:schemeClr>
                    </a:solidFill>
                  </a:tcPr>
                </a:tc>
                <a:tc>
                  <a:txBody>
                    <a:bodyPr/>
                    <a:lstStyle/>
                    <a:p>
                      <a:r>
                        <a:rPr lang="en-GB" dirty="0" smtClean="0">
                          <a:solidFill>
                            <a:schemeClr val="tx1"/>
                          </a:solidFill>
                        </a:rPr>
                        <a:t>Investigation</a:t>
                      </a:r>
                      <a:endParaRPr lang="en-GB" dirty="0">
                        <a:solidFill>
                          <a:schemeClr val="tx1"/>
                        </a:solidFill>
                      </a:endParaRPr>
                    </a:p>
                  </a:txBody>
                  <a:tcPr>
                    <a:solidFill>
                      <a:schemeClr val="accent6">
                        <a:lumMod val="60000"/>
                        <a:lumOff val="40000"/>
                      </a:schemeClr>
                    </a:solidFill>
                  </a:tcPr>
                </a:tc>
                <a:tc>
                  <a:txBody>
                    <a:bodyPr/>
                    <a:lstStyle/>
                    <a:p>
                      <a:r>
                        <a:rPr lang="en-GB" dirty="0" smtClean="0">
                          <a:solidFill>
                            <a:schemeClr val="tx1"/>
                          </a:solidFill>
                        </a:rPr>
                        <a:t>Resources</a:t>
                      </a:r>
                      <a:endParaRPr lang="en-GB" dirty="0">
                        <a:solidFill>
                          <a:schemeClr val="tx1"/>
                        </a:solidFill>
                      </a:endParaRPr>
                    </a:p>
                  </a:txBody>
                  <a:tcPr>
                    <a:solidFill>
                      <a:schemeClr val="accent6">
                        <a:lumMod val="60000"/>
                        <a:lumOff val="40000"/>
                      </a:schemeClr>
                    </a:solidFill>
                  </a:tcPr>
                </a:tc>
              </a:tr>
              <a:tr h="370840">
                <a:tc>
                  <a:txBody>
                    <a:bodyPr/>
                    <a:lstStyle/>
                    <a:p>
                      <a:r>
                        <a:rPr lang="en-US" dirty="0" smtClean="0"/>
                        <a:t>To be able to associate the brightness of a lamp or the volume of a buzzer with the number and voltage of cells used in the circuit. To be able to take repeat measurements of data with precision using a data-logger. To be able to explain the degree of trust can be had in results.</a:t>
                      </a:r>
                      <a:endParaRPr lang="en-GB" dirty="0"/>
                    </a:p>
                  </a:txBody>
                  <a:tcPr>
                    <a:solidFill>
                      <a:schemeClr val="accent6">
                        <a:lumMod val="60000"/>
                        <a:lumOff val="40000"/>
                      </a:schemeClr>
                    </a:solidFill>
                  </a:tcPr>
                </a:tc>
                <a:tc>
                  <a:txBody>
                    <a:bodyPr/>
                    <a:lstStyle/>
                    <a:p>
                      <a:r>
                        <a:rPr lang="en-US" dirty="0" smtClean="0"/>
                        <a:t>Illustrative fair-test – How will the number of batteries (amounts of Volts) affect the brightness of the bulb? This investigation should still fit within the overall problem that is being solved; i.e. the farmer needs to know what will be the effect of adding more batteries to his scarecrow. Provide the children with the precise question – ‘How will the number of batteries affect the brightness of the bulb?’ </a:t>
                      </a:r>
                    </a:p>
                    <a:p>
                      <a:r>
                        <a:rPr lang="en-US" dirty="0" smtClean="0"/>
                        <a:t>The children could write the question, and with the support of the teacher, record what is being changed (number of batteries) and what is being observed (the brightness of the bulb).</a:t>
                      </a:r>
                    </a:p>
                    <a:p>
                      <a:endParaRPr lang="en-US" dirty="0" smtClean="0"/>
                    </a:p>
                  </a:txBody>
                  <a:tcPr>
                    <a:solidFill>
                      <a:schemeClr val="accent6">
                        <a:lumMod val="60000"/>
                        <a:lumOff val="40000"/>
                      </a:schemeClr>
                    </a:solidFill>
                  </a:tcPr>
                </a:tc>
                <a:tc>
                  <a:txBody>
                    <a:bodyPr/>
                    <a:lstStyle/>
                    <a:p>
                      <a:endParaRPr lang="en-GB" dirty="0"/>
                    </a:p>
                  </a:txBody>
                  <a:tcPr>
                    <a:solidFill>
                      <a:schemeClr val="accent6">
                        <a:lumMod val="60000"/>
                        <a:lumOff val="40000"/>
                      </a:schemeClr>
                    </a:solidFill>
                  </a:tcPr>
                </a:tc>
              </a:tr>
            </a:tbl>
          </a:graphicData>
        </a:graphic>
      </p:graphicFrame>
    </p:spTree>
    <p:extLst>
      <p:ext uri="{BB962C8B-B14F-4D97-AF65-F5344CB8AC3E}">
        <p14:creationId xmlns:p14="http://schemas.microsoft.com/office/powerpoint/2010/main" val="3419659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171" y="402652"/>
            <a:ext cx="9223058" cy="787973"/>
          </a:xfrm>
          <a:solidFill>
            <a:schemeClr val="accent6">
              <a:lumMod val="40000"/>
              <a:lumOff val="60000"/>
            </a:schemeClr>
          </a:solidFill>
        </p:spPr>
        <p:txBody>
          <a:bodyPr/>
          <a:lstStyle/>
          <a:p>
            <a:r>
              <a:rPr lang="en-US" dirty="0"/>
              <a:t>Illustrative fair-test – How will the number of batteries (amounts of Volts) affect the brightness of the bulb? </a:t>
            </a:r>
            <a:endParaRPr lang="en-GB" dirty="0"/>
          </a:p>
        </p:txBody>
      </p:sp>
      <p:sp>
        <p:nvSpPr>
          <p:cNvPr id="4" name="Content Placeholder 3"/>
          <p:cNvSpPr>
            <a:spLocks noGrp="1"/>
          </p:cNvSpPr>
          <p:nvPr>
            <p:ph sz="half" idx="3"/>
          </p:nvPr>
        </p:nvSpPr>
        <p:spPr>
          <a:xfrm>
            <a:off x="735171" y="1765141"/>
            <a:ext cx="9223058" cy="5603137"/>
          </a:xfrm>
          <a:solidFill>
            <a:schemeClr val="accent6">
              <a:lumMod val="60000"/>
              <a:lumOff val="40000"/>
            </a:schemeClr>
          </a:solidFill>
        </p:spPr>
        <p:txBody>
          <a:bodyPr/>
          <a:lstStyle/>
          <a:p>
            <a:r>
              <a:rPr lang="en-US" dirty="0"/>
              <a:t> </a:t>
            </a:r>
            <a:r>
              <a:rPr lang="en-US" sz="1100" dirty="0"/>
              <a:t>Fair-testing. Discuss with the children how they will keep their tests fair – i.e. keep the same components each time; only changing the number of batteries. Observing the dependent variable. Discuss with the children how they will ‘measure’ how bright the bulb is each time. They could decide to invent their own scale; i.e. very dull, dull, bright, very bright. They could decide to make a separate circuit using just one battery against which they will compare their test circuit. Finally they might choose to use a data-logger to measure the brightness of the bulb in lux. If they choose this final method, they will need to invent a means by which the data logger only receives light from the bulb; i.e. maybe they place a cardboard tube on the light sensor part of the data-logger and then place the lit bulb inside the other end of the tube. Ensure that the children discuss</a:t>
            </a:r>
            <a:r>
              <a:rPr lang="en-US" sz="1100" dirty="0" smtClean="0"/>
              <a:t>:</a:t>
            </a:r>
          </a:p>
          <a:p>
            <a:r>
              <a:rPr lang="en-US" sz="1100" dirty="0" smtClean="0"/>
              <a:t> </a:t>
            </a:r>
            <a:r>
              <a:rPr lang="en-US" sz="1100" dirty="0"/>
              <a:t>1. Accuracy – How accurate are each of the methods for measuring</a:t>
            </a:r>
            <a:r>
              <a:rPr lang="en-US" sz="1100" dirty="0" smtClean="0"/>
              <a:t>?</a:t>
            </a:r>
          </a:p>
          <a:p>
            <a:r>
              <a:rPr lang="en-US" sz="1100" dirty="0" smtClean="0"/>
              <a:t> </a:t>
            </a:r>
            <a:r>
              <a:rPr lang="en-US" sz="1100" dirty="0"/>
              <a:t>2. Reliability – If they choose to measure each of the conditions once, how reliable will their results be? Thus, encourage the children to choose a method that will generate accurate results, and to repeat their measurements in order to improve the reliability of their results. Recording The children could draw a table in which they record their results. Performing the fair-test. It is probably best that children have a bulb designed for 3.5 volts. This way, they will be able to combine three 1.5v cells without ‘blowing’ the bulb</a:t>
            </a:r>
            <a:r>
              <a:rPr lang="en-US" sz="1100" dirty="0" smtClean="0"/>
              <a:t>.</a:t>
            </a:r>
          </a:p>
          <a:p>
            <a:endParaRPr lang="en-US" sz="1100" dirty="0"/>
          </a:p>
          <a:p>
            <a:r>
              <a:rPr lang="en-US" sz="1100" dirty="0" smtClean="0"/>
              <a:t> </a:t>
            </a:r>
            <a:r>
              <a:rPr lang="en-US" sz="1100" dirty="0"/>
              <a:t>Drama/modelling - Using drama to develop children’s conclusions/explanations. Combine the groups so that there are now 6 children in each group</a:t>
            </a:r>
            <a:r>
              <a:rPr lang="en-US" sz="1100" dirty="0" smtClean="0"/>
              <a:t>.</a:t>
            </a:r>
          </a:p>
          <a:p>
            <a:r>
              <a:rPr lang="en-US" sz="1100" dirty="0" smtClean="0"/>
              <a:t> </a:t>
            </a:r>
            <a:r>
              <a:rPr lang="en-US" sz="1100" dirty="0"/>
              <a:t>Give each group a rope </a:t>
            </a:r>
            <a:r>
              <a:rPr lang="en-US" sz="1100" dirty="0" smtClean="0"/>
              <a:t>(</a:t>
            </a:r>
            <a:r>
              <a:rPr lang="en-US" sz="1100" dirty="0"/>
              <a:t>around 3 </a:t>
            </a:r>
            <a:r>
              <a:rPr lang="en-US" sz="1100" dirty="0" err="1"/>
              <a:t>metres</a:t>
            </a:r>
            <a:r>
              <a:rPr lang="en-US" sz="1100" dirty="0"/>
              <a:t> in length) and inform them that this is to represent the travelling ‘electricity’. Give each group two bibs that must be worn by a different member of the group. On one bib should be a picture of a bulb, and on the other, a picture of a 1.5V battery. Challenge the children to represent the series circuit with bulb lighting up using these resources. With some guidance, the children could tie the rope so that it makes a circle, which they then all hold across the top of their hands. The ‘battery’ child should then push the rope in one direction whilst the other children let it glide over their hands. The ‘bulb’ child can call out ‘light’ (possibly ‘heat’ too) as the rope glides over their hands. Next, allow the children access to more ‘battery’ bibs. They must continue the analogy; working out what affect the ‘battery’ children have on the ‘bulb’ child. The battery children should be pushing harder and faster. The bulb child should be calling out ‘brighter’ (possibly ‘hotter</a:t>
            </a:r>
            <a:r>
              <a:rPr lang="en-US" sz="1100" dirty="0" smtClean="0"/>
              <a:t>’).</a:t>
            </a:r>
          </a:p>
          <a:p>
            <a:r>
              <a:rPr lang="en-US" sz="1100" dirty="0" smtClean="0"/>
              <a:t> </a:t>
            </a:r>
            <a:r>
              <a:rPr lang="en-US" sz="1100" dirty="0"/>
              <a:t>Recording Using the thinking that they have been developing during their drama, the children will need to discuss the key words that they will need to use in their explanations. Finally, the children can write their explanations using their key words and any drawings that might help their explanations. Evaluating their investigation Provide the children with the acronym FAR (‘</a:t>
            </a:r>
            <a:r>
              <a:rPr lang="en-US" sz="1100" dirty="0" err="1"/>
              <a:t>F’air</a:t>
            </a:r>
            <a:r>
              <a:rPr lang="en-US" sz="1100" dirty="0"/>
              <a:t>, ‘</a:t>
            </a:r>
            <a:r>
              <a:rPr lang="en-US" sz="1100" dirty="0" err="1"/>
              <a:t>A’ccurate</a:t>
            </a:r>
            <a:r>
              <a:rPr lang="en-US" sz="1100" dirty="0"/>
              <a:t> and ‘</a:t>
            </a:r>
            <a:r>
              <a:rPr lang="en-US" sz="1100" dirty="0" err="1"/>
              <a:t>R’eliable</a:t>
            </a:r>
            <a:r>
              <a:rPr lang="en-US" sz="1100" dirty="0"/>
              <a:t>). Recording Ask them to provide an explanation as to how fair, accurate and reliable their investigation was.</a:t>
            </a:r>
            <a:endParaRPr lang="en-GB" sz="1100" dirty="0"/>
          </a:p>
        </p:txBody>
      </p:sp>
    </p:spTree>
    <p:extLst>
      <p:ext uri="{BB962C8B-B14F-4D97-AF65-F5344CB8AC3E}">
        <p14:creationId xmlns:p14="http://schemas.microsoft.com/office/powerpoint/2010/main" val="17907976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25487</TotalTime>
  <Words>2516</Words>
  <Application>Microsoft Office PowerPoint</Application>
  <PresentationFormat>Custom</PresentationFormat>
  <Paragraphs>186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GDS Transport</vt:lpstr>
      <vt:lpstr>Times New Roman</vt:lpstr>
      <vt:lpstr>Wingdings</vt:lpstr>
      <vt:lpstr>Office Theme</vt:lpstr>
      <vt:lpstr>PowerPoint Presentation</vt:lpstr>
      <vt:lpstr>MEDIUM TERM PLAN – Electricity </vt:lpstr>
      <vt:lpstr>PowerPoint Presentation</vt:lpstr>
      <vt:lpstr>Illustrative fair-test – How will the number of batteries (amounts of Volts) affect the brightness of the bulb? </vt:lpstr>
      <vt:lpstr>Illustrative fair-test – How will the number of batteries (amounts of Volts) affect the brightness of the bulb? </vt:lpstr>
      <vt:lpstr>Illustrative fair-test – How will the number of batteries (amounts of Volts) affect the brightness of the bulb?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 Year group:</dc:title>
  <dc:creator>Christine Bulmer</dc:creator>
  <cp:lastModifiedBy>Mrs Dunn</cp:lastModifiedBy>
  <cp:revision>124</cp:revision>
  <cp:lastPrinted>2022-01-10T18:39:54Z</cp:lastPrinted>
  <dcterms:created xsi:type="dcterms:W3CDTF">2021-11-29T08:55:51Z</dcterms:created>
  <dcterms:modified xsi:type="dcterms:W3CDTF">2022-09-05T10:05:23Z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2021-11-29T00:00:00Z</vt:filetime>
  </property>
  <property fmtid="{D5CDD505-2E9C-101B-9397-08002B2CF9AE}" pid="3" name="Creator">
    <vt:lpwstr>Microsoft® Publisher 2016</vt:lpwstr>
  </property>
  <property fmtid="{D5CDD505-2E9C-101B-9397-08002B2CF9AE}" pid="4" name="LastSaved">
    <vt:filetime>2021-11-29T00:00:00Z</vt:filetime>
  </property>
</Properties>
</file>