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3"/>
  </p:sldMasterIdLst>
  <p:sldIdLst>
    <p:sldId id="256" r:id="rId4"/>
  </p:sldIdLst>
  <p:sldSz cx="10693400" cy="7562850"/>
  <p:notesSz cx="9944100" cy="6805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9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8" autoAdjust="0"/>
    <p:restoredTop sz="94646"/>
  </p:normalViewPr>
  <p:slideViewPr>
    <p:cSldViewPr>
      <p:cViewPr varScale="1">
        <p:scale>
          <a:sx n="68" d="100"/>
          <a:sy n="68" d="100"/>
        </p:scale>
        <p:origin x="148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DE0D821-FED0-AB46-B4D6-A7C45F16CD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675" y="1237717"/>
            <a:ext cx="8020050" cy="2632992"/>
          </a:xfrm>
        </p:spPr>
        <p:txBody>
          <a:bodyPr anchor="b"/>
          <a:lstStyle>
            <a:lvl1pPr algn="ctr">
              <a:defRPr sz="526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7C5FB65-1868-7140-9CCD-5CA385B0F4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675" y="3972247"/>
            <a:ext cx="8020050" cy="1825938"/>
          </a:xfrm>
        </p:spPr>
        <p:txBody>
          <a:bodyPr/>
          <a:lstStyle>
            <a:lvl1pPr marL="0" indent="0" algn="ctr">
              <a:buNone/>
              <a:defRPr sz="2105"/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A29C397-E12B-1D4A-B85D-F6FCFE656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6A09E55-524D-F048-8469-1AF1E1C0F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0767770-C091-CE47-A174-C5C1400FE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912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1B3196-E231-EA41-BD41-AF67B901F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7D26176-B354-A940-9B93-1D28AA0D5E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4EBAF67-62CE-BD4D-9625-2FF4BCF0D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627A992-98BD-B545-925B-B92B5CFCD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C5BD2B7-00BF-4B4C-9AF6-EBAEE475B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93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F9F9027E-942E-D74F-BFEA-79A6137A3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652465" y="402652"/>
            <a:ext cx="2305764" cy="64091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1237E1A-E0F3-534A-BD03-1D562AF2A6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35171" y="402652"/>
            <a:ext cx="6783626" cy="640916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C0B355E-D62A-F348-B2E3-812258933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CF3A822-286B-0547-815D-E077663CC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0A92D5D-7CF1-F04B-A715-02B1AD586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400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418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F50BA9-5373-444E-90C5-C0BA4E832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7081668-932E-D846-80CE-A02FA03AA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3F5AFA7-C75A-7D42-A29F-1F5B6665B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6EEDAE6-AF62-9447-B718-40F90D960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FB18163-CCC5-A24C-879B-5AA7E0639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71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764E0F-DC21-CA47-B60E-F3A99B7BB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602" y="1885462"/>
            <a:ext cx="9223058" cy="3145935"/>
          </a:xfrm>
        </p:spPr>
        <p:txBody>
          <a:bodyPr anchor="b"/>
          <a:lstStyle>
            <a:lvl1pPr>
              <a:defRPr sz="526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36E3BC4-9408-8248-994C-7336B86486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602" y="5061158"/>
            <a:ext cx="9223058" cy="1654373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marL="401010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2020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303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404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50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606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707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808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2BFE14C-EFA5-0440-9728-F0417FF52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46973A5-14AA-5844-B403-D7A2C3BBB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A6D8848-411E-9948-B79E-C10E8339C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542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3EF1F93-2315-084E-AE4A-B6AAFAC1F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FF1AF5A-3A9B-5C40-A670-60F8FA7AA0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5171" y="2013259"/>
            <a:ext cx="4544695" cy="4798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30E51A2-C0E5-924F-AA74-4369F97C85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3534" y="2013259"/>
            <a:ext cx="4544695" cy="4798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411E2FE-8DCC-BB49-BE88-925A8EA61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B70C603-6D0A-914F-9194-D061CDA50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6082CAF-941E-7A42-9439-BD5A8B574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844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377666-B6DF-7B42-A4D6-BB52960E6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402652"/>
            <a:ext cx="9223058" cy="146180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F2AF614-74A1-A34E-BF8D-EE3BEBD17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565" y="1853949"/>
            <a:ext cx="4523809" cy="90859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8278CE7-DCCC-8A40-B728-389B1C9B93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565" y="2762541"/>
            <a:ext cx="4523809" cy="4063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0CF9621-0EB8-1B43-B2B2-9F633789C3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3534" y="1853949"/>
            <a:ext cx="4546088" cy="90859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C16F303-67B1-7848-A316-5DC923AC51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3534" y="2762541"/>
            <a:ext cx="4546088" cy="4063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389E6313-3555-1349-9502-0DE1679D0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2BD3071B-6AD4-B849-AE6B-6E82D3515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817FB7C0-6181-FD4F-BCD0-7E7728C7C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852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7CE5493-203A-F74C-9F12-3CD1A05CD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D09E219-E59D-B342-A6B2-9BE72FFC9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8EC982C-E9BD-6649-A840-EC65A06EB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4AE3FAF-E59F-6845-8EC4-C1E4187BD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302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80DD20B2-BACB-3041-9BD6-564857CBD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86AD5528-1CCF-294F-A1E3-1923158AC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934E5C8-90EE-B347-9301-A2210FF02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724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DD9812E-2917-BD49-9C2B-A75663B3B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504190"/>
            <a:ext cx="3448900" cy="1764665"/>
          </a:xfrm>
        </p:spPr>
        <p:txBody>
          <a:bodyPr anchor="b"/>
          <a:lstStyle>
            <a:lvl1pPr>
              <a:defRPr sz="280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AD44438-42CB-9046-9F8F-E72B865D1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088" y="1088911"/>
            <a:ext cx="5413534" cy="5374525"/>
          </a:xfrm>
        </p:spPr>
        <p:txBody>
          <a:bodyPr/>
          <a:lstStyle>
            <a:lvl1pPr>
              <a:defRPr sz="2807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28E99A8-DFEE-8547-A9CA-58BDEA4001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564" y="2268855"/>
            <a:ext cx="3448900" cy="4203335"/>
          </a:xfrm>
        </p:spPr>
        <p:txBody>
          <a:bodyPr/>
          <a:lstStyle>
            <a:lvl1pPr marL="0" indent="0">
              <a:buNone/>
              <a:defRPr sz="1403"/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78B45E7-3CA1-AA48-B2F9-EE11BB091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37582DB-4684-FA4E-AE35-BFE271110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7A88243-8644-B64D-84EB-5507390C3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331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FEE1C2-0690-6D44-8284-08DD3E21B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504190"/>
            <a:ext cx="3448900" cy="1764665"/>
          </a:xfrm>
        </p:spPr>
        <p:txBody>
          <a:bodyPr anchor="b"/>
          <a:lstStyle>
            <a:lvl1pPr>
              <a:defRPr sz="280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9D027C73-61B6-8E4F-B6EF-54204A6097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46088" y="1088911"/>
            <a:ext cx="5413534" cy="5374525"/>
          </a:xfrm>
        </p:spPr>
        <p:txBody>
          <a:bodyPr/>
          <a:lstStyle>
            <a:lvl1pPr marL="0" indent="0">
              <a:buNone/>
              <a:defRPr sz="2807"/>
            </a:lvl1pPr>
            <a:lvl2pPr marL="401010" indent="0">
              <a:buNone/>
              <a:defRPr sz="2456"/>
            </a:lvl2pPr>
            <a:lvl3pPr marL="802020" indent="0">
              <a:buNone/>
              <a:defRPr sz="2105"/>
            </a:lvl3pPr>
            <a:lvl4pPr marL="1203030" indent="0">
              <a:buNone/>
              <a:defRPr sz="1754"/>
            </a:lvl4pPr>
            <a:lvl5pPr marL="1604040" indent="0">
              <a:buNone/>
              <a:defRPr sz="1754"/>
            </a:lvl5pPr>
            <a:lvl6pPr marL="2005051" indent="0">
              <a:buNone/>
              <a:defRPr sz="1754"/>
            </a:lvl6pPr>
            <a:lvl7pPr marL="2406061" indent="0">
              <a:buNone/>
              <a:defRPr sz="1754"/>
            </a:lvl7pPr>
            <a:lvl8pPr marL="2807071" indent="0">
              <a:buNone/>
              <a:defRPr sz="1754"/>
            </a:lvl8pPr>
            <a:lvl9pPr marL="3208081" indent="0">
              <a:buNone/>
              <a:defRPr sz="1754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3F2C5AD-82D3-E144-BDAC-6242FF8F12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564" y="2268855"/>
            <a:ext cx="3448900" cy="4203335"/>
          </a:xfrm>
        </p:spPr>
        <p:txBody>
          <a:bodyPr/>
          <a:lstStyle>
            <a:lvl1pPr marL="0" indent="0">
              <a:buNone/>
              <a:defRPr sz="1403"/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C528D0F-A0F9-9C49-B169-92D9DD692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138604D-3AFE-6C48-9BD8-C1F937D57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29E12D9-C6AB-9848-8EE2-15F16E634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459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FEAD17D-A16D-FB4D-96BC-421B3E1F4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171" y="402652"/>
            <a:ext cx="9223058" cy="1461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8CE9B58-7354-6244-ADEC-B8AD61123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171" y="2013259"/>
            <a:ext cx="9223058" cy="479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B3F6F1F-7CA9-934A-998C-C1EC1C3669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171" y="7009642"/>
            <a:ext cx="24060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7011E37-6474-5647-A5B3-CF235CC1ED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2189" y="7009642"/>
            <a:ext cx="3609023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F62DA4E-4A7A-2345-8CE1-D745EFD43F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2214" y="7009642"/>
            <a:ext cx="24060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566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defTabSz="802020" rtl="0" eaLnBrk="1" latinLnBrk="0" hangingPunct="1">
        <a:lnSpc>
          <a:spcPct val="90000"/>
        </a:lnSpc>
        <a:spcBef>
          <a:spcPct val="0"/>
        </a:spcBef>
        <a:buNone/>
        <a:defRPr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505" indent="-200505" algn="l" defTabSz="80202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51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52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53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54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55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56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57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58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101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202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303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404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505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606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707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808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5956703" y="124682"/>
            <a:ext cx="4647797" cy="287837"/>
          </a:xfrm>
          <a:custGeom>
            <a:avLst/>
            <a:gdLst/>
            <a:ahLst/>
            <a:cxnLst/>
            <a:rect l="l" t="t" r="r" b="b"/>
            <a:pathLst>
              <a:path w="3002279" h="635635">
                <a:moveTo>
                  <a:pt x="0" y="635431"/>
                </a:moveTo>
                <a:lnTo>
                  <a:pt x="3002153" y="635431"/>
                </a:lnTo>
                <a:lnTo>
                  <a:pt x="3002153" y="0"/>
                </a:lnTo>
                <a:lnTo>
                  <a:pt x="0" y="0"/>
                </a:lnTo>
                <a:lnTo>
                  <a:pt x="0" y="63543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25399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object 23"/>
          <p:cNvSpPr txBox="1"/>
          <p:nvPr/>
        </p:nvSpPr>
        <p:spPr>
          <a:xfrm>
            <a:off x="6955829" y="140094"/>
            <a:ext cx="3334942" cy="194990"/>
          </a:xfrm>
          <a:prstGeom prst="rect">
            <a:avLst/>
          </a:prstGeom>
          <a:ln>
            <a:noFill/>
          </a:ln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700"/>
              </a:lnSpc>
              <a:spcBef>
                <a:spcPts val="100"/>
              </a:spcBef>
            </a:pPr>
            <a:r>
              <a:rPr lang="en-GB" sz="1050" b="1" dirty="0">
                <a:latin typeface="Calibri"/>
                <a:cs typeface="Calibri"/>
              </a:rPr>
              <a:t>Key Knowledge I should have by the end of this topic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03F6EDA1-414B-A649-B3C3-8B54469B74C4}"/>
              </a:ext>
            </a:extLst>
          </p:cNvPr>
          <p:cNvSpPr/>
          <p:nvPr/>
        </p:nvSpPr>
        <p:spPr>
          <a:xfrm>
            <a:off x="506318" y="43188"/>
            <a:ext cx="1716182" cy="36933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GB" b="1" spc="-40" dirty="0"/>
              <a:t>Year</a:t>
            </a:r>
            <a:r>
              <a:rPr lang="en-GB" b="1" spc="-70" dirty="0"/>
              <a:t> </a:t>
            </a:r>
            <a:r>
              <a:rPr lang="en-GB" b="1" spc="-10" dirty="0"/>
              <a:t>2</a:t>
            </a:r>
            <a:r>
              <a:rPr lang="en-GB" b="1" spc="-10" dirty="0" smtClean="0"/>
              <a:t> </a:t>
            </a:r>
            <a:r>
              <a:rPr lang="en-GB" b="1" spc="-10" dirty="0"/>
              <a:t>– Autumn </a:t>
            </a:r>
            <a:endParaRPr lang="en-US" b="1" dirty="0"/>
          </a:p>
        </p:txBody>
      </p:sp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A0B315EE-7A53-6C42-A5A8-DFAC03318FC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72" y="43188"/>
            <a:ext cx="323117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</p:pic>
      <p:graphicFrame>
        <p:nvGraphicFramePr>
          <p:cNvPr id="24" name="Table 23">
            <a:extLst>
              <a:ext uri="{FF2B5EF4-FFF2-40B4-BE49-F238E27FC236}">
                <a16:creationId xmlns="" xmlns:a16="http://schemas.microsoft.com/office/drawing/2014/main" id="{33769F6F-EA54-5A43-B143-23DDA7566E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51165"/>
              </p:ext>
            </p:extLst>
          </p:nvPr>
        </p:nvGraphicFramePr>
        <p:xfrm>
          <a:off x="171272" y="457801"/>
          <a:ext cx="3767087" cy="7001489"/>
        </p:xfrm>
        <a:graphic>
          <a:graphicData uri="http://schemas.openxmlformats.org/drawingml/2006/table">
            <a:tbl>
              <a:tblPr/>
              <a:tblGrid>
                <a:gridCol w="879793">
                  <a:extLst>
                    <a:ext uri="{9D8B030D-6E8A-4147-A177-3AD203B41FA5}">
                      <a16:colId xmlns="" xmlns:a16="http://schemas.microsoft.com/office/drawing/2014/main" val="4259194817"/>
                    </a:ext>
                  </a:extLst>
                </a:gridCol>
                <a:gridCol w="2887294">
                  <a:extLst>
                    <a:ext uri="{9D8B030D-6E8A-4147-A177-3AD203B41FA5}">
                      <a16:colId xmlns="" xmlns:a16="http://schemas.microsoft.com/office/drawing/2014/main" val="3531591237"/>
                    </a:ext>
                  </a:extLst>
                </a:gridCol>
              </a:tblGrid>
              <a:tr h="486626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KEY VOCABULARY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24186848"/>
                  </a:ext>
                </a:extLst>
              </a:tr>
              <a:tr h="14076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SassoonPrimaryInfan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Tone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SassoonPrimaryInfan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Tone shows lightness and darkness of colour. Tones are created by the way light falls on a 3D object. The parts of the object on which the light is strongest are called highlights and the darker areas are called shadows. There will a range of tones in between the highlights and shadows</a:t>
                      </a:r>
                      <a:r>
                        <a:rPr lang="en-GB" sz="1200" dirty="0" smtClean="0">
                          <a:effectLst/>
                          <a:latin typeface="SassoonPrimaryInfan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(From YR 1)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55726859"/>
                  </a:ext>
                </a:extLst>
              </a:tr>
              <a:tr h="8023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SassoonPrimaryInfan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Shading 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SassoonPrimaryInfan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Shading is showing levels of darkness on paper by applying media more densely or with a darker shade for darker areas, and less densely or with a lighter shade for lighter areas</a:t>
                      </a:r>
                      <a:r>
                        <a:rPr lang="en-GB" sz="1200" dirty="0" smtClean="0">
                          <a:effectLst/>
                          <a:latin typeface="SassoonPrimaryInfan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(From YR</a:t>
                      </a:r>
                      <a:r>
                        <a:rPr lang="en-GB" sz="1200" baseline="0" dirty="0" smtClean="0">
                          <a:effectLst/>
                          <a:latin typeface="SassoonPrimaryInfan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50373173"/>
                  </a:ext>
                </a:extLst>
              </a:tr>
              <a:tr h="404076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Technique</a:t>
                      </a: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The way you</a:t>
                      </a:r>
                      <a:r>
                        <a:rPr lang="en-GB" sz="1100" baseline="0" dirty="0" smtClean="0"/>
                        <a:t> carry out a particular task.</a:t>
                      </a:r>
                      <a:endParaRPr lang="en-GB" sz="1100" dirty="0"/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140920"/>
                  </a:ext>
                </a:extLst>
              </a:tr>
              <a:tr h="559488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Drawing</a:t>
                      </a: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202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A picture that has been made</a:t>
                      </a:r>
                      <a:r>
                        <a:rPr lang="en-GB" sz="1100" baseline="0" dirty="0" smtClean="0"/>
                        <a:t> with a pencil, pen or crayon.</a:t>
                      </a:r>
                      <a:endParaRPr lang="en-GB" sz="1100" dirty="0"/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8824490"/>
                  </a:ext>
                </a:extLst>
              </a:tr>
              <a:tr h="466992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Illustration</a:t>
                      </a: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alibri" panose="020F0502020204030204" pitchFamily="34" charset="0"/>
                        </a:rPr>
                        <a:t>A decoration, interpretation,</a:t>
                      </a:r>
                      <a:r>
                        <a:rPr lang="en-GB" sz="1100" baseline="0" dirty="0" smtClean="0">
                          <a:latin typeface="Calibri" panose="020F0502020204030204" pitchFamily="34" charset="0"/>
                        </a:rPr>
                        <a:t> or visual explanation of a piece of text.</a:t>
                      </a:r>
                      <a:endParaRPr lang="en-GB" sz="11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68950921"/>
                  </a:ext>
                </a:extLst>
              </a:tr>
              <a:tr h="465732">
                <a:tc>
                  <a:txBody>
                    <a:bodyPr/>
                    <a:lstStyle/>
                    <a:p>
                      <a:r>
                        <a:rPr lang="en-GB" sz="105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Observational drawing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Drawing what you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can see from life.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85034766"/>
                  </a:ext>
                </a:extLst>
              </a:tr>
              <a:tr h="465732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Shape</a:t>
                      </a: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An enclosed space with length and width.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0416535"/>
                  </a:ext>
                </a:extLst>
              </a:tr>
              <a:tr h="519444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Positive space</a:t>
                      </a: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Usually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the object that you are drawing.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81858513"/>
                  </a:ext>
                </a:extLst>
              </a:tr>
              <a:tr h="1098352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Negative space</a:t>
                      </a: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The background that surrounds the object you are drawing.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3498784"/>
                  </a:ext>
                </a:extLst>
              </a:tr>
            </a:tbl>
          </a:graphicData>
        </a:graphic>
      </p:graphicFrame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AA37E5C9-7D33-0345-B86B-46FF36359AB3}"/>
              </a:ext>
            </a:extLst>
          </p:cNvPr>
          <p:cNvSpPr txBox="1"/>
          <p:nvPr/>
        </p:nvSpPr>
        <p:spPr>
          <a:xfrm>
            <a:off x="2224412" y="52923"/>
            <a:ext cx="2288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Art - Drawing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="" xmlns:a16="http://schemas.microsoft.com/office/drawing/2014/main" id="{93627BE9-3DEF-3144-9D49-567793AA88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20685"/>
              </p:ext>
            </p:extLst>
          </p:nvPr>
        </p:nvGraphicFramePr>
        <p:xfrm>
          <a:off x="5956703" y="441820"/>
          <a:ext cx="4647797" cy="15544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841555">
                  <a:extLst>
                    <a:ext uri="{9D8B030D-6E8A-4147-A177-3AD203B41FA5}">
                      <a16:colId xmlns="" xmlns:a16="http://schemas.microsoft.com/office/drawing/2014/main" val="2811179007"/>
                    </a:ext>
                  </a:extLst>
                </a:gridCol>
                <a:gridCol w="3806242">
                  <a:extLst>
                    <a:ext uri="{9D8B030D-6E8A-4147-A177-3AD203B41FA5}">
                      <a16:colId xmlns="" xmlns:a16="http://schemas.microsoft.com/office/drawing/2014/main" val="3554674424"/>
                    </a:ext>
                  </a:extLst>
                </a:gridCol>
              </a:tblGrid>
              <a:tr h="42077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investigate tones by drawing using light and dark.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00413882"/>
                  </a:ext>
                </a:extLst>
              </a:tr>
              <a:tr h="38085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20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create observational drawings, focusing on lines, shapes and shading.</a:t>
                      </a:r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49717864"/>
                  </a:ext>
                </a:extLst>
              </a:tr>
              <a:tr h="43078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20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understand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positive and negative spaces in drawings. </a:t>
                      </a:r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86677360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8D9FD072-5D62-1C46-B012-8C7673F80F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849439"/>
              </p:ext>
            </p:extLst>
          </p:nvPr>
        </p:nvGraphicFramePr>
        <p:xfrm>
          <a:off x="4000277" y="5000625"/>
          <a:ext cx="6581754" cy="24229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0877">
                  <a:extLst>
                    <a:ext uri="{9D8B030D-6E8A-4147-A177-3AD203B41FA5}">
                      <a16:colId xmlns="" xmlns:a16="http://schemas.microsoft.com/office/drawing/2014/main" val="815850706"/>
                    </a:ext>
                  </a:extLst>
                </a:gridCol>
                <a:gridCol w="3290877">
                  <a:extLst>
                    <a:ext uri="{9D8B030D-6E8A-4147-A177-3AD203B41FA5}">
                      <a16:colId xmlns="" xmlns:a16="http://schemas.microsoft.com/office/drawing/2014/main" val="2302181801"/>
                    </a:ext>
                  </a:extLst>
                </a:gridCol>
              </a:tblGrid>
              <a:tr h="31630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Useful Drawing Tips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84544658"/>
                  </a:ext>
                </a:extLst>
              </a:tr>
              <a:tr h="348176">
                <a:tc>
                  <a:txBody>
                    <a:bodyPr/>
                    <a:lstStyle/>
                    <a:p>
                      <a:r>
                        <a:rPr lang="en-US" dirty="0"/>
                        <a:t>Observe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Looking closely at the subject being drawn. What shapes can you see? How do they relate to one another? What length lines will you need to draw the subjects?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37259266"/>
                  </a:ext>
                </a:extLst>
              </a:tr>
              <a:tr h="348176">
                <a:tc>
                  <a:txBody>
                    <a:bodyPr/>
                    <a:lstStyle/>
                    <a:p>
                      <a:r>
                        <a:rPr lang="en-US" dirty="0"/>
                        <a:t>Use of shading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Which areas have highlights or shadows? How can you represent these?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34796675"/>
                  </a:ext>
                </a:extLst>
              </a:tr>
              <a:tr h="348176">
                <a:tc>
                  <a:txBody>
                    <a:bodyPr/>
                    <a:lstStyle/>
                    <a:p>
                      <a:r>
                        <a:rPr lang="en-US" dirty="0"/>
                        <a:t>Pencil grip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Think about how you hold your pencil and the pressure you are placing on it.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86686739"/>
                  </a:ext>
                </a:extLst>
              </a:tr>
              <a:tr h="348176">
                <a:tc>
                  <a:txBody>
                    <a:bodyPr/>
                    <a:lstStyle/>
                    <a:p>
                      <a:r>
                        <a:rPr lang="en-US" dirty="0"/>
                        <a:t>Smudging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How does work smudge and how can you avoid it?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01477700"/>
                  </a:ext>
                </a:extLst>
              </a:tr>
              <a:tr h="348176">
                <a:tc>
                  <a:txBody>
                    <a:bodyPr/>
                    <a:lstStyle/>
                    <a:p>
                      <a:r>
                        <a:rPr lang="en-US" dirty="0"/>
                        <a:t>Lines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Vary the length of your lines, shorter and longer lines.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82039160"/>
                  </a:ext>
                </a:extLst>
              </a:tr>
            </a:tbl>
          </a:graphicData>
        </a:graphic>
      </p:graphicFrame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602" y="241329"/>
            <a:ext cx="1858426" cy="2105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ee the source im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408" y="2535506"/>
            <a:ext cx="3206052" cy="2465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ee the source imag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3418" y="2612263"/>
            <a:ext cx="2956919" cy="2237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3F97B955DCCF4699F4A65366325CB6" ma:contentTypeVersion="16" ma:contentTypeDescription="Create a new document." ma:contentTypeScope="" ma:versionID="48ff44fa1ddde78e6ccd075a56c4c0bf">
  <xsd:schema xmlns:xsd="http://www.w3.org/2001/XMLSchema" xmlns:xs="http://www.w3.org/2001/XMLSchema" xmlns:p="http://schemas.microsoft.com/office/2006/metadata/properties" xmlns:ns2="6ac5c21e-7fa0-42c8-a3b6-b3223c658250" xmlns:ns3="81f739ff-04c6-4cd0-be59-e97ad7d6285f" targetNamespace="http://schemas.microsoft.com/office/2006/metadata/properties" ma:root="true" ma:fieldsID="b3222e6a74baddb8d5cb672569169ae0" ns2:_="" ns3:_="">
    <xsd:import namespace="6ac5c21e-7fa0-42c8-a3b6-b3223c658250"/>
    <xsd:import namespace="81f739ff-04c6-4cd0-be59-e97ad7d628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Locatio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c5c21e-7fa0-42c8-a3b6-b3223c6582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MediaServiceLocation" ma:internalName="MediaServiceLocation" ma:readOnly="true">
      <xsd:simpleType>
        <xsd:restriction base="dms:Text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f66dd8f-94c7-437b-a7a9-ba044b499e1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f739ff-04c6-4cd0-be59-e97ad7d6285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bc237db-af4a-4d48-a4f7-b8a00c317137}" ma:internalName="TaxCatchAll" ma:showField="CatchAllData" ma:web="81f739ff-04c6-4cd0-be59-e97ad7d628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DCBB8C-8151-491C-818D-D8ACE2121E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c5c21e-7fa0-42c8-a3b6-b3223c658250"/>
    <ds:schemaRef ds:uri="81f739ff-04c6-4cd0-be59-e97ad7d628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43AE9D8-09B2-4ACB-A650-557337D34D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30778</TotalTime>
  <Words>334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SassoonPrimaryInfant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 Year group:</dc:title>
  <dc:creator>Christine Bulmer</dc:creator>
  <cp:lastModifiedBy>Mr Taylor</cp:lastModifiedBy>
  <cp:revision>114</cp:revision>
  <cp:lastPrinted>2023-01-24T15:45:45Z</cp:lastPrinted>
  <dcterms:created xsi:type="dcterms:W3CDTF">2021-11-29T08:55:51Z</dcterms:created>
  <dcterms:modified xsi:type="dcterms:W3CDTF">2023-01-24T15:45:51Z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2021-11-29T00:00:00Z</vt:filetime>
  </property>
  <property fmtid="{D5CDD505-2E9C-101B-9397-08002B2CF9AE}" pid="3" name="Creator">
    <vt:lpwstr>Microsoft® Publisher 2016</vt:lpwstr>
  </property>
  <property fmtid="{D5CDD505-2E9C-101B-9397-08002B2CF9AE}" pid="4" name="LastSaved">
    <vt:filetime>2021-11-29T00:00:00Z</vt:filetime>
  </property>
</Properties>
</file>