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3"/>
  </p:sldMasterIdLst>
  <p:sldIdLst>
    <p:sldId id="256" r:id="rId4"/>
  </p:sldIdLst>
  <p:sldSz cx="10693400" cy="7562850"/>
  <p:notesSz cx="9944100" cy="680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646"/>
  </p:normalViewPr>
  <p:slideViewPr>
    <p:cSldViewPr>
      <p:cViewPr varScale="1">
        <p:scale>
          <a:sx n="68" d="100"/>
          <a:sy n="68" d="100"/>
        </p:scale>
        <p:origin x="148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 xmlns:a16="http://schemas.microsoft.com/office/drawing/2014/main"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 xmlns:a16="http://schemas.microsoft.com/office/drawing/2014/main" id="{6A29C397-E12B-1D4A-B85D-F6FCFE6560F1}"/>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EBAF67-62CE-BD4D-9625-2FF4BCF0D4B5}"/>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0B355E-D62A-F348-B2E3-8122589335B2}"/>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3F5AFA7-C75A-7D42-A29F-1F5B6665B7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 xmlns:a16="http://schemas.microsoft.com/office/drawing/2014/main"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32BFE14C-EFA5-0440-9728-F0417FF52C34}"/>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411E2FE-8DCC-BB49-BE88-925A8EA613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 xmlns:a16="http://schemas.microsoft.com/office/drawing/2014/main"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 xmlns:a16="http://schemas.microsoft.com/office/drawing/2014/main"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89E6313-3555-1349-9502-0DE1679D0808}"/>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8" name="Footer Placeholder 7">
            <a:extLst>
              <a:ext uri="{FF2B5EF4-FFF2-40B4-BE49-F238E27FC236}">
                <a16:creationId xmlns="" xmlns:a16="http://schemas.microsoft.com/office/drawing/2014/main"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09E219-E59D-B342-A6B2-9BE72FFC934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4" name="Footer Placeholder 3">
            <a:extLst>
              <a:ext uri="{FF2B5EF4-FFF2-40B4-BE49-F238E27FC236}">
                <a16:creationId xmlns="" xmlns:a16="http://schemas.microsoft.com/office/drawing/2014/main"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0DD20B2-BACB-3041-9BD6-564857CBD7C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3" name="Footer Placeholder 2">
            <a:extLst>
              <a:ext uri="{FF2B5EF4-FFF2-40B4-BE49-F238E27FC236}">
                <a16:creationId xmlns="" xmlns:a16="http://schemas.microsoft.com/office/drawing/2014/main"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 xmlns:a16="http://schemas.microsoft.com/office/drawing/2014/main"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378B45E7-3CA1-AA48-B2F9-EE11BB0912A3}"/>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 xmlns:a16="http://schemas.microsoft.com/office/drawing/2014/main"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 xmlns:a16="http://schemas.microsoft.com/office/drawing/2014/main"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9C528D0F-A0F9-9C49-B169-92D9DD69218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2"/>
          <p:cNvSpPr/>
          <p:nvPr/>
        </p:nvSpPr>
        <p:spPr>
          <a:xfrm>
            <a:off x="5956703" y="124682"/>
            <a:ext cx="4647797" cy="287837"/>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bg1">
              <a:lumMod val="95000"/>
            </a:schemeClr>
          </a:solidFill>
          <a:ln w="25399">
            <a:solidFill>
              <a:schemeClr val="tx1"/>
            </a:solidFill>
          </a:ln>
        </p:spPr>
        <p:txBody>
          <a:bodyPr wrap="square" lIns="0" tIns="0" rIns="0" bIns="0" rtlCol="0"/>
          <a:lstStyle/>
          <a:p>
            <a:endParaRPr dirty="0"/>
          </a:p>
        </p:txBody>
      </p:sp>
      <p:sp>
        <p:nvSpPr>
          <p:cNvPr id="23" name="object 23"/>
          <p:cNvSpPr txBox="1"/>
          <p:nvPr/>
        </p:nvSpPr>
        <p:spPr>
          <a:xfrm>
            <a:off x="6955829" y="140094"/>
            <a:ext cx="3334942" cy="194990"/>
          </a:xfrm>
          <a:prstGeom prst="rect">
            <a:avLst/>
          </a:prstGeom>
          <a:ln>
            <a:noFill/>
          </a:ln>
        </p:spPr>
        <p:txBody>
          <a:bodyPr vert="horz" wrap="square" lIns="0" tIns="12700" rIns="0" bIns="0" rtlCol="0">
            <a:spAutoFit/>
          </a:bodyPr>
          <a:lstStyle/>
          <a:p>
            <a:pPr marL="12700" marR="5080">
              <a:lnSpc>
                <a:spcPct val="120700"/>
              </a:lnSpc>
              <a:spcBef>
                <a:spcPts val="100"/>
              </a:spcBef>
            </a:pPr>
            <a:r>
              <a:rPr lang="en-GB" sz="1050" b="1" dirty="0">
                <a:latin typeface="Calibri"/>
                <a:cs typeface="Calibri"/>
              </a:rPr>
              <a:t>Key Knowledge I should have by the end of this topic</a:t>
            </a:r>
            <a:endParaRPr sz="1050" dirty="0">
              <a:latin typeface="Calibri"/>
              <a:cs typeface="Calibri"/>
            </a:endParaRPr>
          </a:p>
        </p:txBody>
      </p:sp>
      <p:sp>
        <p:nvSpPr>
          <p:cNvPr id="31" name="Rectangle 30">
            <a:extLst>
              <a:ext uri="{FF2B5EF4-FFF2-40B4-BE49-F238E27FC236}">
                <a16:creationId xmlns="" xmlns:a16="http://schemas.microsoft.com/office/drawing/2014/main" id="{03F6EDA1-414B-A649-B3C3-8B54469B74C4}"/>
              </a:ext>
            </a:extLst>
          </p:cNvPr>
          <p:cNvSpPr/>
          <p:nvPr/>
        </p:nvSpPr>
        <p:spPr>
          <a:xfrm>
            <a:off x="506318" y="43188"/>
            <a:ext cx="1716182"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5</a:t>
            </a:r>
            <a:r>
              <a:rPr lang="en-GB" b="1" spc="-10" dirty="0" smtClean="0"/>
              <a:t> </a:t>
            </a:r>
            <a:r>
              <a:rPr lang="en-GB" b="1" spc="-10" dirty="0"/>
              <a:t>– Autumn </a:t>
            </a:r>
            <a:endParaRPr lang="en-US" b="1" dirty="0"/>
          </a:p>
        </p:txBody>
      </p:sp>
      <p:pic>
        <p:nvPicPr>
          <p:cNvPr id="32" name="Picture 31">
            <a:extLst>
              <a:ext uri="{FF2B5EF4-FFF2-40B4-BE49-F238E27FC236}">
                <a16:creationId xmlns="" xmlns:a16="http://schemas.microsoft.com/office/drawing/2014/main"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72" y="43188"/>
            <a:ext cx="323117" cy="369332"/>
          </a:xfrm>
          <a:prstGeom prst="rect">
            <a:avLst/>
          </a:prstGeom>
          <a:noFill/>
          <a:ln>
            <a:solidFill>
              <a:srgbClr val="00B050"/>
            </a:solidFill>
          </a:ln>
        </p:spPr>
      </p:pic>
      <p:graphicFrame>
        <p:nvGraphicFramePr>
          <p:cNvPr id="24" name="Table 23">
            <a:extLst>
              <a:ext uri="{FF2B5EF4-FFF2-40B4-BE49-F238E27FC236}">
                <a16:creationId xmlns="" xmlns:a16="http://schemas.microsoft.com/office/drawing/2014/main" id="{33769F6F-EA54-5A43-B143-23DDA7566E8F}"/>
              </a:ext>
            </a:extLst>
          </p:cNvPr>
          <p:cNvGraphicFramePr>
            <a:graphicFrameLocks noGrp="1"/>
          </p:cNvGraphicFramePr>
          <p:nvPr>
            <p:extLst>
              <p:ext uri="{D42A27DB-BD31-4B8C-83A1-F6EECF244321}">
                <p14:modId xmlns:p14="http://schemas.microsoft.com/office/powerpoint/2010/main" val="459134373"/>
              </p:ext>
            </p:extLst>
          </p:nvPr>
        </p:nvGraphicFramePr>
        <p:xfrm>
          <a:off x="171272" y="457801"/>
          <a:ext cx="3767087" cy="6938193"/>
        </p:xfrm>
        <a:graphic>
          <a:graphicData uri="http://schemas.openxmlformats.org/drawingml/2006/table">
            <a:tbl>
              <a:tblPr/>
              <a:tblGrid>
                <a:gridCol w="879793">
                  <a:extLst>
                    <a:ext uri="{9D8B030D-6E8A-4147-A177-3AD203B41FA5}">
                      <a16:colId xmlns="" xmlns:a16="http://schemas.microsoft.com/office/drawing/2014/main" val="4259194817"/>
                    </a:ext>
                  </a:extLst>
                </a:gridCol>
                <a:gridCol w="2887294">
                  <a:extLst>
                    <a:ext uri="{9D8B030D-6E8A-4147-A177-3AD203B41FA5}">
                      <a16:colId xmlns="" xmlns:a16="http://schemas.microsoft.com/office/drawing/2014/main" val="3531591237"/>
                    </a:ext>
                  </a:extLst>
                </a:gridCol>
              </a:tblGrid>
              <a:tr h="477712">
                <a:tc gridSpan="2">
                  <a:txBody>
                    <a:bodyPr/>
                    <a:lstStyle/>
                    <a:p>
                      <a:pPr algn="ctr"/>
                      <a:r>
                        <a:rPr lang="en-US" b="1" dirty="0"/>
                        <a:t>KEY VOCABULARY</a:t>
                      </a:r>
                    </a:p>
                  </a:txBody>
                  <a:tcPr>
                    <a:solidFill>
                      <a:srgbClr val="FF0000"/>
                    </a:solidFill>
                  </a:tcPr>
                </a:tc>
                <a:tc hMerge="1">
                  <a:txBody>
                    <a:bodyPr/>
                    <a:lstStyle/>
                    <a:p>
                      <a:endParaRPr lang="en-US"/>
                    </a:p>
                  </a:txBody>
                  <a:tcPr/>
                </a:tc>
                <a:extLst>
                  <a:ext uri="{0D108BD9-81ED-4DB2-BD59-A6C34878D82A}">
                    <a16:rowId xmlns="" xmlns:a16="http://schemas.microsoft.com/office/drawing/2014/main" val="3424186848"/>
                  </a:ext>
                </a:extLst>
              </a:tr>
              <a:tr h="29857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latin typeface="+mn-lt"/>
                        </a:rPr>
                        <a:t>Abstract art </a:t>
                      </a:r>
                      <a:endParaRPr lang="en-US" sz="1000" b="1" dirty="0">
                        <a:solidFill>
                          <a:schemeClr val="tx1"/>
                        </a:solidFill>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Abstract</a:t>
                      </a:r>
                      <a:r>
                        <a:rPr lang="en-US" sz="1000" b="0" baseline="0" dirty="0" smtClean="0">
                          <a:solidFill>
                            <a:schemeClr val="tx1"/>
                          </a:solidFill>
                          <a:latin typeface="+mn-lt"/>
                        </a:rPr>
                        <a:t> art doesn’t aim to recreate the visual  representation of things but uses </a:t>
                      </a:r>
                      <a:r>
                        <a:rPr lang="en-US" sz="1000" b="0" baseline="0" dirty="0" err="1" smtClean="0">
                          <a:solidFill>
                            <a:schemeClr val="tx1"/>
                          </a:solidFill>
                          <a:latin typeface="+mn-lt"/>
                        </a:rPr>
                        <a:t>colour</a:t>
                      </a:r>
                      <a:r>
                        <a:rPr lang="en-US" sz="1000" b="0" baseline="0" dirty="0" smtClean="0">
                          <a:solidFill>
                            <a:schemeClr val="tx1"/>
                          </a:solidFill>
                          <a:latin typeface="+mn-lt"/>
                        </a:rPr>
                        <a:t>, line, shape and form to represent something.</a:t>
                      </a: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255726859"/>
                  </a:ext>
                </a:extLst>
              </a:tr>
              <a:tr h="396673">
                <a:tc>
                  <a:txBody>
                    <a:bodyPr/>
                    <a:lstStyle/>
                    <a:p>
                      <a:r>
                        <a:rPr lang="en-GB" sz="1000" b="1" dirty="0" smtClean="0">
                          <a:solidFill>
                            <a:schemeClr val="tx1"/>
                          </a:solidFill>
                          <a:effectLst/>
                          <a:latin typeface="+mn-lt"/>
                        </a:rPr>
                        <a:t> Background</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b="0" dirty="0" smtClean="0">
                          <a:solidFill>
                            <a:schemeClr val="tx1"/>
                          </a:solidFill>
                          <a:effectLst/>
                          <a:latin typeface="+mn-lt"/>
                        </a:rPr>
                        <a:t>Part of a picture that forms a setting.</a:t>
                      </a:r>
                      <a:endParaRPr lang="en-GB" sz="1000" b="0" dirty="0">
                        <a:solidFill>
                          <a:schemeClr val="tx1"/>
                        </a:solidFill>
                        <a:effectLst/>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150373173"/>
                  </a:ext>
                </a:extLst>
              </a:tr>
              <a:tr h="396673">
                <a:tc>
                  <a:txBody>
                    <a:bodyPr/>
                    <a:lstStyle/>
                    <a:p>
                      <a:r>
                        <a:rPr lang="en-GB" sz="1000" b="1" dirty="0" smtClean="0">
                          <a:solidFill>
                            <a:schemeClr val="tx1"/>
                          </a:solidFill>
                          <a:effectLst/>
                          <a:latin typeface="+mn-lt"/>
                        </a:rPr>
                        <a:t>Foreground</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smtClean="0"/>
                        <a:t>Part of a scene that is situated near the viewer.</a:t>
                      </a:r>
                      <a:endParaRPr lang="en-GB" sz="1000" dirty="0"/>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7140920"/>
                  </a:ext>
                </a:extLst>
              </a:tr>
              <a:tr h="549239">
                <a:tc>
                  <a:txBody>
                    <a:bodyPr/>
                    <a:lstStyle/>
                    <a:p>
                      <a:r>
                        <a:rPr lang="en-GB" sz="1000" b="1" dirty="0" smtClean="0">
                          <a:solidFill>
                            <a:schemeClr val="tx1"/>
                          </a:solidFill>
                          <a:effectLst/>
                          <a:latin typeface="+mn-lt"/>
                        </a:rPr>
                        <a:t>Texture</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802020" rtl="0" eaLnBrk="0" fontAlgn="base" latinLnBrk="0" hangingPunct="0">
                        <a:lnSpc>
                          <a:spcPct val="100000"/>
                        </a:lnSpc>
                        <a:spcBef>
                          <a:spcPct val="0"/>
                        </a:spcBef>
                        <a:spcAft>
                          <a:spcPct val="0"/>
                        </a:spcAft>
                        <a:buClrTx/>
                        <a:buSzTx/>
                        <a:buFontTx/>
                        <a:buNone/>
                        <a:tabLst/>
                        <a:defRPr/>
                      </a:pPr>
                      <a:r>
                        <a:rPr lang="en-US" sz="1000" b="0" dirty="0" smtClean="0">
                          <a:solidFill>
                            <a:schemeClr val="tx1"/>
                          </a:solidFill>
                          <a:latin typeface="+mn-lt"/>
                        </a:rPr>
                        <a:t>An artistic element that describes how something might feel if it was to be touched.</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4178824490"/>
                  </a:ext>
                </a:extLst>
              </a:tr>
              <a:tr h="366557">
                <a:tc>
                  <a:txBody>
                    <a:bodyPr/>
                    <a:lstStyle/>
                    <a:p>
                      <a:r>
                        <a:rPr lang="en-GB" sz="1000" b="1" dirty="0" smtClean="0">
                          <a:solidFill>
                            <a:schemeClr val="tx1"/>
                          </a:solidFill>
                          <a:effectLst/>
                          <a:latin typeface="+mn-lt"/>
                        </a:rPr>
                        <a:t>Mood </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smtClean="0">
                          <a:latin typeface="Calibri" panose="020F0502020204030204" pitchFamily="34" charset="0"/>
                        </a:rPr>
                        <a:t>This can be created through the use of colour to create</a:t>
                      </a:r>
                      <a:r>
                        <a:rPr lang="en-GB" sz="1000" baseline="0" dirty="0" smtClean="0">
                          <a:latin typeface="Calibri" panose="020F0502020204030204" pitchFamily="34" charset="0"/>
                        </a:rPr>
                        <a:t> the mood or atmosphere.</a:t>
                      </a:r>
                      <a:endParaRPr lang="en-GB" sz="1000" dirty="0">
                        <a:latin typeface="Calibri" panose="020F0502020204030204" pitchFamily="34" charset="0"/>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868950921"/>
                  </a:ext>
                </a:extLst>
              </a:tr>
              <a:tr h="541279">
                <a:tc>
                  <a:txBody>
                    <a:bodyPr/>
                    <a:lstStyle/>
                    <a:p>
                      <a:r>
                        <a:rPr lang="en-GB" sz="1000" b="1" dirty="0" smtClean="0">
                          <a:solidFill>
                            <a:schemeClr val="tx1"/>
                          </a:solidFill>
                          <a:effectLst/>
                          <a:latin typeface="+mn-lt"/>
                        </a:rPr>
                        <a:t>Colour</a:t>
                      </a:r>
                      <a:r>
                        <a:rPr lang="en-GB" sz="1000" b="1" baseline="0" dirty="0" smtClean="0">
                          <a:solidFill>
                            <a:schemeClr val="tx1"/>
                          </a:solidFill>
                          <a:effectLst/>
                          <a:latin typeface="+mn-lt"/>
                        </a:rPr>
                        <a:t> palette </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lvl="0" algn="l" eaLnBrk="0" fontAlgn="base" hangingPunct="0">
                        <a:spcBef>
                          <a:spcPct val="0"/>
                        </a:spcBef>
                        <a:spcAft>
                          <a:spcPct val="0"/>
                        </a:spcAft>
                      </a:pPr>
                      <a:r>
                        <a:rPr lang="en-US" sz="1000" b="0" dirty="0" smtClean="0">
                          <a:solidFill>
                            <a:schemeClr val="tx1"/>
                          </a:solidFill>
                          <a:latin typeface="+mn-lt"/>
                        </a:rPr>
                        <a:t>A combination of colours that can be used when designing something.</a:t>
                      </a: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409252957"/>
                  </a:ext>
                </a:extLst>
              </a:tr>
              <a:tr h="509929">
                <a:tc>
                  <a:txBody>
                    <a:bodyPr/>
                    <a:lstStyle/>
                    <a:p>
                      <a:r>
                        <a:rPr lang="en-GB" sz="1000" b="1" dirty="0" smtClean="0">
                          <a:solidFill>
                            <a:schemeClr val="tx1"/>
                          </a:solidFill>
                          <a:effectLst/>
                          <a:latin typeface="+mn-lt"/>
                        </a:rPr>
                        <a:t>Technique</a:t>
                      </a:r>
                      <a:r>
                        <a:rPr lang="en-GB" sz="1000" b="1" baseline="0" dirty="0" smtClean="0">
                          <a:solidFill>
                            <a:schemeClr val="tx1"/>
                          </a:solidFill>
                          <a:effectLst/>
                          <a:latin typeface="+mn-lt"/>
                        </a:rPr>
                        <a:t> </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smtClean="0"/>
                        <a:t>The way you</a:t>
                      </a:r>
                      <a:r>
                        <a:rPr lang="en-GB" sz="1000" baseline="0" dirty="0" smtClean="0"/>
                        <a:t> carry out a particular task.</a:t>
                      </a:r>
                      <a:endParaRPr lang="en-GB" sz="1000" dirty="0" smtClean="0"/>
                    </a:p>
                    <a:p>
                      <a:pPr marL="0" marR="0" lvl="0" indent="0" algn="l" defTabSz="91440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081858513"/>
                  </a:ext>
                </a:extLst>
              </a:tr>
              <a:tr h="549239">
                <a:tc>
                  <a:txBody>
                    <a:bodyPr/>
                    <a:lstStyle/>
                    <a:p>
                      <a:r>
                        <a:rPr lang="en-GB" sz="1000" b="1" dirty="0" smtClean="0">
                          <a:solidFill>
                            <a:schemeClr val="tx1"/>
                          </a:solidFill>
                          <a:effectLst/>
                          <a:latin typeface="+mn-lt"/>
                        </a:rPr>
                        <a:t>Colour</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Is something that is created by light and contains three properties.</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1.Hue (a name)</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2.Value (tones and tints)</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3.Intensity (level of brightness)</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093498784"/>
                  </a:ext>
                </a:extLst>
              </a:tr>
              <a:tr h="528992">
                <a:tc>
                  <a:txBody>
                    <a:bodyPr/>
                    <a:lstStyle/>
                    <a:p>
                      <a:r>
                        <a:rPr lang="en-GB" sz="1000" b="1" dirty="0">
                          <a:solidFill>
                            <a:schemeClr val="tx1"/>
                          </a:solidFill>
                          <a:effectLst/>
                          <a:latin typeface="+mn-lt"/>
                        </a:rPr>
                        <a:t>Line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b="0" dirty="0">
                          <a:solidFill>
                            <a:schemeClr val="tx1"/>
                          </a:solidFill>
                          <a:effectLst/>
                          <a:latin typeface="+mn-lt"/>
                        </a:rPr>
                        <a:t>Lines can be two dimensional or three dimensional and are created by a tool such as a brush or pen.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1182912200"/>
                  </a:ext>
                </a:extLst>
              </a:tr>
              <a:tr h="528992">
                <a:tc>
                  <a:txBody>
                    <a:bodyPr/>
                    <a:lstStyle/>
                    <a:p>
                      <a:r>
                        <a:rPr lang="en-GB" sz="1000" b="1" dirty="0">
                          <a:solidFill>
                            <a:schemeClr val="tx1"/>
                          </a:solidFill>
                          <a:effectLst/>
                          <a:latin typeface="+mn-lt"/>
                        </a:rPr>
                        <a:t>Shape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t>A flat and enclosed area that has two dimensions, length and width.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r>
              <a:tr h="528992">
                <a:tc>
                  <a:txBody>
                    <a:bodyPr/>
                    <a:lstStyle/>
                    <a:p>
                      <a:r>
                        <a:rPr lang="en-GB" sz="1000" b="1" dirty="0">
                          <a:solidFill>
                            <a:schemeClr val="tx1"/>
                          </a:solidFill>
                          <a:effectLst/>
                          <a:latin typeface="+mn-lt"/>
                        </a:rPr>
                        <a:t>Form</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802020" rtl="0" eaLnBrk="0" fontAlgn="base" latinLnBrk="0" hangingPunct="0">
                        <a:lnSpc>
                          <a:spcPct val="100000"/>
                        </a:lnSpc>
                        <a:spcBef>
                          <a:spcPct val="0"/>
                        </a:spcBef>
                        <a:spcAft>
                          <a:spcPct val="0"/>
                        </a:spcAft>
                        <a:buClrTx/>
                        <a:buSzTx/>
                        <a:buFontTx/>
                        <a:buNone/>
                        <a:tabLst/>
                        <a:defRPr/>
                      </a:pPr>
                      <a:r>
                        <a:rPr lang="en-GB" sz="1000" dirty="0"/>
                        <a:t>Form is three dimensional as it has length and width but it also contains depth.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r>
              <a:tr h="528992">
                <a:tc>
                  <a:txBody>
                    <a:bodyPr/>
                    <a:lstStyle/>
                    <a:p>
                      <a:r>
                        <a:rPr lang="en-GB" sz="1000" b="1" dirty="0">
                          <a:solidFill>
                            <a:schemeClr val="tx1"/>
                          </a:solidFill>
                          <a:effectLst/>
                          <a:latin typeface="+mn-lt"/>
                        </a:rPr>
                        <a:t>Space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latin typeface="Calibri" panose="020F0502020204030204" pitchFamily="34" charset="0"/>
                        </a:rPr>
                        <a:t>The areas around or between the components of a piece of art.</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r>
            </a:tbl>
          </a:graphicData>
        </a:graphic>
      </p:graphicFrame>
      <p:sp>
        <p:nvSpPr>
          <p:cNvPr id="43" name="TextBox 42">
            <a:extLst>
              <a:ext uri="{FF2B5EF4-FFF2-40B4-BE49-F238E27FC236}">
                <a16:creationId xmlns="" xmlns:a16="http://schemas.microsoft.com/office/drawing/2014/main" id="{AA37E5C9-7D33-0345-B86B-46FF36359AB3}"/>
              </a:ext>
            </a:extLst>
          </p:cNvPr>
          <p:cNvSpPr txBox="1"/>
          <p:nvPr/>
        </p:nvSpPr>
        <p:spPr>
          <a:xfrm>
            <a:off x="2247129" y="65829"/>
            <a:ext cx="2288323" cy="369332"/>
          </a:xfrm>
          <a:prstGeom prst="rect">
            <a:avLst/>
          </a:prstGeom>
          <a:noFill/>
        </p:spPr>
        <p:txBody>
          <a:bodyPr wrap="square" rtlCol="0">
            <a:spAutoFit/>
          </a:bodyPr>
          <a:lstStyle/>
          <a:p>
            <a:r>
              <a:rPr lang="en-US" b="1" dirty="0" smtClean="0"/>
              <a:t>Art - Painting</a:t>
            </a:r>
            <a:endParaRPr lang="en-US" b="1" dirty="0"/>
          </a:p>
        </p:txBody>
      </p:sp>
      <p:graphicFrame>
        <p:nvGraphicFramePr>
          <p:cNvPr id="13" name="Table 12">
            <a:extLst>
              <a:ext uri="{FF2B5EF4-FFF2-40B4-BE49-F238E27FC236}">
                <a16:creationId xmlns="" xmlns:a16="http://schemas.microsoft.com/office/drawing/2014/main" id="{93627BE9-3DEF-3144-9D49-567793AA881D}"/>
              </a:ext>
            </a:extLst>
          </p:cNvPr>
          <p:cNvGraphicFramePr>
            <a:graphicFrameLocks noGrp="1"/>
          </p:cNvGraphicFramePr>
          <p:nvPr>
            <p:extLst>
              <p:ext uri="{D42A27DB-BD31-4B8C-83A1-F6EECF244321}">
                <p14:modId xmlns:p14="http://schemas.microsoft.com/office/powerpoint/2010/main" val="120727377"/>
              </p:ext>
            </p:extLst>
          </p:nvPr>
        </p:nvGraphicFramePr>
        <p:xfrm>
          <a:off x="5956703" y="441820"/>
          <a:ext cx="4647797" cy="1752600"/>
        </p:xfrm>
        <a:graphic>
          <a:graphicData uri="http://schemas.openxmlformats.org/drawingml/2006/table">
            <a:tbl>
              <a:tblPr firstRow="1" bandRow="1">
                <a:tableStyleId>{0505E3EF-67EA-436B-97B2-0124C06EBD24}</a:tableStyleId>
              </a:tblPr>
              <a:tblGrid>
                <a:gridCol w="841555">
                  <a:extLst>
                    <a:ext uri="{9D8B030D-6E8A-4147-A177-3AD203B41FA5}">
                      <a16:colId xmlns="" xmlns:a16="http://schemas.microsoft.com/office/drawing/2014/main" val="2811179007"/>
                    </a:ext>
                  </a:extLst>
                </a:gridCol>
                <a:gridCol w="3806242">
                  <a:extLst>
                    <a:ext uri="{9D8B030D-6E8A-4147-A177-3AD203B41FA5}">
                      <a16:colId xmlns="" xmlns:a16="http://schemas.microsoft.com/office/drawing/2014/main" val="3554674424"/>
                    </a:ext>
                  </a:extLst>
                </a:gridCol>
              </a:tblGrid>
              <a:tr h="420774">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GB" sz="1200" b="0" kern="1200" dirty="0" smtClean="0">
                          <a:solidFill>
                            <a:schemeClr val="dk1"/>
                          </a:solidFill>
                          <a:effectLst/>
                          <a:latin typeface="+mn-lt"/>
                          <a:ea typeface="+mn-ea"/>
                          <a:cs typeface="+mn-cs"/>
                        </a:rPr>
                        <a:t>I can use colour for purpose and paint application including brush techniques to create textures, mood and expression.</a:t>
                      </a:r>
                    </a:p>
                    <a:p>
                      <a:endParaRPr lang="en-US" sz="900" b="0" dirty="0"/>
                    </a:p>
                  </a:txBody>
                  <a:tcPr/>
                </a:tc>
                <a:extLst>
                  <a:ext uri="{0D108BD9-81ED-4DB2-BD59-A6C34878D82A}">
                    <a16:rowId xmlns="" xmlns:a16="http://schemas.microsoft.com/office/drawing/2014/main" val="700413882"/>
                  </a:ext>
                </a:extLst>
              </a:tr>
              <a:tr h="380854">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GB" sz="1200" b="0" kern="1200" dirty="0" smtClean="0">
                          <a:solidFill>
                            <a:schemeClr val="dk1"/>
                          </a:solidFill>
                          <a:effectLst/>
                          <a:latin typeface="+mn-lt"/>
                          <a:ea typeface="+mn-ea"/>
                          <a:cs typeface="+mn-cs"/>
                        </a:rPr>
                        <a:t>I</a:t>
                      </a:r>
                      <a:r>
                        <a:rPr lang="en-GB" sz="1200" b="0" kern="1200" baseline="0" dirty="0" smtClean="0">
                          <a:solidFill>
                            <a:schemeClr val="dk1"/>
                          </a:solidFill>
                          <a:effectLst/>
                          <a:latin typeface="+mn-lt"/>
                          <a:ea typeface="+mn-ea"/>
                          <a:cs typeface="+mn-cs"/>
                        </a:rPr>
                        <a:t> can cr</a:t>
                      </a:r>
                      <a:r>
                        <a:rPr lang="en-GB" sz="1200" b="0" kern="1200" dirty="0" smtClean="0">
                          <a:solidFill>
                            <a:schemeClr val="dk1"/>
                          </a:solidFill>
                          <a:effectLst/>
                          <a:latin typeface="+mn-lt"/>
                          <a:ea typeface="+mn-ea"/>
                          <a:cs typeface="+mn-cs"/>
                        </a:rPr>
                        <a:t>eate a colour palette to compliment my work.</a:t>
                      </a:r>
                    </a:p>
                    <a:p>
                      <a:pPr marL="0" marR="0" lvl="0" indent="0" algn="l" defTabSz="802020" rtl="0" eaLnBrk="1" fontAlgn="auto" latinLnBrk="0" hangingPunct="1">
                        <a:lnSpc>
                          <a:spcPct val="100000"/>
                        </a:lnSpc>
                        <a:spcBef>
                          <a:spcPts val="0"/>
                        </a:spcBef>
                        <a:spcAft>
                          <a:spcPts val="0"/>
                        </a:spcAft>
                        <a:buClrTx/>
                        <a:buSzTx/>
                        <a:buFontTx/>
                        <a:buNone/>
                        <a:tabLst/>
                        <a:defRPr/>
                      </a:pPr>
                      <a:endParaRPr lang="en-US" sz="800" b="0" dirty="0"/>
                    </a:p>
                  </a:txBody>
                  <a:tcPr/>
                </a:tc>
                <a:extLst>
                  <a:ext uri="{0D108BD9-81ED-4DB2-BD59-A6C34878D82A}">
                    <a16:rowId xmlns="" xmlns:a16="http://schemas.microsoft.com/office/drawing/2014/main" val="1649717864"/>
                  </a:ext>
                </a:extLst>
              </a:tr>
              <a:tr h="430789">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GB" sz="1200" b="0" kern="1200" dirty="0" smtClean="0">
                          <a:solidFill>
                            <a:schemeClr val="dk1"/>
                          </a:solidFill>
                          <a:effectLst/>
                          <a:latin typeface="+mn-lt"/>
                          <a:ea typeface="+mn-ea"/>
                          <a:cs typeface="+mn-cs"/>
                        </a:rPr>
                        <a:t>I understand what abstract art is and how this can be created.</a:t>
                      </a:r>
                    </a:p>
                    <a:p>
                      <a:pPr marL="0" marR="0" lvl="0" indent="0" algn="l" defTabSz="802020" rtl="0" eaLnBrk="1" fontAlgn="auto" latinLnBrk="0" hangingPunct="1">
                        <a:lnSpc>
                          <a:spcPct val="100000"/>
                        </a:lnSpc>
                        <a:spcBef>
                          <a:spcPts val="0"/>
                        </a:spcBef>
                        <a:spcAft>
                          <a:spcPts val="0"/>
                        </a:spcAft>
                        <a:buClrTx/>
                        <a:buSzTx/>
                        <a:buFontTx/>
                        <a:buNone/>
                        <a:tabLst/>
                        <a:defRPr/>
                      </a:pPr>
                      <a:endParaRPr lang="en-US" sz="800" b="0" dirty="0"/>
                    </a:p>
                  </a:txBody>
                  <a:tcPr/>
                </a:tc>
                <a:extLst>
                  <a:ext uri="{0D108BD9-81ED-4DB2-BD59-A6C34878D82A}">
                    <a16:rowId xmlns="" xmlns:a16="http://schemas.microsoft.com/office/drawing/2014/main" val="128667736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498598681"/>
              </p:ext>
            </p:extLst>
          </p:nvPr>
        </p:nvGraphicFramePr>
        <p:xfrm>
          <a:off x="4086832" y="4285523"/>
          <a:ext cx="6581754" cy="3136265"/>
        </p:xfrm>
        <a:graphic>
          <a:graphicData uri="http://schemas.openxmlformats.org/drawingml/2006/table">
            <a:tbl>
              <a:tblPr firstRow="1" bandRow="1">
                <a:tableStyleId>{5C22544A-7EE6-4342-B048-85BDC9FD1C3A}</a:tableStyleId>
              </a:tblPr>
              <a:tblGrid>
                <a:gridCol w="3290877"/>
                <a:gridCol w="3290877"/>
              </a:tblGrid>
              <a:tr h="0">
                <a:tc gridSpan="2">
                  <a:txBody>
                    <a:bodyPr/>
                    <a:lstStyle/>
                    <a:p>
                      <a:pPr algn="ctr"/>
                      <a:r>
                        <a:rPr lang="en-US" dirty="0"/>
                        <a:t>Painting Tips</a:t>
                      </a:r>
                    </a:p>
                  </a:txBody>
                  <a:tcPr/>
                </a:tc>
                <a:tc hMerge="1">
                  <a:txBody>
                    <a:bodyPr/>
                    <a:lstStyle/>
                    <a:p>
                      <a:endParaRPr lang="en-US" dirty="0"/>
                    </a:p>
                  </a:txBody>
                  <a:tcPr/>
                </a:tc>
              </a:tr>
              <a:tr h="348176">
                <a:tc>
                  <a:txBody>
                    <a:bodyPr/>
                    <a:lstStyle/>
                    <a:p>
                      <a:r>
                        <a:rPr lang="en-US" dirty="0"/>
                        <a:t>Sketching</a:t>
                      </a:r>
                    </a:p>
                  </a:txBody>
                  <a:tcPr/>
                </a:tc>
                <a:tc>
                  <a:txBody>
                    <a:bodyPr/>
                    <a:lstStyle/>
                    <a:p>
                      <a:r>
                        <a:rPr lang="en-US" sz="1100" dirty="0"/>
                        <a:t>Before painting sketch lightly to combine line and colour.</a:t>
                      </a:r>
                    </a:p>
                  </a:txBody>
                  <a:tcPr/>
                </a:tc>
              </a:tr>
              <a:tr h="348176">
                <a:tc>
                  <a:txBody>
                    <a:bodyPr/>
                    <a:lstStyle/>
                    <a:p>
                      <a:r>
                        <a:rPr lang="en-US" dirty="0"/>
                        <a:t>Colour</a:t>
                      </a:r>
                    </a:p>
                  </a:txBody>
                  <a:tcPr/>
                </a:tc>
                <a:tc>
                  <a:txBody>
                    <a:bodyPr/>
                    <a:lstStyle/>
                    <a:p>
                      <a:r>
                        <a:rPr lang="en-US" sz="1100" dirty="0"/>
                        <a:t>Mix and combine colours, tones and tints to create and enhance the mood of your work. Think about the use of warm and cool tones and the use of contrasting colours.</a:t>
                      </a:r>
                    </a:p>
                  </a:txBody>
                  <a:tcPr/>
                </a:tc>
              </a:tr>
              <a:tr h="348176">
                <a:tc>
                  <a:txBody>
                    <a:bodyPr/>
                    <a:lstStyle/>
                    <a:p>
                      <a:r>
                        <a:rPr lang="en-US" dirty="0"/>
                        <a:t>Light and shadows</a:t>
                      </a:r>
                    </a:p>
                  </a:txBody>
                  <a:tcPr/>
                </a:tc>
                <a:tc>
                  <a:txBody>
                    <a:bodyPr/>
                    <a:lstStyle/>
                    <a:p>
                      <a:r>
                        <a:rPr lang="en-US" sz="1100" dirty="0"/>
                        <a:t>Use different tints and tones to create form and to paint shadows and highlights.</a:t>
                      </a:r>
                    </a:p>
                  </a:txBody>
                  <a:tcPr/>
                </a:tc>
              </a:tr>
              <a:tr h="348176">
                <a:tc>
                  <a:txBody>
                    <a:bodyPr/>
                    <a:lstStyle/>
                    <a:p>
                      <a:r>
                        <a:rPr lang="en-US" dirty="0"/>
                        <a:t>Observe and compare</a:t>
                      </a:r>
                    </a:p>
                  </a:txBody>
                  <a:tcPr/>
                </a:tc>
                <a:tc>
                  <a:txBody>
                    <a:bodyPr/>
                    <a:lstStyle/>
                    <a:p>
                      <a:r>
                        <a:rPr lang="en-US" sz="1100" dirty="0"/>
                        <a:t>Look closely at the subject you are painting. Compare it with what you have painted and think about use of colours, tones, light, shape and texture.</a:t>
                      </a:r>
                    </a:p>
                  </a:txBody>
                  <a:tcPr/>
                </a:tc>
              </a:tr>
              <a:tr h="348176">
                <a:tc>
                  <a:txBody>
                    <a:bodyPr/>
                    <a:lstStyle/>
                    <a:p>
                      <a:r>
                        <a:rPr lang="en-US" dirty="0"/>
                        <a:t>Evaluation</a:t>
                      </a:r>
                    </a:p>
                  </a:txBody>
                  <a:tcPr/>
                </a:tc>
                <a:tc>
                  <a:txBody>
                    <a:bodyPr/>
                    <a:lstStyle/>
                    <a:p>
                      <a:r>
                        <a:rPr lang="en-US" sz="1100" dirty="0"/>
                        <a:t>When commenting on work, refer to the key vocabulary to make well judged comments on the key elements. </a:t>
                      </a:r>
                    </a:p>
                  </a:txBody>
                  <a:tcPr/>
                </a:tc>
              </a:tr>
            </a:tbl>
          </a:graphicData>
        </a:graphic>
      </p:graphicFrame>
      <p:pic>
        <p:nvPicPr>
          <p:cNvPr id="1026" name="Picture 2" descr="See the source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9500" y="2272799"/>
            <a:ext cx="1672699" cy="16621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0219" y="2260142"/>
            <a:ext cx="2295525" cy="18032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78598" y="2142691"/>
            <a:ext cx="1537865" cy="19223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F97B955DCCF4699F4A65366325CB6" ma:contentTypeVersion="16" ma:contentTypeDescription="Create a new document." ma:contentTypeScope="" ma:versionID="48ff44fa1ddde78e6ccd075a56c4c0bf">
  <xsd:schema xmlns:xsd="http://www.w3.org/2001/XMLSchema" xmlns:xs="http://www.w3.org/2001/XMLSchema" xmlns:p="http://schemas.microsoft.com/office/2006/metadata/properties" xmlns:ns2="6ac5c21e-7fa0-42c8-a3b6-b3223c658250" xmlns:ns3="81f739ff-04c6-4cd0-be59-e97ad7d6285f" targetNamespace="http://schemas.microsoft.com/office/2006/metadata/properties" ma:root="true" ma:fieldsID="b3222e6a74baddb8d5cb672569169ae0" ns2:_="" ns3:_="">
    <xsd:import namespace="6ac5c21e-7fa0-42c8-a3b6-b3223c658250"/>
    <xsd:import namespace="81f739ff-04c6-4cd0-be59-e97ad7d628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5c21e-7fa0-42c8-a3b6-b3223c6582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66dd8f-94c7-437b-a7a9-ba044b499e1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f739ff-04c6-4cd0-be59-e97ad7d6285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bc237db-af4a-4d48-a4f7-b8a00c317137}" ma:internalName="TaxCatchAll" ma:showField="CatchAllData" ma:web="81f739ff-04c6-4cd0-be59-e97ad7d628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DCBB8C-8151-491C-818D-D8ACE2121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5c21e-7fa0-42c8-a3b6-b3223c658250"/>
    <ds:schemaRef ds:uri="81f739ff-04c6-4cd0-be59-e97ad7d628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3AE9D8-09B2-4ACB-A650-557337D34D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31249</TotalTime>
  <Words>390</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 Taylor</cp:lastModifiedBy>
  <cp:revision>117</cp:revision>
  <cp:lastPrinted>2022-01-10T18:39:54Z</cp:lastPrinted>
  <dcterms:created xsi:type="dcterms:W3CDTF">2021-11-29T08:55:51Z</dcterms:created>
  <dcterms:modified xsi:type="dcterms:W3CDTF">2023-01-24T15:47:30Z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