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3"/>
  </p:sldMasterIdLst>
  <p:sldIdLst>
    <p:sldId id="256" r:id="rId4"/>
  </p:sldIdLst>
  <p:sldSz cx="10693400" cy="7562850"/>
  <p:notesSz cx="9944100" cy="680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4646"/>
  </p:normalViewPr>
  <p:slideViewPr>
    <p:cSldViewPr>
      <p:cViewPr>
        <p:scale>
          <a:sx n="68" d="100"/>
          <a:sy n="68" d="100"/>
        </p:scale>
        <p:origin x="148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E0D821-FED0-AB46-B4D6-A7C45F16C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7C5FB65-1868-7140-9CCD-5CA385B0F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29C397-E12B-1D4A-B85D-F6FCFE65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A09E55-524D-F048-8469-1AF1E1C0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767770-C091-CE47-A174-C5C1400FE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91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1B3196-E231-EA41-BD41-AF67B901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D26176-B354-A940-9B93-1D28AA0D5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EBAF67-62CE-BD4D-9625-2FF4BCF0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27A992-98BD-B545-925B-B92B5CFC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5BD2B7-00BF-4B4C-9AF6-EBAEE475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9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9F9027E-942E-D74F-BFEA-79A6137A3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237E1A-E0F3-534A-BD03-1D562AF2A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0B355E-D62A-F348-B2E3-812258933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F3A822-286B-0547-815D-E077663C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A92D5D-7CF1-F04B-A715-02B1AD58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0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18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F50BA9-5373-444E-90C5-C0BA4E83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081668-932E-D846-80CE-A02FA03A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F5AFA7-C75A-7D42-A29F-1F5B6665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EEDAE6-AF62-9447-B718-40F90D96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B18163-CCC5-A24C-879B-5AA7E063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7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764E0F-DC21-CA47-B60E-F3A99B7B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36E3BC4-9408-8248-994C-7336B864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BFE14C-EFA5-0440-9728-F0417FF5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6973A5-14AA-5844-B403-D7A2C3BB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6D8848-411E-9948-B79E-C10E8339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54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EF1F93-2315-084E-AE4A-B6AAFAC1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F1AF5A-3A9B-5C40-A670-60F8FA7AA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30E51A2-C0E5-924F-AA74-4369F97C8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11E2FE-8DCC-BB49-BE88-925A8EA6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70C603-6D0A-914F-9194-D061CDA5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082CAF-941E-7A42-9439-BD5A8B57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4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377666-B6DF-7B42-A4D6-BB52960E6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2AF614-74A1-A34E-BF8D-EE3BEBD1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278CE7-DCCC-8A40-B728-389B1C9B9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0CF9621-0EB8-1B43-B2B2-9F633789C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16F303-67B1-7848-A316-5DC923AC5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89E6313-3555-1349-9502-0DE1679D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BD3071B-6AD4-B849-AE6B-6E82D351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17FB7C0-6181-FD4F-BCD0-7E7728C7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8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5493-203A-F74C-9F12-3CD1A05C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09E219-E59D-B342-A6B2-9BE72FFC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EC982C-E9BD-6649-A840-EC65A06E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4AE3FAF-E59F-6845-8EC4-C1E4187B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0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0DD20B2-BACB-3041-9BD6-564857CB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6AD5528-1CCF-294F-A1E3-1923158A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934E5C8-90EE-B347-9301-A2210FF0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72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D9812E-2917-BD49-9C2B-A75663B3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D44438-42CB-9046-9F8F-E72B865D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28E99A8-DFEE-8547-A9CA-58BDEA40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8B45E7-3CA1-AA48-B2F9-EE11BB09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7582DB-4684-FA4E-AE35-BFE27111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A88243-8644-B64D-84EB-5507390C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33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FEE1C2-0690-6D44-8284-08DD3E21B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D027C73-61B6-8E4F-B6EF-54204A6097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3F2C5AD-82D3-E144-BDAC-6242FF8F1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528D0F-A0F9-9C49-B169-92D9DD69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38604D-3AFE-6C48-9BD8-C1F937D5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9E12D9-C6AB-9848-8EE2-15F16E63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45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FEAD17D-A16D-FB4D-96BC-421B3E1F4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8CE9B58-7354-6244-ADEC-B8AD61123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3F6F1F-7CA9-934A-998C-C1EC1C366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011E37-6474-5647-A5B3-CF235CC1E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62DA4E-4A7A-2345-8CE1-D745EFD43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6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5956703" y="124682"/>
            <a:ext cx="4647797" cy="287837"/>
          </a:xfrm>
          <a:custGeom>
            <a:avLst/>
            <a:gdLst/>
            <a:ahLst/>
            <a:cxnLst/>
            <a:rect l="l" t="t" r="r" b="b"/>
            <a:pathLst>
              <a:path w="3002279" h="635635">
                <a:moveTo>
                  <a:pt x="0" y="635431"/>
                </a:moveTo>
                <a:lnTo>
                  <a:pt x="3002153" y="635431"/>
                </a:lnTo>
                <a:lnTo>
                  <a:pt x="3002153" y="0"/>
                </a:lnTo>
                <a:lnTo>
                  <a:pt x="0" y="0"/>
                </a:lnTo>
                <a:lnTo>
                  <a:pt x="0" y="6354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399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6955829" y="140094"/>
            <a:ext cx="3334942" cy="194990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0"/>
              </a:spcBef>
            </a:pPr>
            <a:r>
              <a:rPr lang="en-GB" sz="1050" b="1" dirty="0">
                <a:latin typeface="Calibri"/>
                <a:cs typeface="Calibri"/>
              </a:rPr>
              <a:t>Key Knowledge I should have by the end of this topic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3F6EDA1-414B-A649-B3C3-8B54469B74C4}"/>
              </a:ext>
            </a:extLst>
          </p:cNvPr>
          <p:cNvSpPr/>
          <p:nvPr/>
        </p:nvSpPr>
        <p:spPr>
          <a:xfrm>
            <a:off x="506318" y="43188"/>
            <a:ext cx="1716182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b="1" spc="-40" dirty="0"/>
              <a:t>Year</a:t>
            </a:r>
            <a:r>
              <a:rPr lang="en-GB" b="1" spc="-70" dirty="0"/>
              <a:t> </a:t>
            </a:r>
            <a:r>
              <a:rPr lang="en-GB" b="1" spc="-10" dirty="0"/>
              <a:t>5</a:t>
            </a:r>
            <a:r>
              <a:rPr lang="en-GB" b="1" spc="-10" dirty="0" smtClean="0"/>
              <a:t> </a:t>
            </a:r>
            <a:r>
              <a:rPr lang="en-GB" b="1" spc="-10" dirty="0"/>
              <a:t>– </a:t>
            </a:r>
            <a:r>
              <a:rPr lang="en-GB" b="1" spc="-10" dirty="0" smtClean="0"/>
              <a:t>Spring </a:t>
            </a:r>
            <a:endParaRPr lang="en-US" b="1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A0B315EE-7A53-6C42-A5A8-DFAC03318F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72" y="43188"/>
            <a:ext cx="32311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xmlns="" id="{33769F6F-EA54-5A43-B143-23DDA7566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43535"/>
              </p:ext>
            </p:extLst>
          </p:nvPr>
        </p:nvGraphicFramePr>
        <p:xfrm>
          <a:off x="171272" y="494188"/>
          <a:ext cx="4337228" cy="7068662"/>
        </p:xfrm>
        <a:graphic>
          <a:graphicData uri="http://schemas.openxmlformats.org/drawingml/2006/table">
            <a:tbl>
              <a:tblPr/>
              <a:tblGrid>
                <a:gridCol w="1012948">
                  <a:extLst>
                    <a:ext uri="{9D8B030D-6E8A-4147-A177-3AD203B41FA5}">
                      <a16:colId xmlns:a16="http://schemas.microsoft.com/office/drawing/2014/main" xmlns="" val="4259194817"/>
                    </a:ext>
                  </a:extLst>
                </a:gridCol>
                <a:gridCol w="3324280">
                  <a:extLst>
                    <a:ext uri="{9D8B030D-6E8A-4147-A177-3AD203B41FA5}">
                      <a16:colId xmlns:a16="http://schemas.microsoft.com/office/drawing/2014/main" xmlns="" val="3531591237"/>
                    </a:ext>
                  </a:extLst>
                </a:gridCol>
              </a:tblGrid>
              <a:tr h="477712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KEY VOCABULARY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4186848"/>
                  </a:ext>
                </a:extLst>
              </a:tr>
              <a:tr h="298570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Anglo-Saxon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cultural group who inhabited England in the Early Middle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Ages.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726859"/>
                  </a:ext>
                </a:extLst>
              </a:tr>
              <a:tr h="396673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Anglo-Saxon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Brooches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large group of decorative brooches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of which there were two main categories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long (bow) brooch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Circular (disc) brooch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0373173"/>
                  </a:ext>
                </a:extLst>
              </a:tr>
              <a:tr h="396673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Block printing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One of the oldest types of printmaking.</a:t>
                      </a:r>
                      <a:r>
                        <a:rPr lang="en-GB" sz="1200" baseline="0" dirty="0" smtClean="0"/>
                        <a:t> Traditionally intricate patterns were made onto wooden blocks for printing but now it is any material that has been carved into to transfer an image.</a:t>
                      </a:r>
                      <a:endParaRPr lang="en-GB" sz="1200" dirty="0"/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40920"/>
                  </a:ext>
                </a:extLst>
              </a:tr>
              <a:tr h="549239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Polystyrene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synthetic polymer that can be solid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or foamed.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8824490"/>
                  </a:ext>
                </a:extLst>
              </a:tr>
              <a:tr h="366557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Monoprint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Monoprint is a single impression of an image made from a block that can be reprinted. </a:t>
                      </a:r>
                      <a:endParaRPr lang="en-GB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8950921"/>
                  </a:ext>
                </a:extLst>
              </a:tr>
              <a:tr h="541279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Texture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feel or appearance of a surface or substance.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9252957"/>
                  </a:ext>
                </a:extLst>
              </a:tr>
              <a:tr h="509929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Media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variety of media used in</a:t>
                      </a:r>
                      <a:r>
                        <a:rPr lang="en-GB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work of art.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1858513"/>
                  </a:ext>
                </a:extLst>
              </a:tr>
              <a:tr h="549239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Printmaking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 the process of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transferring an object onto a surface such as paper or fabric.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3498784"/>
                  </a:ext>
                </a:extLst>
              </a:tr>
              <a:tr h="528992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Clay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type of natural soil material, containing clay minerals that develop plasticity when wet.</a:t>
                      </a: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2912200"/>
                  </a:ext>
                </a:extLst>
              </a:tr>
              <a:tr h="528992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Ceramics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Calibri" panose="020F0502020204030204" pitchFamily="34" charset="0"/>
                        </a:rPr>
                        <a:t>Pots and other articles that have been made from clay and hardened by heat.</a:t>
                      </a: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</a:tr>
              <a:tr h="528992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Plastic (Workable) stage of clay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The clay is workable at this stage</a:t>
                      </a:r>
                      <a:r>
                        <a:rPr lang="en-GB" sz="1200" baseline="0" dirty="0" smtClean="0"/>
                        <a:t> and can be manipulated into any form or shape.</a:t>
                      </a:r>
                      <a:endParaRPr lang="en-GB" sz="1200" dirty="0"/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AA37E5C9-7D33-0345-B86B-46FF36359AB3}"/>
              </a:ext>
            </a:extLst>
          </p:cNvPr>
          <p:cNvSpPr txBox="1"/>
          <p:nvPr/>
        </p:nvSpPr>
        <p:spPr>
          <a:xfrm>
            <a:off x="2247129" y="65829"/>
            <a:ext cx="3395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Art </a:t>
            </a:r>
            <a:r>
              <a:rPr lang="en-US" b="1" dirty="0" smtClean="0"/>
              <a:t>– Printing &amp; Sculpting</a:t>
            </a:r>
            <a:endParaRPr lang="en-US" b="1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93627BE9-3DEF-3144-9D49-567793AA8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289485"/>
              </p:ext>
            </p:extLst>
          </p:nvPr>
        </p:nvGraphicFramePr>
        <p:xfrm>
          <a:off x="5978769" y="441820"/>
          <a:ext cx="4625731" cy="133517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37560">
                  <a:extLst>
                    <a:ext uri="{9D8B030D-6E8A-4147-A177-3AD203B41FA5}">
                      <a16:colId xmlns:a16="http://schemas.microsoft.com/office/drawing/2014/main" xmlns="" val="2811179007"/>
                    </a:ext>
                  </a:extLst>
                </a:gridCol>
                <a:gridCol w="3788171">
                  <a:extLst>
                    <a:ext uri="{9D8B030D-6E8A-4147-A177-3AD203B41FA5}">
                      <a16:colId xmlns:a16="http://schemas.microsoft.com/office/drawing/2014/main" xmlns="" val="3554674424"/>
                    </a:ext>
                  </a:extLst>
                </a:gridCol>
              </a:tblGrid>
              <a:tr h="42077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I can use block printing to create a repeated</a:t>
                      </a:r>
                      <a:r>
                        <a:rPr lang="en-US" sz="1200" b="0" baseline="0" dirty="0" smtClean="0"/>
                        <a:t> pattern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0413882"/>
                  </a:ext>
                </a:extLst>
              </a:tr>
              <a:tr h="38085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I can discuss and evaluate my work and the work of others.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9717864"/>
                  </a:ext>
                </a:extLst>
              </a:tr>
              <a:tr h="43078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I can plan</a:t>
                      </a:r>
                      <a:r>
                        <a:rPr lang="en-US" sz="1200" b="0" baseline="0" dirty="0" smtClean="0"/>
                        <a:t> and design my own work and then create it through manipulating materials</a:t>
                      </a:r>
                      <a:r>
                        <a:rPr lang="en-US" sz="800" b="0" baseline="0" dirty="0" smtClean="0"/>
                        <a:t>.</a:t>
                      </a:r>
                      <a:endParaRPr lang="en-US" sz="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667736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8D9FD072-5D62-1C46-B012-8C7673F80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394656"/>
              </p:ext>
            </p:extLst>
          </p:nvPr>
        </p:nvGraphicFramePr>
        <p:xfrm>
          <a:off x="4640118" y="4785610"/>
          <a:ext cx="6053282" cy="2803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0187">
                  <a:extLst>
                    <a:ext uri="{9D8B030D-6E8A-4147-A177-3AD203B41FA5}">
                      <a16:colId xmlns:a16="http://schemas.microsoft.com/office/drawing/2014/main" xmlns="" val="815850706"/>
                    </a:ext>
                  </a:extLst>
                </a:gridCol>
                <a:gridCol w="4463095">
                  <a:extLst>
                    <a:ext uri="{9D8B030D-6E8A-4147-A177-3AD203B41FA5}">
                      <a16:colId xmlns:a16="http://schemas.microsoft.com/office/drawing/2014/main" xmlns="" val="2302181801"/>
                    </a:ext>
                  </a:extLst>
                </a:gridCol>
              </a:tblGrid>
              <a:tr h="348752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Necessary clay techniques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4544658"/>
                  </a:ext>
                </a:extLst>
              </a:tr>
              <a:tr h="536613">
                <a:tc>
                  <a:txBody>
                    <a:bodyPr/>
                    <a:lstStyle/>
                    <a:p>
                      <a:r>
                        <a:rPr lang="en-US" sz="1400" b="1" dirty="0"/>
                        <a:t>Pinching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Pinch the clay between thumb and fingers but keep it thick enough as it will break if it is too thin. </a:t>
                      </a:r>
                    </a:p>
                    <a:p>
                      <a:r>
                        <a:rPr lang="en-US" sz="1050" dirty="0"/>
                        <a:t>It’s good to ensure that pots have an even thickness all over and isn’t too thin.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7259266"/>
                  </a:ext>
                </a:extLst>
              </a:tr>
              <a:tr h="51191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Slab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Using a flat, thick surface as a base you can add texture to your clay by using tools and you can also add on further pieces of clay by using joining methods.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6686739"/>
                  </a:ext>
                </a:extLst>
              </a:tr>
              <a:tr h="1087535">
                <a:tc>
                  <a:txBody>
                    <a:bodyPr/>
                    <a:lstStyle/>
                    <a:p>
                      <a:r>
                        <a:rPr lang="en-US" sz="1400" b="1" dirty="0"/>
                        <a:t>Joining techniques; </a:t>
                      </a:r>
                    </a:p>
                    <a:p>
                      <a:r>
                        <a:rPr lang="en-US" sz="1400" b="1" dirty="0"/>
                        <a:t>1. Scratch</a:t>
                      </a:r>
                    </a:p>
                    <a:p>
                      <a:r>
                        <a:rPr lang="en-US" sz="1400" b="1" dirty="0"/>
                        <a:t>2. Moisten </a:t>
                      </a:r>
                    </a:p>
                    <a:p>
                      <a:r>
                        <a:rPr lang="en-US" sz="1400" b="1" dirty="0"/>
                        <a:t>3. Merge</a:t>
                      </a:r>
                    </a:p>
                    <a:p>
                      <a:r>
                        <a:rPr lang="en-US" sz="1400" b="1" dirty="0"/>
                        <a:t>4.Seal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Different ways to join pieces of clay together so that they stay joined.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dirty="0"/>
                        <a:t>Scratch into both clay surfaces that you joining by using a clay tool.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dirty="0"/>
                        <a:t>Moisten the base that you are using by adding a touch of water.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dirty="0"/>
                        <a:t>Merge clay together by joining and pressing down gently.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dirty="0"/>
                        <a:t>Seal down the edges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1477700"/>
                  </a:ext>
                </a:extLst>
              </a:tr>
            </a:tbl>
          </a:graphicData>
        </a:graphic>
      </p:graphicFrame>
      <p:pic>
        <p:nvPicPr>
          <p:cNvPr id="3" name="Picture 2" descr="Anglo-Saxon Brooch, 6th-7th Century AD From a cemetery in Wingham, Kent ..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880" y="2630822"/>
            <a:ext cx="2211520" cy="2080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Anglo Saxon Brooch | Composite jewelled disc brooch, gold, s… | Flick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698" y="1965399"/>
            <a:ext cx="1923996" cy="172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Square-Headed Bow Brooch | Anglo-Saxon | The Metropolitan Museum of Art ..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7" r="21240"/>
          <a:stretch/>
        </p:blipFill>
        <p:spPr bwMode="auto">
          <a:xfrm>
            <a:off x="4720599" y="1923916"/>
            <a:ext cx="1524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3F97B955DCCF4699F4A65366325CB6" ma:contentTypeVersion="16" ma:contentTypeDescription="Create a new document." ma:contentTypeScope="" ma:versionID="48ff44fa1ddde78e6ccd075a56c4c0bf">
  <xsd:schema xmlns:xsd="http://www.w3.org/2001/XMLSchema" xmlns:xs="http://www.w3.org/2001/XMLSchema" xmlns:p="http://schemas.microsoft.com/office/2006/metadata/properties" xmlns:ns2="6ac5c21e-7fa0-42c8-a3b6-b3223c658250" xmlns:ns3="81f739ff-04c6-4cd0-be59-e97ad7d6285f" targetNamespace="http://schemas.microsoft.com/office/2006/metadata/properties" ma:root="true" ma:fieldsID="b3222e6a74baddb8d5cb672569169ae0" ns2:_="" ns3:_="">
    <xsd:import namespace="6ac5c21e-7fa0-42c8-a3b6-b3223c658250"/>
    <xsd:import namespace="81f739ff-04c6-4cd0-be59-e97ad7d628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5c21e-7fa0-42c8-a3b6-b3223c6582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f66dd8f-94c7-437b-a7a9-ba044b499e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739ff-04c6-4cd0-be59-e97ad7d6285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bc237db-af4a-4d48-a4f7-b8a00c317137}" ma:internalName="TaxCatchAll" ma:showField="CatchAllData" ma:web="81f739ff-04c6-4cd0-be59-e97ad7d628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3AE9D8-09B2-4ACB-A650-557337D34D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DCBB8C-8151-491C-818D-D8ACE2121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c5c21e-7fa0-42c8-a3b6-b3223c658250"/>
    <ds:schemaRef ds:uri="81f739ff-04c6-4cd0-be59-e97ad7d62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42792</TotalTime>
  <Words>411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Year group:</dc:title>
  <dc:creator>Christine Bulmer</dc:creator>
  <cp:lastModifiedBy>Mr Taylor</cp:lastModifiedBy>
  <cp:revision>130</cp:revision>
  <cp:lastPrinted>2022-01-10T18:39:54Z</cp:lastPrinted>
  <dcterms:created xsi:type="dcterms:W3CDTF">2021-11-29T08:55:51Z</dcterms:created>
  <dcterms:modified xsi:type="dcterms:W3CDTF">2023-02-11T14:05:28Z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2021-11-29T00:00:00Z</vt:filetime>
  </property>
  <property fmtid="{D5CDD505-2E9C-101B-9397-08002B2CF9AE}" pid="3" name="Creator">
    <vt:lpwstr>Microsoft® Publisher 2016</vt:lpwstr>
  </property>
  <property fmtid="{D5CDD505-2E9C-101B-9397-08002B2CF9AE}" pid="4" name="LastSaved">
    <vt:filetime>2021-11-29T00:00:00Z</vt:filetime>
  </property>
</Properties>
</file>