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61" r:id="rId5"/>
    <p:sldId id="262" r:id="rId6"/>
    <p:sldId id="263" r:id="rId7"/>
    <p:sldId id="264" r:id="rId8"/>
    <p:sldId id="265" r:id="rId9"/>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646"/>
  </p:normalViewPr>
  <p:slideViewPr>
    <p:cSldViewPr>
      <p:cViewPr varScale="1">
        <p:scale>
          <a:sx n="78" d="100"/>
          <a:sy n="78" d="100"/>
        </p:scale>
        <p:origin x="105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 xmlns:a16="http://schemas.microsoft.com/office/drawing/2014/main"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 xmlns:a16="http://schemas.microsoft.com/office/drawing/2014/main" id="{6A29C397-E12B-1D4A-B85D-F6FCFE6560F1}"/>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EBAF67-62CE-BD4D-9625-2FF4BCF0D4B5}"/>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0B355E-D62A-F348-B2E3-8122589335B2}"/>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3F5AFA7-C75A-7D42-A29F-1F5B6665B7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 xmlns:a16="http://schemas.microsoft.com/office/drawing/2014/main"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32BFE14C-EFA5-0440-9728-F0417FF52C34}"/>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411E2FE-8DCC-BB49-BE88-925A8EA613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 xmlns:a16="http://schemas.microsoft.com/office/drawing/2014/main"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 xmlns:a16="http://schemas.microsoft.com/office/drawing/2014/main"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89E6313-3555-1349-9502-0DE1679D0808}"/>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8" name="Footer Placeholder 7">
            <a:extLst>
              <a:ext uri="{FF2B5EF4-FFF2-40B4-BE49-F238E27FC236}">
                <a16:creationId xmlns="" xmlns:a16="http://schemas.microsoft.com/office/drawing/2014/main"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09E219-E59D-B342-A6B2-9BE72FFC934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4" name="Footer Placeholder 3">
            <a:extLst>
              <a:ext uri="{FF2B5EF4-FFF2-40B4-BE49-F238E27FC236}">
                <a16:creationId xmlns="" xmlns:a16="http://schemas.microsoft.com/office/drawing/2014/main"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0DD20B2-BACB-3041-9BD6-564857CBD7C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3" name="Footer Placeholder 2">
            <a:extLst>
              <a:ext uri="{FF2B5EF4-FFF2-40B4-BE49-F238E27FC236}">
                <a16:creationId xmlns="" xmlns:a16="http://schemas.microsoft.com/office/drawing/2014/main"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 xmlns:a16="http://schemas.microsoft.com/office/drawing/2014/main"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378B45E7-3CA1-AA48-B2F9-EE11BB0912A3}"/>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 xmlns:a16="http://schemas.microsoft.com/office/drawing/2014/main"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 xmlns:a16="http://schemas.microsoft.com/office/drawing/2014/main"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9C528D0F-A0F9-9C49-B169-92D9DD69218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teach/isaac-newton-the-man-who-discovered-gravity/zh8792p"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outstandingscience.co.uk/index.php?action=view_page&amp;page=view_unit&amp;unit=5e" TargetMode="External"/><Relationship Id="rId2" Type="http://schemas.openxmlformats.org/officeDocument/2006/relationships/hyperlink" Target="https://www.hamilton-trust.org.uk/science/year-5-science/forces-may-forces-be-you/" TargetMode="External"/><Relationship Id="rId1" Type="http://schemas.openxmlformats.org/officeDocument/2006/relationships/slideLayout" Target="../slideLayouts/slideLayout12.xml"/><Relationship Id="rId4" Type="http://schemas.openxmlformats.org/officeDocument/2006/relationships/hyperlink" Target="https://www.primaryresources.co.uk/science/science4b.htm"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file:////var/folders/8_/y_gkz_vs70l1fj0zzg0ct6jm0000gn/T/com.microsoft.Word/WebArchiveCopyPasteTempFiles/images%3fq=tbnANd9GcQbzBIDXOD2nd5VlTaLhwpzKhAdgRzoW9777Q&amp;usqp=CAU" TargetMode="External"/><Relationship Id="rId13" Type="http://schemas.openxmlformats.org/officeDocument/2006/relationships/image" Target="../media/image12.jpeg"/><Relationship Id="rId3" Type="http://schemas.openxmlformats.org/officeDocument/2006/relationships/image" Target="file:////var/folders/8_/y_gkz_vs70l1fj0zzg0ct6jm0000gn/T/com.microsoft.Word/WebArchiveCopyPasteTempFiles/Z" TargetMode="External"/><Relationship Id="rId7" Type="http://schemas.openxmlformats.org/officeDocument/2006/relationships/image" Target="../media/image9.jpeg"/><Relationship Id="rId12" Type="http://schemas.openxmlformats.org/officeDocument/2006/relationships/image" Target="file:////var/folders/8_/y_gkz_vs70l1fj0zzg0ct6jm0000gn/T/com.microsoft.Word/WebArchiveCopyPasteTempFiles/9k="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1.jpeg"/><Relationship Id="rId5" Type="http://schemas.openxmlformats.org/officeDocument/2006/relationships/image" Target="file:////var/folders/8_/y_gkz_vs70l1fj0zzg0ct6jm0000gn/T/com.microsoft.Word/WebArchiveCopyPasteTempFiles/2Q==" TargetMode="External"/><Relationship Id="rId10" Type="http://schemas.openxmlformats.org/officeDocument/2006/relationships/image" Target="file:////var/folders/8_/y_gkz_vs70l1fj0zzg0ct6jm0000gn/T/com.microsoft.Word/WebArchiveCopyPasteTempFiles/images%3fq=tbnANd9GcT3VdnjqpBs2lqfGpLLHRcva0-H1Yi3_pKCCQ&amp;usqp=CAU" TargetMode="External"/><Relationship Id="rId4" Type="http://schemas.openxmlformats.org/officeDocument/2006/relationships/image" Target="../media/image7.jpeg"/><Relationship Id="rId9" Type="http://schemas.openxmlformats.org/officeDocument/2006/relationships/image" Target="../media/image10.jpeg"/><Relationship Id="rId1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learningzone/clips/gravity-and-its-effects-on-a-stunt-artist/1598.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bc.co.uk/learningzone/clips/bloodhound-experiments-testing-differentparachutes/13384.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69521" y="608067"/>
            <a:ext cx="3708353" cy="2289729"/>
          </a:xfrm>
          <a:prstGeom prst="rect">
            <a:avLst/>
          </a:prstGeom>
          <a:solidFill>
            <a:schemeClr val="accent6">
              <a:lumMod val="60000"/>
              <a:lumOff val="40000"/>
            </a:schemeClr>
          </a:solidFill>
          <a:ln>
            <a:solidFill>
              <a:srgbClr val="00B050"/>
            </a:solidFill>
          </a:ln>
        </p:spPr>
        <p:txBody>
          <a:bodyPr vert="horz" wrap="square" lIns="0" tIns="12065" rIns="0" bIns="0" rtlCol="0">
            <a:spAutoFit/>
          </a:bodyPr>
          <a:lstStyle/>
          <a:p>
            <a:pPr marL="184150" indent="-171450">
              <a:lnSpc>
                <a:spcPct val="100000"/>
              </a:lnSpc>
              <a:spcBef>
                <a:spcPts val="95"/>
              </a:spcBef>
              <a:buFont typeface="Arial" panose="020B0604020202020204" pitchFamily="34" charset="0"/>
              <a:buChar char="•"/>
            </a:pPr>
            <a:r>
              <a:rPr lang="en-GB" sz="1100" spc="-5" dirty="0" smtClean="0">
                <a:latin typeface="Calibri"/>
                <a:cs typeface="Calibri"/>
              </a:rPr>
              <a:t>In Year 3</a:t>
            </a:r>
            <a:r>
              <a:rPr lang="en-US" sz="1100" dirty="0" smtClean="0"/>
              <a:t> </a:t>
            </a:r>
          </a:p>
          <a:p>
            <a:pPr marL="184150" indent="-171450">
              <a:lnSpc>
                <a:spcPct val="100000"/>
              </a:lnSpc>
              <a:spcBef>
                <a:spcPts val="95"/>
              </a:spcBef>
              <a:buFont typeface="Arial" panose="020B0604020202020204" pitchFamily="34" charset="0"/>
              <a:buChar char="•"/>
            </a:pPr>
            <a:r>
              <a:rPr lang="en-US" sz="1100" dirty="0" smtClean="0"/>
              <a:t>Compare </a:t>
            </a:r>
            <a:r>
              <a:rPr lang="en-US" sz="1100" dirty="0"/>
              <a:t>how things move on different surfaces </a:t>
            </a:r>
            <a:r>
              <a:rPr lang="en-US" sz="1100" dirty="0" smtClean="0"/>
              <a:t></a:t>
            </a:r>
          </a:p>
          <a:p>
            <a:pPr marL="184150" indent="-171450">
              <a:lnSpc>
                <a:spcPct val="100000"/>
              </a:lnSpc>
              <a:spcBef>
                <a:spcPts val="95"/>
              </a:spcBef>
              <a:buFont typeface="Arial" panose="020B0604020202020204" pitchFamily="34" charset="0"/>
              <a:buChar char="•"/>
            </a:pPr>
            <a:r>
              <a:rPr lang="en-US" sz="1100" dirty="0" smtClean="0"/>
              <a:t>Notice </a:t>
            </a:r>
            <a:r>
              <a:rPr lang="en-US" sz="1100" dirty="0"/>
              <a:t>that some forces need contact between two objects, but magnetic forces can act at a distance </a:t>
            </a:r>
            <a:endParaRPr lang="en-US" sz="1100" dirty="0" smtClean="0"/>
          </a:p>
          <a:p>
            <a:pPr marL="184150" indent="-171450">
              <a:lnSpc>
                <a:spcPct val="100000"/>
              </a:lnSpc>
              <a:spcBef>
                <a:spcPts val="95"/>
              </a:spcBef>
              <a:buFont typeface="Arial" panose="020B0604020202020204" pitchFamily="34" charset="0"/>
              <a:buChar char="•"/>
            </a:pPr>
            <a:r>
              <a:rPr lang="en-US" sz="1100" dirty="0" smtClean="0"/>
              <a:t> </a:t>
            </a:r>
            <a:r>
              <a:rPr lang="en-US" sz="1100" dirty="0"/>
              <a:t>Observe how magnets attract or repel each other and attract some materials and not others </a:t>
            </a:r>
            <a:r>
              <a:rPr lang="en-US" sz="1100" dirty="0" smtClean="0"/>
              <a:t></a:t>
            </a:r>
          </a:p>
          <a:p>
            <a:pPr marL="184150" indent="-171450">
              <a:lnSpc>
                <a:spcPct val="100000"/>
              </a:lnSpc>
              <a:spcBef>
                <a:spcPts val="95"/>
              </a:spcBef>
              <a:buFont typeface="Arial" panose="020B0604020202020204" pitchFamily="34" charset="0"/>
              <a:buChar char="•"/>
            </a:pPr>
            <a:r>
              <a:rPr lang="en-US" sz="1100" dirty="0" smtClean="0"/>
              <a:t>Compare </a:t>
            </a:r>
            <a:r>
              <a:rPr lang="en-US" sz="1100" dirty="0"/>
              <a:t>and group together a variety of everyday materials on the basis of whether they are attracted to a magnet, and identify some magnetic materials </a:t>
            </a:r>
            <a:endParaRPr lang="en-US" sz="1100" dirty="0" smtClean="0"/>
          </a:p>
          <a:p>
            <a:pPr marL="184150" indent="-171450">
              <a:lnSpc>
                <a:spcPct val="100000"/>
              </a:lnSpc>
              <a:spcBef>
                <a:spcPts val="95"/>
              </a:spcBef>
              <a:buFont typeface="Arial" panose="020B0604020202020204" pitchFamily="34" charset="0"/>
              <a:buChar char="•"/>
            </a:pPr>
            <a:r>
              <a:rPr lang="en-US" sz="1100" dirty="0" smtClean="0"/>
              <a:t> </a:t>
            </a:r>
            <a:r>
              <a:rPr lang="en-US" sz="1100" dirty="0"/>
              <a:t>Describe magnets as having two poles  Predict whether two magnets will attract or repel each other, depending on which poles are facing</a:t>
            </a:r>
            <a:r>
              <a:rPr lang="en-US" sz="1100" dirty="0" smtClean="0"/>
              <a:t>.</a:t>
            </a:r>
          </a:p>
          <a:p>
            <a:pPr marL="184150" indent="-171450">
              <a:lnSpc>
                <a:spcPct val="100000"/>
              </a:lnSpc>
              <a:spcBef>
                <a:spcPts val="95"/>
              </a:spcBef>
              <a:buFont typeface="Arial" panose="020B0604020202020204" pitchFamily="34" charset="0"/>
              <a:buChar char="•"/>
            </a:pPr>
            <a:endParaRPr lang="en-US" sz="1100" dirty="0" smtClean="0"/>
          </a:p>
        </p:txBody>
      </p:sp>
      <p:sp>
        <p:nvSpPr>
          <p:cNvPr id="6" name="object 6"/>
          <p:cNvSpPr/>
          <p:nvPr/>
        </p:nvSpPr>
        <p:spPr>
          <a:xfrm>
            <a:off x="6994779" y="402591"/>
            <a:ext cx="3379934" cy="2970083"/>
          </a:xfrm>
          <a:custGeom>
            <a:avLst/>
            <a:gdLst/>
            <a:ahLst/>
            <a:cxnLst/>
            <a:rect l="l" t="t" r="r" b="b"/>
            <a:pathLst>
              <a:path w="3007359" h="3416300">
                <a:moveTo>
                  <a:pt x="0" y="3415791"/>
                </a:moveTo>
                <a:lnTo>
                  <a:pt x="3007360" y="3415791"/>
                </a:lnTo>
                <a:lnTo>
                  <a:pt x="3007360" y="0"/>
                </a:lnTo>
                <a:lnTo>
                  <a:pt x="0" y="0"/>
                </a:lnTo>
                <a:lnTo>
                  <a:pt x="0" y="3415791"/>
                </a:lnTo>
                <a:close/>
              </a:path>
            </a:pathLst>
          </a:custGeom>
          <a:ln w="25400">
            <a:solidFill>
              <a:srgbClr val="00B050"/>
            </a:solidFill>
          </a:ln>
        </p:spPr>
        <p:txBody>
          <a:bodyPr wrap="square" lIns="0" tIns="0" rIns="0" bIns="0" rtlCol="0"/>
          <a:lstStyle/>
          <a:p>
            <a:endParaRPr/>
          </a:p>
        </p:txBody>
      </p:sp>
      <p:sp>
        <p:nvSpPr>
          <p:cNvPr id="22" name="object 22"/>
          <p:cNvSpPr/>
          <p:nvPr/>
        </p:nvSpPr>
        <p:spPr>
          <a:xfrm>
            <a:off x="6963896" y="152971"/>
            <a:ext cx="3379934" cy="232370"/>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accent6">
              <a:lumMod val="20000"/>
              <a:lumOff val="80000"/>
            </a:schemeClr>
          </a:solidFill>
          <a:ln w="25399">
            <a:solidFill>
              <a:srgbClr val="00B050"/>
            </a:solidFill>
          </a:ln>
        </p:spPr>
        <p:txBody>
          <a:bodyPr wrap="square" lIns="0" tIns="0" rIns="0" bIns="0" rtlCol="0"/>
          <a:lstStyle/>
          <a:p>
            <a:endParaRPr/>
          </a:p>
        </p:txBody>
      </p:sp>
      <p:sp>
        <p:nvSpPr>
          <p:cNvPr id="23" name="object 23"/>
          <p:cNvSpPr txBox="1"/>
          <p:nvPr/>
        </p:nvSpPr>
        <p:spPr>
          <a:xfrm>
            <a:off x="7001085" y="130176"/>
            <a:ext cx="3334942" cy="208327"/>
          </a:xfrm>
          <a:prstGeom prst="rect">
            <a:avLst/>
          </a:prstGeom>
          <a:ln>
            <a:noFill/>
          </a:ln>
        </p:spPr>
        <p:txBody>
          <a:bodyPr vert="horz" wrap="square" lIns="0" tIns="12700" rIns="0" bIns="0" rtlCol="0">
            <a:spAutoFit/>
          </a:bodyPr>
          <a:lstStyle/>
          <a:p>
            <a:pPr marL="12700" marR="5080">
              <a:lnSpc>
                <a:spcPct val="120700"/>
              </a:lnSpc>
              <a:spcBef>
                <a:spcPts val="100"/>
              </a:spcBef>
            </a:pPr>
            <a:r>
              <a:rPr sz="1050" b="1" dirty="0">
                <a:latin typeface="Calibri"/>
                <a:cs typeface="Calibri"/>
              </a:rPr>
              <a:t>Things I </a:t>
            </a:r>
            <a:r>
              <a:rPr sz="1050" b="1" spc="-5" dirty="0">
                <a:latin typeface="Calibri"/>
                <a:cs typeface="Calibri"/>
              </a:rPr>
              <a:t>need </a:t>
            </a:r>
            <a:r>
              <a:rPr sz="1050" b="1" spc="-15" dirty="0">
                <a:latin typeface="Calibri"/>
                <a:cs typeface="Calibri"/>
              </a:rPr>
              <a:t>to </a:t>
            </a:r>
            <a:r>
              <a:rPr sz="1050" b="1" spc="-5" dirty="0">
                <a:latin typeface="Calibri"/>
                <a:cs typeface="Calibri"/>
              </a:rPr>
              <a:t>know by </a:t>
            </a:r>
            <a:r>
              <a:rPr sz="1050" b="1" dirty="0">
                <a:latin typeface="Calibri"/>
                <a:cs typeface="Calibri"/>
              </a:rPr>
              <a:t>the </a:t>
            </a:r>
            <a:r>
              <a:rPr sz="1050" b="1" spc="-5" dirty="0">
                <a:latin typeface="Calibri"/>
                <a:cs typeface="Calibri"/>
              </a:rPr>
              <a:t>end </a:t>
            </a:r>
            <a:r>
              <a:rPr sz="1050" b="1" dirty="0">
                <a:latin typeface="Calibri"/>
                <a:cs typeface="Calibri"/>
              </a:rPr>
              <a:t>of </a:t>
            </a:r>
            <a:r>
              <a:rPr sz="1050" b="1" spc="-305" dirty="0">
                <a:latin typeface="Calibri"/>
                <a:cs typeface="Calibri"/>
              </a:rPr>
              <a:t> </a:t>
            </a:r>
            <a:r>
              <a:rPr sz="1050" b="1" dirty="0" err="1">
                <a:latin typeface="Calibri"/>
                <a:cs typeface="Calibri"/>
              </a:rPr>
              <a:t>th</a:t>
            </a:r>
            <a:r>
              <a:rPr lang="en-GB" sz="1050" b="1" dirty="0">
                <a:latin typeface="Calibri"/>
                <a:cs typeface="Calibri"/>
              </a:rPr>
              <a:t>is Science</a:t>
            </a:r>
            <a:r>
              <a:rPr sz="1050" b="1" spc="-5" dirty="0">
                <a:latin typeface="Calibri"/>
                <a:cs typeface="Calibri"/>
              </a:rPr>
              <a:t> journey</a:t>
            </a:r>
            <a:r>
              <a:rPr lang="en-GB" sz="1050" b="1" spc="-5" dirty="0">
                <a:latin typeface="Calibri"/>
                <a:cs typeface="Calibri"/>
              </a:rPr>
              <a:t>…</a:t>
            </a:r>
            <a:endParaRPr sz="1050" dirty="0">
              <a:latin typeface="Calibri"/>
              <a:cs typeface="Calibri"/>
            </a:endParaRPr>
          </a:p>
        </p:txBody>
      </p:sp>
      <p:sp>
        <p:nvSpPr>
          <p:cNvPr id="31" name="Rectangle 30">
            <a:extLst>
              <a:ext uri="{FF2B5EF4-FFF2-40B4-BE49-F238E27FC236}">
                <a16:creationId xmlns="" xmlns:a16="http://schemas.microsoft.com/office/drawing/2014/main" id="{03F6EDA1-414B-A649-B3C3-8B54469B74C4}"/>
              </a:ext>
            </a:extLst>
          </p:cNvPr>
          <p:cNvSpPr/>
          <p:nvPr/>
        </p:nvSpPr>
        <p:spPr>
          <a:xfrm>
            <a:off x="534989" y="44720"/>
            <a:ext cx="758940"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5</a:t>
            </a:r>
            <a:endParaRPr lang="en-US" b="1" dirty="0"/>
          </a:p>
        </p:txBody>
      </p:sp>
      <p:pic>
        <p:nvPicPr>
          <p:cNvPr id="32" name="Picture 31">
            <a:extLst>
              <a:ext uri="{FF2B5EF4-FFF2-40B4-BE49-F238E27FC236}">
                <a16:creationId xmlns="" xmlns:a16="http://schemas.microsoft.com/office/drawing/2014/main"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800" y="110908"/>
            <a:ext cx="289589" cy="301612"/>
          </a:xfrm>
          <a:prstGeom prst="rect">
            <a:avLst/>
          </a:prstGeom>
          <a:noFill/>
          <a:ln>
            <a:solidFill>
              <a:srgbClr val="00B050"/>
            </a:solidFill>
          </a:ln>
        </p:spPr>
      </p:pic>
      <p:sp>
        <p:nvSpPr>
          <p:cNvPr id="11" name="Rectangle 6"/>
          <p:cNvSpPr>
            <a:spLocks noChangeArrowheads="1"/>
          </p:cNvSpPr>
          <p:nvPr/>
        </p:nvSpPr>
        <p:spPr bwMode="auto">
          <a:xfrm>
            <a:off x="7230005" y="2418566"/>
            <a:ext cx="2877103"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
        <p:nvSpPr>
          <p:cNvPr id="9" name="Rectangle 8"/>
          <p:cNvSpPr/>
          <p:nvPr/>
        </p:nvSpPr>
        <p:spPr>
          <a:xfrm>
            <a:off x="3915681" y="378828"/>
            <a:ext cx="3032386" cy="2462213"/>
          </a:xfrm>
          <a:prstGeom prst="rect">
            <a:avLst/>
          </a:prstGeom>
          <a:solidFill>
            <a:schemeClr val="accent6">
              <a:lumMod val="60000"/>
              <a:lumOff val="40000"/>
            </a:schemeClr>
          </a:solidFill>
          <a:ln>
            <a:solidFill>
              <a:schemeClr val="tx2"/>
            </a:solidFill>
          </a:ln>
        </p:spPr>
        <p:txBody>
          <a:bodyPr wrap="square">
            <a:spAutoFit/>
          </a:bodyPr>
          <a:lstStyle/>
          <a:p>
            <a:pPr algn="ctr"/>
            <a:r>
              <a:rPr lang="en-US" sz="1400" b="1" u="sng" dirty="0">
                <a:solidFill>
                  <a:srgbClr val="002060"/>
                </a:solidFill>
              </a:rPr>
              <a:t>Famous Scientist </a:t>
            </a:r>
            <a:endParaRPr lang="en-US" sz="1400" b="1" u="sng" dirty="0" smtClean="0">
              <a:solidFill>
                <a:srgbClr val="002060"/>
              </a:solidFill>
            </a:endParaRPr>
          </a:p>
          <a:p>
            <a:pPr algn="ctr"/>
            <a:r>
              <a:rPr lang="en-US" sz="1400" dirty="0"/>
              <a:t>ISAAC NEWTON Is considered by some as one of the most important scientists in history. One of his achievements was developing the theory of gravity. It is thought he developed the theory when he saw an apple fall from a tree. </a:t>
            </a:r>
            <a:endParaRPr lang="en-US" sz="1400" dirty="0" smtClean="0"/>
          </a:p>
          <a:p>
            <a:pPr algn="ctr"/>
            <a:r>
              <a:rPr lang="en-US" sz="1400" dirty="0">
                <a:hlinkClick r:id="rId3"/>
              </a:rPr>
              <a:t>https://</a:t>
            </a:r>
            <a:r>
              <a:rPr lang="en-US" sz="1400" dirty="0" smtClean="0">
                <a:hlinkClick r:id="rId3"/>
              </a:rPr>
              <a:t>www.bbc.co.uk/teach/isaac-newton-the-man-who-discovered-gravity/zh8792p</a:t>
            </a:r>
            <a:endParaRPr lang="en-US" sz="1400" dirty="0" smtClean="0"/>
          </a:p>
          <a:p>
            <a:pPr algn="ctr"/>
            <a:endParaRPr lang="en-US" sz="1400" dirty="0" smtClean="0"/>
          </a:p>
        </p:txBody>
      </p:sp>
      <p:sp>
        <p:nvSpPr>
          <p:cNvPr id="10" name="Rectangle 9">
            <a:extLst>
              <a:ext uri="{FF2B5EF4-FFF2-40B4-BE49-F238E27FC236}">
                <a16:creationId xmlns="" xmlns:a16="http://schemas.microsoft.com/office/drawing/2014/main" id="{DE92FADB-5290-C844-BD53-F7116FDA0E1C}"/>
              </a:ext>
            </a:extLst>
          </p:cNvPr>
          <p:cNvSpPr/>
          <p:nvPr/>
        </p:nvSpPr>
        <p:spPr>
          <a:xfrm>
            <a:off x="169521" y="363536"/>
            <a:ext cx="3699448" cy="276999"/>
          </a:xfrm>
          <a:prstGeom prst="rect">
            <a:avLst/>
          </a:prstGeom>
          <a:solidFill>
            <a:schemeClr val="accent6">
              <a:lumMod val="20000"/>
              <a:lumOff val="80000"/>
            </a:schemeClr>
          </a:solidFill>
          <a:ln>
            <a:solidFill>
              <a:srgbClr val="00B050"/>
            </a:solidFill>
          </a:ln>
        </p:spPr>
        <p:txBody>
          <a:bodyPr wrap="square">
            <a:spAutoFit/>
          </a:bodyPr>
          <a:lstStyle/>
          <a:p>
            <a:pPr marL="12700" algn="ctr">
              <a:lnSpc>
                <a:spcPct val="100000"/>
              </a:lnSpc>
              <a:spcBef>
                <a:spcPts val="105"/>
              </a:spcBef>
              <a:tabLst>
                <a:tab pos="1553210" algn="l"/>
              </a:tabLst>
            </a:pPr>
            <a:r>
              <a:rPr lang="en-GB" sz="1200" b="1" spc="-5" dirty="0">
                <a:cs typeface="Calibri"/>
              </a:rPr>
              <a:t>Things I </a:t>
            </a:r>
            <a:r>
              <a:rPr lang="en-GB" sz="1200" b="1" spc="-5" dirty="0" smtClean="0">
                <a:cs typeface="Calibri"/>
              </a:rPr>
              <a:t>already know…</a:t>
            </a:r>
            <a:endParaRPr lang="en-GB" sz="1200" b="1" spc="-5" dirty="0">
              <a:cs typeface="Calibri"/>
            </a:endParaRPr>
          </a:p>
        </p:txBody>
      </p:sp>
      <p:sp>
        <p:nvSpPr>
          <p:cNvPr id="43" name="TextBox 42">
            <a:extLst>
              <a:ext uri="{FF2B5EF4-FFF2-40B4-BE49-F238E27FC236}">
                <a16:creationId xmlns="" xmlns:a16="http://schemas.microsoft.com/office/drawing/2014/main" id="{AA37E5C9-7D33-0345-B86B-46FF36359AB3}"/>
              </a:ext>
            </a:extLst>
          </p:cNvPr>
          <p:cNvSpPr txBox="1"/>
          <p:nvPr/>
        </p:nvSpPr>
        <p:spPr>
          <a:xfrm>
            <a:off x="1211811" y="52556"/>
            <a:ext cx="3824171" cy="338554"/>
          </a:xfrm>
          <a:prstGeom prst="rect">
            <a:avLst/>
          </a:prstGeom>
          <a:noFill/>
        </p:spPr>
        <p:txBody>
          <a:bodyPr wrap="square" rtlCol="0">
            <a:spAutoFit/>
          </a:bodyPr>
          <a:lstStyle/>
          <a:p>
            <a:r>
              <a:rPr lang="en-GB" sz="1600" b="1" dirty="0" smtClean="0"/>
              <a:t>Forces</a:t>
            </a:r>
            <a:endParaRPr lang="en-GB" sz="1400" b="1" dirty="0"/>
          </a:p>
        </p:txBody>
      </p:sp>
      <p:sp>
        <p:nvSpPr>
          <p:cNvPr id="44" name="TextBox 43">
            <a:extLst>
              <a:ext uri="{FF2B5EF4-FFF2-40B4-BE49-F238E27FC236}">
                <a16:creationId xmlns="" xmlns:a16="http://schemas.microsoft.com/office/drawing/2014/main" id="{2F4C9F70-A84E-CA4E-B9D1-F14F5B0E6AD7}"/>
              </a:ext>
            </a:extLst>
          </p:cNvPr>
          <p:cNvSpPr txBox="1"/>
          <p:nvPr/>
        </p:nvSpPr>
        <p:spPr>
          <a:xfrm>
            <a:off x="10408751" y="8194888"/>
            <a:ext cx="663637" cy="954107"/>
          </a:xfrm>
          <a:prstGeom prst="rect">
            <a:avLst/>
          </a:prstGeom>
          <a:noFill/>
        </p:spPr>
        <p:txBody>
          <a:bodyPr wrap="square" rtlCol="0">
            <a:spAutoFit/>
          </a:bodyPr>
          <a:lstStyle/>
          <a:p>
            <a:r>
              <a:rPr lang="en-US" sz="1400" dirty="0" smtClean="0"/>
              <a:t>Making Circuits</a:t>
            </a:r>
            <a:endParaRPr lang="en-US" dirty="0"/>
          </a:p>
        </p:txBody>
      </p:sp>
      <p:sp>
        <p:nvSpPr>
          <p:cNvPr id="17" name="Rectangle 16"/>
          <p:cNvSpPr/>
          <p:nvPr/>
        </p:nvSpPr>
        <p:spPr>
          <a:xfrm>
            <a:off x="7054222" y="479574"/>
            <a:ext cx="3245065" cy="2893100"/>
          </a:xfrm>
          <a:prstGeom prst="rect">
            <a:avLst/>
          </a:prstGeom>
          <a:solidFill>
            <a:schemeClr val="accent6">
              <a:lumMod val="60000"/>
              <a:lumOff val="40000"/>
            </a:schemeClr>
          </a:solidFill>
        </p:spPr>
        <p:txBody>
          <a:bodyPr wrap="square">
            <a:spAutoFit/>
          </a:bodyPr>
          <a:lstStyle/>
          <a:p>
            <a:pPr marL="171450" indent="-171450">
              <a:buFont typeface="Arial" panose="020B0604020202020204" pitchFamily="34" charset="0"/>
              <a:buChar char="•"/>
            </a:pPr>
            <a:r>
              <a:rPr lang="en-US" sz="1400" dirty="0"/>
              <a:t>Explain that unsupported objects fall towards the Earth because of the force of gravity acting between the Earth and the falling object </a:t>
            </a:r>
            <a:endParaRPr lang="en-US" sz="1400" dirty="0" smtClean="0"/>
          </a:p>
          <a:p>
            <a:pPr marL="171450" indent="-171450">
              <a:buFont typeface="Arial" panose="020B0604020202020204" pitchFamily="34" charset="0"/>
              <a:buChar char="•"/>
            </a:pPr>
            <a:endParaRPr lang="en-US" sz="1400" dirty="0" smtClean="0"/>
          </a:p>
          <a:p>
            <a:pPr marL="171450" indent="-171450">
              <a:buFont typeface="Arial" panose="020B0604020202020204" pitchFamily="34" charset="0"/>
              <a:buChar char="•"/>
            </a:pPr>
            <a:r>
              <a:rPr lang="en-US" sz="1400" dirty="0" smtClean="0"/>
              <a:t>Identify </a:t>
            </a:r>
            <a:r>
              <a:rPr lang="en-US" sz="1400" dirty="0"/>
              <a:t>the effects of air resistance, water resistance and friction, that act between moving surfaces </a:t>
            </a:r>
            <a:endParaRPr lang="en-US" sz="1400" dirty="0" smtClean="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err="1" smtClean="0"/>
              <a:t>Recognise</a:t>
            </a:r>
            <a:r>
              <a:rPr lang="en-US" sz="1400" dirty="0" smtClean="0"/>
              <a:t> </a:t>
            </a:r>
            <a:r>
              <a:rPr lang="en-US" sz="1400" dirty="0"/>
              <a:t>that some mechanisms, including levers, pulleys and gears, allow a smaller force to have a greater effect</a:t>
            </a:r>
            <a:endParaRPr lang="en-US" sz="1400" dirty="0" smtClean="0"/>
          </a:p>
        </p:txBody>
      </p:sp>
      <p:sp>
        <p:nvSpPr>
          <p:cNvPr id="26" name="TextBox 25"/>
          <p:cNvSpPr txBox="1"/>
          <p:nvPr/>
        </p:nvSpPr>
        <p:spPr>
          <a:xfrm>
            <a:off x="169521" y="2961548"/>
            <a:ext cx="3692145" cy="2031325"/>
          </a:xfrm>
          <a:prstGeom prst="rect">
            <a:avLst/>
          </a:prstGeom>
          <a:solidFill>
            <a:schemeClr val="accent6">
              <a:lumMod val="60000"/>
              <a:lumOff val="40000"/>
            </a:schemeClr>
          </a:solidFill>
          <a:ln>
            <a:solidFill>
              <a:schemeClr val="accent6">
                <a:lumMod val="60000"/>
                <a:lumOff val="40000"/>
              </a:schemeClr>
            </a:solidFill>
          </a:ln>
        </p:spPr>
        <p:txBody>
          <a:bodyPr wrap="square" rtlCol="0">
            <a:spAutoFit/>
          </a:bodyPr>
          <a:lstStyle/>
          <a:p>
            <a:r>
              <a:rPr lang="en-US" sz="1400" b="1" dirty="0">
                <a:solidFill>
                  <a:srgbClr val="FF0000"/>
                </a:solidFill>
              </a:rPr>
              <a:t>KEY VOCABULARY AND </a:t>
            </a:r>
            <a:r>
              <a:rPr lang="en-US" sz="1400" b="1" dirty="0" smtClean="0">
                <a:solidFill>
                  <a:srgbClr val="FF0000"/>
                </a:solidFill>
              </a:rPr>
              <a:t>SPELLINGS</a:t>
            </a:r>
          </a:p>
          <a:p>
            <a:r>
              <a:rPr lang="en-US" sz="1400" b="1" dirty="0" smtClean="0">
                <a:solidFill>
                  <a:srgbClr val="FF0000"/>
                </a:solidFill>
              </a:rPr>
              <a:t>Mechanisms</a:t>
            </a:r>
            <a:r>
              <a:rPr lang="en-US" sz="1400" dirty="0" smtClean="0"/>
              <a:t> </a:t>
            </a:r>
            <a:r>
              <a:rPr lang="en-US" sz="1400" dirty="0"/>
              <a:t>– machines or devices which help to achieve a result. </a:t>
            </a:r>
            <a:endParaRPr lang="en-US" sz="1400" dirty="0" smtClean="0"/>
          </a:p>
          <a:p>
            <a:r>
              <a:rPr lang="en-US" sz="1400" b="1" dirty="0" smtClean="0">
                <a:solidFill>
                  <a:srgbClr val="FF0000"/>
                </a:solidFill>
              </a:rPr>
              <a:t>Weight</a:t>
            </a:r>
            <a:r>
              <a:rPr lang="en-US" sz="1400" dirty="0" smtClean="0"/>
              <a:t> </a:t>
            </a:r>
            <a:r>
              <a:rPr lang="en-US" sz="1400" dirty="0"/>
              <a:t>– the measure of the force of gravity on an object, measured in </a:t>
            </a:r>
            <a:r>
              <a:rPr lang="en-US" sz="1400" dirty="0" err="1"/>
              <a:t>Newtons</a:t>
            </a:r>
            <a:r>
              <a:rPr lang="en-US" sz="1400" dirty="0"/>
              <a:t> (N) </a:t>
            </a:r>
            <a:endParaRPr lang="en-US" sz="1400" dirty="0" smtClean="0"/>
          </a:p>
          <a:p>
            <a:r>
              <a:rPr lang="en-US" sz="1400" b="1" dirty="0" smtClean="0">
                <a:solidFill>
                  <a:srgbClr val="FF0000"/>
                </a:solidFill>
              </a:rPr>
              <a:t>Mass </a:t>
            </a:r>
            <a:r>
              <a:rPr lang="en-US" sz="1400" dirty="0"/>
              <a:t>– the measure of how much matter is inside an object, can be measured in g/kg etc. </a:t>
            </a:r>
            <a:r>
              <a:rPr lang="en-US" sz="1400" b="1" dirty="0">
                <a:solidFill>
                  <a:srgbClr val="FF0000"/>
                </a:solidFill>
              </a:rPr>
              <a:t>Streamlined</a:t>
            </a:r>
            <a:r>
              <a:rPr lang="en-US" sz="1400" dirty="0"/>
              <a:t> – when an object is shaped to </a:t>
            </a:r>
            <a:r>
              <a:rPr lang="en-US" sz="1400" dirty="0" err="1"/>
              <a:t>minimise</a:t>
            </a:r>
            <a:r>
              <a:rPr lang="en-US" sz="1400" dirty="0"/>
              <a:t> the </a:t>
            </a:r>
            <a:r>
              <a:rPr lang="en-US" sz="1400" dirty="0" err="1"/>
              <a:t>eeffects</a:t>
            </a:r>
            <a:r>
              <a:rPr lang="en-US" sz="1400" dirty="0"/>
              <a:t> of air or water resistance. </a:t>
            </a:r>
            <a:r>
              <a:rPr lang="en-US" sz="1400" b="1" dirty="0" smtClean="0">
                <a:solidFill>
                  <a:srgbClr val="FF0000"/>
                </a:solidFill>
              </a:rPr>
              <a:t> </a:t>
            </a:r>
            <a:endParaRPr lang="en-US" sz="1400" b="1" dirty="0" smtClean="0">
              <a:solidFill>
                <a:srgbClr val="FF0000"/>
              </a:solidFill>
            </a:endParaRPr>
          </a:p>
        </p:txBody>
      </p:sp>
      <p:sp>
        <p:nvSpPr>
          <p:cNvPr id="3" name="TextBox 2"/>
          <p:cNvSpPr txBox="1"/>
          <p:nvPr/>
        </p:nvSpPr>
        <p:spPr>
          <a:xfrm>
            <a:off x="3921109" y="2947886"/>
            <a:ext cx="2960493" cy="3139321"/>
          </a:xfrm>
          <a:prstGeom prst="rect">
            <a:avLst/>
          </a:prstGeom>
          <a:solidFill>
            <a:schemeClr val="accent6">
              <a:lumMod val="60000"/>
              <a:lumOff val="40000"/>
            </a:schemeClr>
          </a:solidFill>
          <a:ln>
            <a:solidFill>
              <a:schemeClr val="accent6">
                <a:lumMod val="60000"/>
                <a:lumOff val="40000"/>
              </a:schemeClr>
            </a:solidFill>
          </a:ln>
        </p:spPr>
        <p:txBody>
          <a:bodyPr wrap="square" rtlCol="0">
            <a:spAutoFit/>
          </a:bodyPr>
          <a:lstStyle/>
          <a:p>
            <a:r>
              <a:rPr lang="en-US" sz="1100" b="1" dirty="0">
                <a:solidFill>
                  <a:srgbClr val="FF0000"/>
                </a:solidFill>
              </a:rPr>
              <a:t>Gravity</a:t>
            </a:r>
            <a:r>
              <a:rPr lang="en-US" sz="1100" dirty="0"/>
              <a:t> – the force that pulls things to the ground. Gravity also holds Earth and other planets in their orbits around the sun</a:t>
            </a:r>
            <a:r>
              <a:rPr lang="en-US" sz="1100" dirty="0" smtClean="0"/>
              <a:t>.</a:t>
            </a:r>
          </a:p>
          <a:p>
            <a:r>
              <a:rPr lang="en-US" sz="1100" b="1" dirty="0" smtClean="0">
                <a:solidFill>
                  <a:srgbClr val="FF0000"/>
                </a:solidFill>
              </a:rPr>
              <a:t> </a:t>
            </a:r>
            <a:r>
              <a:rPr lang="en-US" sz="1100" b="1" dirty="0">
                <a:solidFill>
                  <a:srgbClr val="FF0000"/>
                </a:solidFill>
              </a:rPr>
              <a:t>Friction </a:t>
            </a:r>
            <a:r>
              <a:rPr lang="en-US" sz="1100" dirty="0"/>
              <a:t>– friction is a force between 2 surfaces that are sliding or trying to slide across each other. Friction works in the opposite direction to which the object is moving. It slows down the moving object and also produces heat. It can be helpful in certain situations but not helpful in others. </a:t>
            </a:r>
            <a:endParaRPr lang="en-US" sz="1100" dirty="0" smtClean="0"/>
          </a:p>
          <a:p>
            <a:r>
              <a:rPr lang="en-US" sz="1100" b="1" dirty="0" smtClean="0">
                <a:solidFill>
                  <a:srgbClr val="FF0000"/>
                </a:solidFill>
              </a:rPr>
              <a:t>Air </a:t>
            </a:r>
            <a:r>
              <a:rPr lang="en-US" sz="1100" b="1" dirty="0">
                <a:solidFill>
                  <a:srgbClr val="FF0000"/>
                </a:solidFill>
              </a:rPr>
              <a:t>resistance </a:t>
            </a:r>
            <a:r>
              <a:rPr lang="en-US" sz="1100" dirty="0"/>
              <a:t>– a type of friction between air and another material. </a:t>
            </a:r>
            <a:r>
              <a:rPr lang="en-US" sz="1100" dirty="0" err="1"/>
              <a:t>Aeroplanes</a:t>
            </a:r>
            <a:r>
              <a:rPr lang="en-US" sz="1100" dirty="0"/>
              <a:t> and cars are streamlined so that they can move through the air as easily as possible. </a:t>
            </a:r>
            <a:endParaRPr lang="en-US" sz="1100" dirty="0" smtClean="0"/>
          </a:p>
          <a:p>
            <a:r>
              <a:rPr lang="en-US" sz="1100" b="1" dirty="0" smtClean="0">
                <a:solidFill>
                  <a:srgbClr val="FF0000"/>
                </a:solidFill>
              </a:rPr>
              <a:t>Water </a:t>
            </a:r>
            <a:r>
              <a:rPr lang="en-US" sz="1100" b="1" dirty="0">
                <a:solidFill>
                  <a:srgbClr val="FF0000"/>
                </a:solidFill>
              </a:rPr>
              <a:t>resistance </a:t>
            </a:r>
            <a:r>
              <a:rPr lang="en-US" sz="1100" dirty="0"/>
              <a:t>– a type of friction between water and another material. When you go swimming there is friction between your skin and the water particles. </a:t>
            </a:r>
            <a:endParaRPr lang="en-US" sz="1100" dirty="0" smtClean="0"/>
          </a:p>
        </p:txBody>
      </p:sp>
      <p:sp>
        <p:nvSpPr>
          <p:cNvPr id="7" name="TextBox 6"/>
          <p:cNvSpPr txBox="1"/>
          <p:nvPr/>
        </p:nvSpPr>
        <p:spPr>
          <a:xfrm>
            <a:off x="6933701" y="5146935"/>
            <a:ext cx="3400248" cy="523220"/>
          </a:xfrm>
          <a:prstGeom prst="rect">
            <a:avLst/>
          </a:prstGeom>
          <a:solidFill>
            <a:schemeClr val="accent6">
              <a:lumMod val="60000"/>
              <a:lumOff val="40000"/>
            </a:schemeClr>
          </a:solidFill>
          <a:ln>
            <a:solidFill>
              <a:schemeClr val="accent6">
                <a:lumMod val="60000"/>
                <a:lumOff val="40000"/>
              </a:schemeClr>
            </a:solidFill>
          </a:ln>
        </p:spPr>
        <p:txBody>
          <a:bodyPr wrap="square" rtlCol="0">
            <a:spAutoFit/>
          </a:bodyPr>
          <a:lstStyle/>
          <a:p>
            <a:pPr algn="ctr"/>
            <a:r>
              <a:rPr lang="en-US" sz="1400" dirty="0"/>
              <a:t>FORCE METER – is marked in </a:t>
            </a:r>
            <a:r>
              <a:rPr lang="en-US" sz="1400" dirty="0" err="1"/>
              <a:t>Newtons</a:t>
            </a:r>
            <a:r>
              <a:rPr lang="en-US" sz="1400" dirty="0"/>
              <a:t> and measures the weight of an object.</a:t>
            </a:r>
            <a:endParaRPr lang="en-GB" sz="1100" dirty="0" smtClean="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758" y="5738269"/>
            <a:ext cx="2506133" cy="1409700"/>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01708" y="3449657"/>
            <a:ext cx="1391192" cy="1635722"/>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42287" y="3449657"/>
            <a:ext cx="1557000" cy="1557000"/>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60900" y="6124535"/>
            <a:ext cx="1453718" cy="1189787"/>
          </a:xfrm>
          <a:prstGeom prst="rect">
            <a:avLst/>
          </a:prstGeom>
          <a:solidFill>
            <a:schemeClr val="accent6">
              <a:lumMod val="60000"/>
              <a:lumOff val="40000"/>
            </a:schemeClr>
          </a:solidFill>
        </p:spPr>
      </p:pic>
      <p:sp>
        <p:nvSpPr>
          <p:cNvPr id="14" name="TextBox 13"/>
          <p:cNvSpPr txBox="1"/>
          <p:nvPr/>
        </p:nvSpPr>
        <p:spPr>
          <a:xfrm>
            <a:off x="204800" y="5225433"/>
            <a:ext cx="3673074" cy="1723549"/>
          </a:xfrm>
          <a:prstGeom prst="rect">
            <a:avLst/>
          </a:prstGeom>
          <a:solidFill>
            <a:schemeClr val="accent6">
              <a:lumMod val="60000"/>
              <a:lumOff val="40000"/>
            </a:schemeClr>
          </a:solidFill>
        </p:spPr>
        <p:txBody>
          <a:bodyPr wrap="square" rtlCol="0">
            <a:spAutoFit/>
          </a:bodyPr>
          <a:lstStyle/>
          <a:p>
            <a:r>
              <a:rPr lang="en-US" sz="1100" b="1" dirty="0">
                <a:solidFill>
                  <a:srgbClr val="FF0000"/>
                </a:solidFill>
              </a:rPr>
              <a:t>TYPES OF MECHANISMS </a:t>
            </a:r>
            <a:endParaRPr lang="en-US" sz="1100" b="1" dirty="0" smtClean="0">
              <a:solidFill>
                <a:srgbClr val="FF0000"/>
              </a:solidFill>
            </a:endParaRPr>
          </a:p>
          <a:p>
            <a:r>
              <a:rPr lang="en-US" sz="1100" dirty="0" smtClean="0">
                <a:solidFill>
                  <a:srgbClr val="FF0000"/>
                </a:solidFill>
              </a:rPr>
              <a:t>Pulleys</a:t>
            </a:r>
            <a:r>
              <a:rPr lang="en-US" sz="1100" dirty="0" smtClean="0"/>
              <a:t> </a:t>
            </a:r>
            <a:r>
              <a:rPr lang="en-US" sz="1100" dirty="0"/>
              <a:t>– they are used to reduce the amount of force needed to lift a load. The more wheels in a pulley the less force is needed to lift the weight. </a:t>
            </a:r>
            <a:endParaRPr lang="en-US" sz="1100" dirty="0" smtClean="0"/>
          </a:p>
          <a:p>
            <a:r>
              <a:rPr lang="en-US" sz="1100" dirty="0" smtClean="0">
                <a:solidFill>
                  <a:srgbClr val="FF0000"/>
                </a:solidFill>
              </a:rPr>
              <a:t>Gears </a:t>
            </a:r>
            <a:r>
              <a:rPr lang="en-US" sz="1100" dirty="0">
                <a:solidFill>
                  <a:srgbClr val="FF0000"/>
                </a:solidFill>
              </a:rPr>
              <a:t>or cogs </a:t>
            </a:r>
            <a:r>
              <a:rPr lang="en-US" sz="1100" dirty="0"/>
              <a:t>– are used to change speed, direction or force of a motion. When 2 gears are connected they always turn in the opposite direction to one another. </a:t>
            </a:r>
            <a:endParaRPr lang="en-US" sz="1100" dirty="0" smtClean="0"/>
          </a:p>
          <a:p>
            <a:r>
              <a:rPr lang="en-US" sz="1100" dirty="0" smtClean="0">
                <a:solidFill>
                  <a:srgbClr val="FF0000"/>
                </a:solidFill>
              </a:rPr>
              <a:t>Levers </a:t>
            </a:r>
            <a:r>
              <a:rPr lang="en-US" sz="1100" dirty="0"/>
              <a:t>– can be sued to make a small force lift a lighter load. A lever always rests on a pivot or fulcrum</a:t>
            </a:r>
            <a:r>
              <a:rPr lang="en-US" dirty="0"/>
              <a: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E6EE78-2417-5740-9EF9-4CF0FDB79EA1}"/>
              </a:ext>
            </a:extLst>
          </p:cNvPr>
          <p:cNvSpPr>
            <a:spLocks noGrp="1"/>
          </p:cNvSpPr>
          <p:nvPr>
            <p:ph type="title"/>
          </p:nvPr>
        </p:nvSpPr>
        <p:spPr>
          <a:xfrm>
            <a:off x="488727" y="322275"/>
            <a:ext cx="9557511" cy="523645"/>
          </a:xfrm>
        </p:spPr>
        <p:txBody>
          <a:bodyPr>
            <a:normAutofit fontScale="90000"/>
          </a:bodyPr>
          <a:lstStyle/>
          <a:p>
            <a:r>
              <a:rPr lang="en-US" dirty="0"/>
              <a:t>MEDIUM TERM PLAN – </a:t>
            </a:r>
            <a:r>
              <a:rPr lang="en-US" dirty="0" smtClean="0"/>
              <a:t>Forces</a:t>
            </a:r>
            <a:r>
              <a:rPr lang="en-US" dirty="0"/>
              <a:t/>
            </a:r>
            <a:br>
              <a:rPr lang="en-US" dirty="0"/>
            </a:br>
            <a:endParaRPr lang="en-US" dirty="0"/>
          </a:p>
        </p:txBody>
      </p:sp>
      <p:sp>
        <p:nvSpPr>
          <p:cNvPr id="4" name="Content Placeholder 3">
            <a:extLst>
              <a:ext uri="{FF2B5EF4-FFF2-40B4-BE49-F238E27FC236}">
                <a16:creationId xmlns="" xmlns:a16="http://schemas.microsoft.com/office/drawing/2014/main" id="{343EE317-E473-0547-B500-E1D03EFB59C8}"/>
              </a:ext>
            </a:extLst>
          </p:cNvPr>
          <p:cNvSpPr>
            <a:spLocks noGrp="1"/>
          </p:cNvSpPr>
          <p:nvPr>
            <p:ph sz="half" idx="2"/>
          </p:nvPr>
        </p:nvSpPr>
        <p:spPr>
          <a:xfrm>
            <a:off x="317500" y="654083"/>
            <a:ext cx="2870741" cy="3019801"/>
          </a:xfrm>
          <a:solidFill>
            <a:schemeClr val="accent2">
              <a:lumMod val="20000"/>
              <a:lumOff val="80000"/>
            </a:schemeClr>
          </a:solidFill>
          <a:ln>
            <a:solidFill>
              <a:srgbClr val="C00000"/>
            </a:solidFill>
          </a:ln>
        </p:spPr>
        <p:txBody>
          <a:bodyPr/>
          <a:lstStyle/>
          <a:p>
            <a:pPr marL="0" indent="0" algn="ctr">
              <a:buNone/>
            </a:pPr>
            <a:endParaRPr lang="en-US" sz="100" dirty="0"/>
          </a:p>
          <a:p>
            <a:pPr marL="0" indent="0" algn="ctr">
              <a:buNone/>
            </a:pPr>
            <a:r>
              <a:rPr lang="en-US" sz="1000" b="1" u="sng" dirty="0"/>
              <a:t>PRIOR LEARNING: </a:t>
            </a:r>
            <a:r>
              <a:rPr lang="en-GB" sz="1000" b="1" u="sng" dirty="0" smtClean="0"/>
              <a:t>Materials </a:t>
            </a:r>
            <a:endParaRPr lang="en-US" sz="1000" b="1" u="sng" dirty="0"/>
          </a:p>
          <a:p>
            <a:pPr marL="0" indent="0" algn="ctr">
              <a:buNone/>
            </a:pPr>
            <a:r>
              <a:rPr lang="en-US" sz="1000" b="1" u="sng" dirty="0" smtClean="0"/>
              <a:t>In Year 3, </a:t>
            </a:r>
            <a:r>
              <a:rPr lang="en-US" sz="1000" b="1" u="sng" dirty="0"/>
              <a:t>children </a:t>
            </a:r>
            <a:r>
              <a:rPr lang="en-GB" sz="1000" b="1" u="sng" dirty="0"/>
              <a:t>should be taught to</a:t>
            </a:r>
            <a:r>
              <a:rPr lang="en-GB" sz="1000" b="1" u="sng" dirty="0" smtClean="0"/>
              <a:t>;</a:t>
            </a:r>
          </a:p>
          <a:p>
            <a:pPr marL="184150" indent="-171450">
              <a:lnSpc>
                <a:spcPct val="100000"/>
              </a:lnSpc>
              <a:spcBef>
                <a:spcPts val="95"/>
              </a:spcBef>
            </a:pPr>
            <a:r>
              <a:rPr lang="en-GB" sz="1000" spc="-5" dirty="0">
                <a:cs typeface="Calibri"/>
              </a:rPr>
              <a:t>In Year 3</a:t>
            </a:r>
            <a:r>
              <a:rPr lang="en-US" sz="1000" dirty="0"/>
              <a:t> </a:t>
            </a:r>
          </a:p>
          <a:p>
            <a:pPr marL="184150" indent="-171450">
              <a:lnSpc>
                <a:spcPct val="100000"/>
              </a:lnSpc>
              <a:spcBef>
                <a:spcPts val="95"/>
              </a:spcBef>
            </a:pPr>
            <a:r>
              <a:rPr lang="en-US" sz="1000" dirty="0"/>
              <a:t>Compare how things move on different surfaces </a:t>
            </a:r>
          </a:p>
          <a:p>
            <a:pPr marL="184150" indent="-171450">
              <a:lnSpc>
                <a:spcPct val="100000"/>
              </a:lnSpc>
              <a:spcBef>
                <a:spcPts val="95"/>
              </a:spcBef>
            </a:pPr>
            <a:r>
              <a:rPr lang="en-US" sz="1000" dirty="0"/>
              <a:t>Notice that some forces need contact between two objects, but magnetic forces can act at a distance </a:t>
            </a:r>
          </a:p>
          <a:p>
            <a:pPr marL="184150" indent="-171450">
              <a:lnSpc>
                <a:spcPct val="100000"/>
              </a:lnSpc>
              <a:spcBef>
                <a:spcPts val="95"/>
              </a:spcBef>
            </a:pPr>
            <a:r>
              <a:rPr lang="en-US" sz="1000" dirty="0"/>
              <a:t> Observe how magnets attract or repel each other and attract some materials and not others </a:t>
            </a:r>
          </a:p>
          <a:p>
            <a:pPr marL="184150" indent="-171450">
              <a:lnSpc>
                <a:spcPct val="100000"/>
              </a:lnSpc>
              <a:spcBef>
                <a:spcPts val="95"/>
              </a:spcBef>
            </a:pPr>
            <a:r>
              <a:rPr lang="en-US" sz="1000" dirty="0"/>
              <a:t>Compare and group together a variety of everyday materials on the basis of whether they are attracted to a magnet, and identify some magnetic materials </a:t>
            </a:r>
          </a:p>
          <a:p>
            <a:pPr marL="184150" indent="-171450">
              <a:lnSpc>
                <a:spcPct val="100000"/>
              </a:lnSpc>
              <a:spcBef>
                <a:spcPts val="95"/>
              </a:spcBef>
            </a:pPr>
            <a:r>
              <a:rPr lang="en-US" sz="1000" dirty="0"/>
              <a:t> Describe magnets as having two poles  Predict whether two magnets will attract or repel each other, depending on which poles are facing.</a:t>
            </a:r>
          </a:p>
          <a:p>
            <a:pPr marL="0" indent="0" algn="ctr">
              <a:buNone/>
            </a:pPr>
            <a:endParaRPr lang="en-US" sz="1000" b="1" u="sng" dirty="0"/>
          </a:p>
          <a:p>
            <a:pPr marL="184150" indent="-171450">
              <a:lnSpc>
                <a:spcPct val="100000"/>
              </a:lnSpc>
              <a:spcBef>
                <a:spcPts val="95"/>
              </a:spcBef>
            </a:pPr>
            <a:r>
              <a:rPr lang="en-GB" sz="1000" spc="-5" dirty="0">
                <a:cs typeface="Calibri"/>
              </a:rPr>
              <a:t> </a:t>
            </a:r>
            <a:endParaRPr lang="en-GB" sz="1000" dirty="0"/>
          </a:p>
        </p:txBody>
      </p:sp>
      <p:graphicFrame>
        <p:nvGraphicFramePr>
          <p:cNvPr id="8" name="Table 7">
            <a:extLst>
              <a:ext uri="{FF2B5EF4-FFF2-40B4-BE49-F238E27FC236}">
                <a16:creationId xmlns="" xmlns:a16="http://schemas.microsoft.com/office/drawing/2014/main" id="{25A0DFDA-6BCC-4447-98DF-E6242E57F37A}"/>
              </a:ext>
            </a:extLst>
          </p:cNvPr>
          <p:cNvGraphicFramePr>
            <a:graphicFrameLocks noGrp="1"/>
          </p:cNvGraphicFramePr>
          <p:nvPr>
            <p:extLst>
              <p:ext uri="{D42A27DB-BD31-4B8C-83A1-F6EECF244321}">
                <p14:modId xmlns:p14="http://schemas.microsoft.com/office/powerpoint/2010/main" val="3738062525"/>
              </p:ext>
            </p:extLst>
          </p:nvPr>
        </p:nvGraphicFramePr>
        <p:xfrm>
          <a:off x="7172124" y="682993"/>
          <a:ext cx="3428056" cy="6679832"/>
        </p:xfrm>
        <a:graphic>
          <a:graphicData uri="http://schemas.openxmlformats.org/drawingml/2006/table">
            <a:tbl>
              <a:tblPr firstRow="1" bandRow="1">
                <a:tableStyleId>{F5AB1C69-6EDB-4FF4-983F-18BD219EF322}</a:tableStyleId>
              </a:tblPr>
              <a:tblGrid>
                <a:gridCol w="3428056">
                  <a:extLst>
                    <a:ext uri="{9D8B030D-6E8A-4147-A177-3AD203B41FA5}">
                      <a16:colId xmlns="" xmlns:a16="http://schemas.microsoft.com/office/drawing/2014/main" val="3752549599"/>
                    </a:ext>
                  </a:extLst>
                </a:gridCol>
              </a:tblGrid>
              <a:tr h="6679832">
                <a:tc>
                  <a:txBody>
                    <a:bodyPr/>
                    <a:lstStyle/>
                    <a:p>
                      <a:pPr lvl="0"/>
                      <a:r>
                        <a:rPr lang="en-US" sz="1000" b="1" u="sng" dirty="0">
                          <a:solidFill>
                            <a:schemeClr val="tx1"/>
                          </a:solidFill>
                          <a:effectLst/>
                          <a:latin typeface="+mn-lt"/>
                          <a:ea typeface="+mn-ea"/>
                          <a:cs typeface="+mn-cs"/>
                        </a:rPr>
                        <a:t>Online Resources &amp; Activity Suggestions to Support Session Planning</a:t>
                      </a:r>
                      <a:r>
                        <a:rPr lang="en-US" sz="1000" b="1" u="sng" dirty="0" smtClean="0">
                          <a:solidFill>
                            <a:schemeClr val="tx1"/>
                          </a:solidFill>
                          <a:effectLst/>
                          <a:latin typeface="+mn-lt"/>
                          <a:ea typeface="+mn-ea"/>
                          <a:cs typeface="+mn-cs"/>
                        </a:rPr>
                        <a:t>:</a:t>
                      </a:r>
                    </a:p>
                    <a:p>
                      <a:pPr lvl="0"/>
                      <a:endParaRPr lang="en-US" sz="1000" b="1" u="sng" dirty="0">
                        <a:solidFill>
                          <a:schemeClr val="tx1"/>
                        </a:solidFill>
                        <a:effectLst/>
                        <a:latin typeface="+mn-lt"/>
                        <a:ea typeface="+mn-ea"/>
                        <a:cs typeface="+mn-cs"/>
                      </a:endParaRPr>
                    </a:p>
                    <a:p>
                      <a:pPr marL="171450" marR="0" lvl="0" indent="-171450" algn="l" defTabSz="80202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en-GB" sz="900" b="0" i="0" u="none" strike="noStrike"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rPr>
                        <a:t>Hamilton Trust</a:t>
                      </a: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2"/>
                        </a:rPr>
                        <a:t>https://www.hamilton-trust.org.uk/science/year-5-science/forces-may-forces-be-you/</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3"/>
                        </a:rPr>
                        <a:t>https://www.outstandingscience.co.uk/index.php?action=view_page&amp;page=view_unit&amp;unit=5e</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4"/>
                        </a:rPr>
                        <a:t>https://www.primaryresources.co.uk/science/science4b.htm</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000" dirty="0" smtClean="0">
                          <a:solidFill>
                            <a:srgbClr val="FF0000"/>
                          </a:solidFill>
                        </a:rPr>
                        <a:t>Pupils might work scientifically by: exploring falling paper cones or </a:t>
                      </a:r>
                      <a:r>
                        <a:rPr lang="en-US" sz="1000" dirty="0" err="1" smtClean="0">
                          <a:solidFill>
                            <a:srgbClr val="FF0000"/>
                          </a:solidFill>
                        </a:rPr>
                        <a:t>cup-cake</a:t>
                      </a:r>
                      <a:r>
                        <a:rPr lang="en-US" sz="1000" dirty="0" smtClean="0">
                          <a:solidFill>
                            <a:srgbClr val="FF0000"/>
                          </a:solidFill>
                        </a:rPr>
                        <a:t> cases, and designing and making a variety of parachutes and carrying out fair tests to determine which designs are the most effective. </a:t>
                      </a:r>
                    </a:p>
                    <a:p>
                      <a:pPr marL="171450" lvl="0" indent="-171450">
                        <a:buFont typeface="Arial" panose="020B0604020202020204" pitchFamily="34" charset="0"/>
                        <a:buChar char="•"/>
                      </a:pPr>
                      <a:endParaRPr lang="en-US" sz="1000" dirty="0" smtClean="0">
                        <a:solidFill>
                          <a:srgbClr val="FF0000"/>
                        </a:solidFill>
                      </a:endParaRPr>
                    </a:p>
                    <a:p>
                      <a:pPr marL="171450" lvl="0" indent="-171450">
                        <a:buFont typeface="Arial" panose="020B0604020202020204" pitchFamily="34" charset="0"/>
                        <a:buChar char="•"/>
                      </a:pPr>
                      <a:r>
                        <a:rPr lang="en-US" sz="1000" dirty="0" smtClean="0">
                          <a:solidFill>
                            <a:srgbClr val="FF0000"/>
                          </a:solidFill>
                        </a:rPr>
                        <a:t>They might explore resistance in water by making and testing boats of different shapes. They might design and make products that use levers, pulleys, gears and/or springs and explore their effects. </a:t>
                      </a:r>
                      <a:endParaRPr lang="en-GB" sz="1000" b="0" dirty="0">
                        <a:solidFill>
                          <a:srgbClr val="FF0000"/>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2689421907"/>
                  </a:ext>
                </a:extLst>
              </a:tr>
            </a:tbl>
          </a:graphicData>
        </a:graphic>
      </p:graphicFrame>
      <p:sp>
        <p:nvSpPr>
          <p:cNvPr id="12" name="Rectangle 11">
            <a:extLst>
              <a:ext uri="{FF2B5EF4-FFF2-40B4-BE49-F238E27FC236}">
                <a16:creationId xmlns="" xmlns:a16="http://schemas.microsoft.com/office/drawing/2014/main" id="{E7D7B213-2176-F348-9B83-7753612E315D}"/>
              </a:ext>
            </a:extLst>
          </p:cNvPr>
          <p:cNvSpPr/>
          <p:nvPr/>
        </p:nvSpPr>
        <p:spPr>
          <a:xfrm>
            <a:off x="300137" y="3896187"/>
            <a:ext cx="2870741" cy="2516073"/>
          </a:xfrm>
          <a:prstGeom prst="rect">
            <a:avLst/>
          </a:prstGeom>
          <a:solidFill>
            <a:schemeClr val="accent2">
              <a:lumMod val="20000"/>
              <a:lumOff val="80000"/>
            </a:schemeClr>
          </a:solidFill>
          <a:ln>
            <a:solidFill>
              <a:srgbClr val="C00000"/>
            </a:solidFill>
          </a:ln>
        </p:spPr>
        <p:txBody>
          <a:bodyPr wrap="square">
            <a:spAutoFit/>
          </a:bodyPr>
          <a:lstStyle/>
          <a:p>
            <a:r>
              <a:rPr lang="en-US" sz="1050" b="1" u="sng" dirty="0"/>
              <a:t>PRIOR LEARNING: </a:t>
            </a:r>
            <a:r>
              <a:rPr lang="en-GB" sz="1050" b="1" u="sng" dirty="0"/>
              <a:t>Working Scientifically</a:t>
            </a:r>
            <a:endParaRPr lang="en-US" sz="1050" b="1" u="sng" dirty="0"/>
          </a:p>
          <a:p>
            <a:r>
              <a:rPr lang="en-GB" sz="1050" dirty="0"/>
              <a:t>During years 1 and 2, pupils should be taught to use the following practical scientific methods, processes and skills through the teaching of the programme of study content:</a:t>
            </a:r>
          </a:p>
          <a:p>
            <a:endParaRPr lang="en-GB" sz="1050" dirty="0"/>
          </a:p>
          <a:p>
            <a:pPr marL="171450" indent="-171450">
              <a:buFont typeface="Arial" panose="020B0604020202020204" pitchFamily="34" charset="0"/>
              <a:buChar char="•"/>
            </a:pPr>
            <a:r>
              <a:rPr lang="en-GB" sz="1050" dirty="0"/>
              <a:t>asking simple questions and recognising that they can be answered in different ways</a:t>
            </a:r>
          </a:p>
          <a:p>
            <a:pPr marL="171450" indent="-171450">
              <a:buFont typeface="Arial" panose="020B0604020202020204" pitchFamily="34" charset="0"/>
              <a:buChar char="•"/>
            </a:pPr>
            <a:r>
              <a:rPr lang="en-GB" sz="1050" dirty="0"/>
              <a:t>observing closely, using simple equipment</a:t>
            </a:r>
          </a:p>
          <a:p>
            <a:pPr marL="171450" indent="-171450">
              <a:buFont typeface="Arial" panose="020B0604020202020204" pitchFamily="34" charset="0"/>
              <a:buChar char="•"/>
            </a:pPr>
            <a:r>
              <a:rPr lang="en-GB" sz="1050" dirty="0"/>
              <a:t>performing simple tests</a:t>
            </a:r>
          </a:p>
          <a:p>
            <a:pPr marL="171450" indent="-171450">
              <a:buFont typeface="Arial" panose="020B0604020202020204" pitchFamily="34" charset="0"/>
              <a:buChar char="•"/>
            </a:pPr>
            <a:r>
              <a:rPr lang="en-GB" sz="1050" dirty="0"/>
              <a:t>identifying and classifying</a:t>
            </a:r>
          </a:p>
          <a:p>
            <a:pPr marL="171450" indent="-171450">
              <a:buFont typeface="Arial" panose="020B0604020202020204" pitchFamily="34" charset="0"/>
              <a:buChar char="•"/>
            </a:pPr>
            <a:r>
              <a:rPr lang="en-GB" sz="1050" dirty="0"/>
              <a:t>using their observations and ideas to suggest answers to questions</a:t>
            </a:r>
          </a:p>
          <a:p>
            <a:pPr marL="171450" indent="-171450">
              <a:buFont typeface="Arial" panose="020B0604020202020204" pitchFamily="34" charset="0"/>
              <a:buChar char="•"/>
            </a:pPr>
            <a:r>
              <a:rPr lang="en-GB" sz="1050" dirty="0"/>
              <a:t>gathering and recording data to help in answering questions</a:t>
            </a:r>
          </a:p>
        </p:txBody>
      </p:sp>
      <p:sp>
        <p:nvSpPr>
          <p:cNvPr id="13" name="Rectangle 12">
            <a:extLst>
              <a:ext uri="{FF2B5EF4-FFF2-40B4-BE49-F238E27FC236}">
                <a16:creationId xmlns="" xmlns:a16="http://schemas.microsoft.com/office/drawing/2014/main" id="{53C49365-2E52-CB4C-94F0-5A066D7F52A7}"/>
              </a:ext>
            </a:extLst>
          </p:cNvPr>
          <p:cNvSpPr/>
          <p:nvPr/>
        </p:nvSpPr>
        <p:spPr>
          <a:xfrm>
            <a:off x="3272615" y="927442"/>
            <a:ext cx="3797772" cy="3939540"/>
          </a:xfrm>
          <a:prstGeom prst="rect">
            <a:avLst/>
          </a:prstGeom>
          <a:solidFill>
            <a:schemeClr val="accent6">
              <a:lumMod val="20000"/>
              <a:lumOff val="80000"/>
            </a:schemeClr>
          </a:solidFill>
          <a:ln>
            <a:solidFill>
              <a:srgbClr val="00B050"/>
            </a:solidFill>
          </a:ln>
        </p:spPr>
        <p:txBody>
          <a:bodyPr wrap="square">
            <a:spAutoFit/>
          </a:bodyPr>
          <a:lstStyle/>
          <a:p>
            <a:r>
              <a:rPr lang="en-GB" sz="1000" b="1" u="sng" dirty="0">
                <a:solidFill>
                  <a:srgbClr val="0B0C0C"/>
                </a:solidFill>
                <a:latin typeface="GDS Transport"/>
              </a:rPr>
              <a:t>YEAR </a:t>
            </a:r>
            <a:r>
              <a:rPr lang="en-GB" sz="1000" b="1" u="sng" dirty="0" smtClean="0">
                <a:solidFill>
                  <a:srgbClr val="0B0C0C"/>
                </a:solidFill>
                <a:latin typeface="GDS Transport"/>
              </a:rPr>
              <a:t>5: </a:t>
            </a:r>
            <a:r>
              <a:rPr lang="en-GB" sz="1000" b="1" u="sng" dirty="0">
                <a:solidFill>
                  <a:srgbClr val="0B0C0C"/>
                </a:solidFill>
                <a:latin typeface="GDS Transport"/>
              </a:rPr>
              <a:t>Working scientifically</a:t>
            </a:r>
          </a:p>
          <a:p>
            <a:r>
              <a:rPr lang="en-GB" sz="1000" dirty="0">
                <a:solidFill>
                  <a:srgbClr val="0B0C0C"/>
                </a:solidFill>
                <a:latin typeface="GDS Transport"/>
              </a:rPr>
              <a:t>During year </a:t>
            </a:r>
            <a:r>
              <a:rPr lang="en-GB" sz="1000" dirty="0" smtClean="0">
                <a:solidFill>
                  <a:srgbClr val="0B0C0C"/>
                </a:solidFill>
                <a:latin typeface="GDS Transport"/>
              </a:rPr>
              <a:t>5, </a:t>
            </a:r>
            <a:r>
              <a:rPr lang="en-GB" sz="1000" dirty="0">
                <a:solidFill>
                  <a:srgbClr val="0B0C0C"/>
                </a:solidFill>
                <a:latin typeface="GDS Transport"/>
              </a:rPr>
              <a:t>pupils should be taught to use the following practical scientific methods, processes and skills:</a:t>
            </a:r>
          </a:p>
          <a:p>
            <a:pPr marL="171450" indent="-171450">
              <a:buFont typeface="Arial" panose="020B0604020202020204" pitchFamily="34" charset="0"/>
              <a:buChar char="•"/>
            </a:pPr>
            <a:r>
              <a:rPr lang="en-GB" sz="1000" dirty="0">
                <a:solidFill>
                  <a:srgbClr val="0B0C0C"/>
                </a:solidFill>
                <a:latin typeface="GDS Transport"/>
              </a:rPr>
              <a:t>asking relevant questions and using different types of scientific enquiries to answer them.</a:t>
            </a:r>
          </a:p>
          <a:p>
            <a:pPr marL="171450" indent="-171450">
              <a:buFont typeface="Arial" panose="020B0604020202020204" pitchFamily="34" charset="0"/>
              <a:buChar char="•"/>
            </a:pPr>
            <a:r>
              <a:rPr lang="en-GB" sz="1000" dirty="0">
                <a:solidFill>
                  <a:srgbClr val="0B0C0C"/>
                </a:solidFill>
                <a:latin typeface="GDS Transport"/>
              </a:rPr>
              <a:t>setting up simple practical enquiries, comparative and fair tests</a:t>
            </a:r>
          </a:p>
          <a:p>
            <a:pPr marL="171450" indent="-171450">
              <a:buFont typeface="Arial" panose="020B0604020202020204" pitchFamily="34" charset="0"/>
              <a:buChar char="•"/>
            </a:pPr>
            <a:r>
              <a:rPr lang="en-GB" sz="1000" dirty="0">
                <a:solidFill>
                  <a:srgbClr val="0B0C0C"/>
                </a:solidFill>
                <a:latin typeface="GDS Transport"/>
              </a:rPr>
              <a:t>making systematic and careful observations and, where appropriate, taking accurate measurements using standard units, using a range of equipment, including thermometers and data loggers.</a:t>
            </a:r>
          </a:p>
          <a:p>
            <a:pPr marL="171450" indent="-171450">
              <a:buFont typeface="Arial" panose="020B0604020202020204" pitchFamily="34" charset="0"/>
              <a:buChar char="•"/>
            </a:pPr>
            <a:r>
              <a:rPr lang="en-GB" sz="1000" dirty="0">
                <a:solidFill>
                  <a:srgbClr val="0B0C0C"/>
                </a:solidFill>
                <a:latin typeface="GDS Transport"/>
              </a:rPr>
              <a:t>gathering, recording, classifying and presenting data in a variety of ways to help in answering questions</a:t>
            </a:r>
          </a:p>
          <a:p>
            <a:pPr marL="171450" indent="-171450">
              <a:buFont typeface="Arial" panose="020B0604020202020204" pitchFamily="34" charset="0"/>
              <a:buChar char="•"/>
            </a:pPr>
            <a:r>
              <a:rPr lang="en-GB" sz="1000" dirty="0">
                <a:solidFill>
                  <a:srgbClr val="0B0C0C"/>
                </a:solidFill>
                <a:latin typeface="GDS Transport"/>
              </a:rPr>
              <a:t>recording findings using simple scientific language, drawings, labelled diagrams, keys, bar charts, and tables</a:t>
            </a:r>
          </a:p>
          <a:p>
            <a:pPr marL="171450" indent="-171450">
              <a:buFont typeface="Arial" panose="020B0604020202020204" pitchFamily="34" charset="0"/>
              <a:buChar char="•"/>
            </a:pPr>
            <a:r>
              <a:rPr lang="en-GB" sz="1000" dirty="0">
                <a:solidFill>
                  <a:srgbClr val="0B0C0C"/>
                </a:solidFill>
                <a:latin typeface="GDS Transport"/>
              </a:rPr>
              <a:t>reporting on findings from enquiries, including oral and written explanations, displays or presentations of results and conclusions</a:t>
            </a:r>
          </a:p>
          <a:p>
            <a:pPr marL="171450" indent="-171450">
              <a:buFont typeface="Arial" panose="020B0604020202020204" pitchFamily="34" charset="0"/>
              <a:buChar char="•"/>
            </a:pPr>
            <a:r>
              <a:rPr lang="en-GB" sz="1000" dirty="0">
                <a:solidFill>
                  <a:srgbClr val="0B0C0C"/>
                </a:solidFill>
                <a:latin typeface="GDS Transport"/>
              </a:rPr>
              <a:t>using results to draw simple conclusions, make predictions for new values, suggest improvements and raise further questions</a:t>
            </a:r>
          </a:p>
          <a:p>
            <a:pPr marL="171450" indent="-171450">
              <a:buFont typeface="Arial" panose="020B0604020202020204" pitchFamily="34" charset="0"/>
              <a:buChar char="•"/>
            </a:pPr>
            <a:r>
              <a:rPr lang="en-GB" sz="1000" dirty="0">
                <a:solidFill>
                  <a:srgbClr val="0B0C0C"/>
                </a:solidFill>
                <a:latin typeface="GDS Transport"/>
              </a:rPr>
              <a:t>identifying differences, similarities or changes related to simple scientific ideas and processes</a:t>
            </a:r>
          </a:p>
          <a:p>
            <a:pPr marL="171450" indent="-171450">
              <a:buFont typeface="Arial" panose="020B0604020202020204" pitchFamily="34" charset="0"/>
              <a:buChar char="•"/>
            </a:pPr>
            <a:r>
              <a:rPr lang="en-GB" sz="1000" dirty="0">
                <a:solidFill>
                  <a:srgbClr val="0B0C0C"/>
                </a:solidFill>
                <a:latin typeface="GDS Transport"/>
              </a:rPr>
              <a:t>using straightforward scientific evidence to answer questions or to support their findings.</a:t>
            </a:r>
            <a:endParaRPr lang="en-GB" sz="1000" b="0" i="0" u="none" strike="noStrike" dirty="0">
              <a:solidFill>
                <a:srgbClr val="0B0C0C"/>
              </a:solidFill>
              <a:effectLst/>
              <a:latin typeface="GDS Transport"/>
            </a:endParaRPr>
          </a:p>
        </p:txBody>
      </p:sp>
      <p:sp>
        <p:nvSpPr>
          <p:cNvPr id="14" name="TextBox 13">
            <a:extLst>
              <a:ext uri="{FF2B5EF4-FFF2-40B4-BE49-F238E27FC236}">
                <a16:creationId xmlns="" xmlns:a16="http://schemas.microsoft.com/office/drawing/2014/main" id="{BA8B78A8-7D47-DD4D-BB83-2F9BB1440C41}"/>
              </a:ext>
            </a:extLst>
          </p:cNvPr>
          <p:cNvSpPr txBox="1"/>
          <p:nvPr/>
        </p:nvSpPr>
        <p:spPr>
          <a:xfrm>
            <a:off x="3958542" y="1354238"/>
            <a:ext cx="184731" cy="369332"/>
          </a:xfrm>
          <a:prstGeom prst="rect">
            <a:avLst/>
          </a:prstGeom>
          <a:noFill/>
        </p:spPr>
        <p:txBody>
          <a:bodyPr wrap="none" rtlCol="0">
            <a:spAutoFit/>
          </a:bodyPr>
          <a:lstStyle/>
          <a:p>
            <a:endParaRPr lang="en-US" dirty="0"/>
          </a:p>
        </p:txBody>
      </p:sp>
      <p:sp>
        <p:nvSpPr>
          <p:cNvPr id="15" name="Rectangle 14">
            <a:extLst>
              <a:ext uri="{FF2B5EF4-FFF2-40B4-BE49-F238E27FC236}">
                <a16:creationId xmlns="" xmlns:a16="http://schemas.microsoft.com/office/drawing/2014/main" id="{EA00AF2D-20AB-9D4A-AC87-AB30F8A9F978}"/>
              </a:ext>
            </a:extLst>
          </p:cNvPr>
          <p:cNvSpPr/>
          <p:nvPr/>
        </p:nvSpPr>
        <p:spPr>
          <a:xfrm>
            <a:off x="3263613" y="657710"/>
            <a:ext cx="3815776" cy="246221"/>
          </a:xfrm>
          <a:prstGeom prst="rect">
            <a:avLst/>
          </a:prstGeom>
          <a:solidFill>
            <a:schemeClr val="accent6">
              <a:lumMod val="20000"/>
              <a:lumOff val="80000"/>
            </a:schemeClr>
          </a:solidFill>
          <a:ln>
            <a:solidFill>
              <a:srgbClr val="00B050"/>
            </a:solidFill>
          </a:ln>
        </p:spPr>
        <p:txBody>
          <a:bodyPr wrap="square">
            <a:spAutoFit/>
          </a:bodyPr>
          <a:lstStyle/>
          <a:p>
            <a:r>
              <a:rPr lang="en-US" sz="1000" b="1" u="sng" dirty="0"/>
              <a:t>Year 5</a:t>
            </a:r>
            <a:endParaRPr lang="en-GB" sz="1000" b="1" u="sng" dirty="0">
              <a:solidFill>
                <a:srgbClr val="0B0C0C"/>
              </a:solidFill>
              <a:latin typeface="GDS Transport"/>
            </a:endParaRPr>
          </a:p>
        </p:txBody>
      </p:sp>
      <p:sp>
        <p:nvSpPr>
          <p:cNvPr id="17" name="Rectangle 16">
            <a:extLst>
              <a:ext uri="{FF2B5EF4-FFF2-40B4-BE49-F238E27FC236}">
                <a16:creationId xmlns="" xmlns:a16="http://schemas.microsoft.com/office/drawing/2014/main" id="{331F016C-EA09-D048-89F5-9928212A0F1C}"/>
              </a:ext>
            </a:extLst>
          </p:cNvPr>
          <p:cNvSpPr/>
          <p:nvPr/>
        </p:nvSpPr>
        <p:spPr>
          <a:xfrm>
            <a:off x="3188241" y="5229225"/>
            <a:ext cx="3818509" cy="1477328"/>
          </a:xfrm>
          <a:prstGeom prst="rect">
            <a:avLst/>
          </a:prstGeom>
          <a:solidFill>
            <a:schemeClr val="accent6">
              <a:lumMod val="20000"/>
              <a:lumOff val="80000"/>
            </a:schemeClr>
          </a:solidFill>
          <a:ln>
            <a:solidFill>
              <a:srgbClr val="00B050"/>
            </a:solidFill>
          </a:ln>
        </p:spPr>
        <p:txBody>
          <a:bodyPr wrap="square">
            <a:spAutoFit/>
          </a:bodyPr>
          <a:lstStyle/>
          <a:p>
            <a:r>
              <a:rPr lang="en-GB" sz="1000" b="1" dirty="0">
                <a:solidFill>
                  <a:srgbClr val="0B0C0C"/>
                </a:solidFill>
                <a:latin typeface="GDS Transport"/>
              </a:rPr>
              <a:t>In Year </a:t>
            </a:r>
            <a:r>
              <a:rPr lang="en-GB" sz="1000" b="1" dirty="0" smtClean="0">
                <a:solidFill>
                  <a:srgbClr val="0B0C0C"/>
                </a:solidFill>
                <a:latin typeface="GDS Transport"/>
              </a:rPr>
              <a:t>5, </a:t>
            </a:r>
            <a:r>
              <a:rPr lang="en-GB" sz="1000" b="1" dirty="0">
                <a:solidFill>
                  <a:srgbClr val="0B0C0C"/>
                </a:solidFill>
                <a:latin typeface="GDS Transport"/>
              </a:rPr>
              <a:t>pupils might work scientifically </a:t>
            </a:r>
            <a:r>
              <a:rPr lang="en-GB" sz="1000" b="1" dirty="0" smtClean="0">
                <a:solidFill>
                  <a:srgbClr val="0B0C0C"/>
                </a:solidFill>
                <a:latin typeface="GDS Transport"/>
              </a:rPr>
              <a:t>by</a:t>
            </a:r>
          </a:p>
          <a:p>
            <a:r>
              <a:rPr lang="en-US" sz="1000" dirty="0"/>
              <a:t>With help, pupils should look for changes, patterns, similarities and differences in their data in order to draw simple conclusions and answer questions. With support, they should identify new questions arising from the data, making predictions for new values within or beyond the data they have collected, and finding ways of improving what they have already done. They should also </a:t>
            </a:r>
            <a:r>
              <a:rPr lang="en-US" sz="1000" dirty="0" err="1"/>
              <a:t>recognise</a:t>
            </a:r>
            <a:r>
              <a:rPr lang="en-US" sz="1000" dirty="0"/>
              <a:t> when and how secondary sources might help them to answer questions that cannot be answered through practical investigations</a:t>
            </a:r>
          </a:p>
        </p:txBody>
      </p:sp>
    </p:spTree>
    <p:extLst>
      <p:ext uri="{BB962C8B-B14F-4D97-AF65-F5344CB8AC3E}">
        <p14:creationId xmlns:p14="http://schemas.microsoft.com/office/powerpoint/2010/main" val="318767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567424776"/>
              </p:ext>
            </p:extLst>
          </p:nvPr>
        </p:nvGraphicFramePr>
        <p:xfrm>
          <a:off x="165100" y="-13334"/>
          <a:ext cx="10363200" cy="3015052"/>
        </p:xfrm>
        <a:graphic>
          <a:graphicData uri="http://schemas.openxmlformats.org/drawingml/2006/table">
            <a:tbl>
              <a:tblPr firstRow="1" bandRow="1">
                <a:tableStyleId>{5C22544A-7EE6-4342-B048-85BDC9FD1C3A}</a:tableStyleId>
              </a:tblPr>
              <a:tblGrid>
                <a:gridCol w="1752600">
                  <a:extLst>
                    <a:ext uri="{9D8B030D-6E8A-4147-A177-3AD203B41FA5}">
                      <a16:colId xmlns="" xmlns:a16="http://schemas.microsoft.com/office/drawing/2014/main" val="20000"/>
                    </a:ext>
                  </a:extLst>
                </a:gridCol>
                <a:gridCol w="1828800">
                  <a:extLst>
                    <a:ext uri="{9D8B030D-6E8A-4147-A177-3AD203B41FA5}">
                      <a16:colId xmlns="" xmlns:a16="http://schemas.microsoft.com/office/drawing/2014/main" val="20001"/>
                    </a:ext>
                  </a:extLst>
                </a:gridCol>
                <a:gridCol w="1676400">
                  <a:extLst>
                    <a:ext uri="{9D8B030D-6E8A-4147-A177-3AD203B41FA5}">
                      <a16:colId xmlns="" xmlns:a16="http://schemas.microsoft.com/office/drawing/2014/main" val="20002"/>
                    </a:ext>
                  </a:extLst>
                </a:gridCol>
                <a:gridCol w="1752600">
                  <a:extLst>
                    <a:ext uri="{9D8B030D-6E8A-4147-A177-3AD203B41FA5}">
                      <a16:colId xmlns="" xmlns:a16="http://schemas.microsoft.com/office/drawing/2014/main" val="20003"/>
                    </a:ext>
                  </a:extLst>
                </a:gridCol>
                <a:gridCol w="1691524">
                  <a:extLst>
                    <a:ext uri="{9D8B030D-6E8A-4147-A177-3AD203B41FA5}">
                      <a16:colId xmlns="" xmlns:a16="http://schemas.microsoft.com/office/drawing/2014/main" val="20004"/>
                    </a:ext>
                  </a:extLst>
                </a:gridCol>
                <a:gridCol w="1661276">
                  <a:extLst>
                    <a:ext uri="{9D8B030D-6E8A-4147-A177-3AD203B41FA5}">
                      <a16:colId xmlns="" xmlns:a16="http://schemas.microsoft.com/office/drawing/2014/main" val="20005"/>
                    </a:ext>
                  </a:extLst>
                </a:gridCol>
              </a:tblGrid>
              <a:tr h="28770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i="0" u="none" dirty="0">
                          <a:solidFill>
                            <a:schemeClr val="bg1"/>
                          </a:solidFill>
                          <a:effectLst/>
                          <a:latin typeface="+mn-lt"/>
                          <a:ea typeface="+mn-ea"/>
                          <a:cs typeface="+mn-cs"/>
                        </a:rPr>
                        <a:t>SESSION 1</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2</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3</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4</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5</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6</a:t>
                      </a:r>
                    </a:p>
                  </a:txBody>
                  <a:tcPr>
                    <a:solidFill>
                      <a:schemeClr val="accent6">
                        <a:lumMod val="50000"/>
                      </a:schemeClr>
                    </a:solidFill>
                  </a:tcPr>
                </a:tc>
                <a:extLst>
                  <a:ext uri="{0D108BD9-81ED-4DB2-BD59-A6C34878D82A}">
                    <a16:rowId xmlns="" xmlns:a16="http://schemas.microsoft.com/office/drawing/2014/main" val="2304640895"/>
                  </a:ext>
                </a:extLst>
              </a:tr>
              <a:tr h="264929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Explain that unsupported objects fall towards the Earth because of the force of gravity acting between the Earth and the falling object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txBody>
                  <a:tcPr>
                    <a:solidFill>
                      <a:schemeClr val="accent6">
                        <a:lumMod val="60000"/>
                        <a:lumOff val="40000"/>
                      </a:schemeClr>
                    </a:solidFill>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US" sz="1100" dirty="0" smtClean="0"/>
                        <a:t> </a:t>
                      </a:r>
                      <a:r>
                        <a:rPr lang="en-US" sz="1200" dirty="0" smtClean="0"/>
                        <a:t>Explain that unsupported objects fall towards the Earth because of the force of gravity acting between the Earth and the falling object </a:t>
                      </a:r>
                    </a:p>
                    <a:p>
                      <a:pPr marL="0" marR="0" lvl="0" indent="0" algn="l" defTabSz="802020" rtl="0" eaLnBrk="1" fontAlgn="auto" latinLnBrk="0" hangingPunct="1">
                        <a:lnSpc>
                          <a:spcPct val="100000"/>
                        </a:lnSpc>
                        <a:spcBef>
                          <a:spcPts val="0"/>
                        </a:spcBef>
                        <a:spcAft>
                          <a:spcPts val="0"/>
                        </a:spcAft>
                        <a:buClrTx/>
                        <a:buSzTx/>
                        <a:buFontTx/>
                        <a:buNone/>
                        <a:tabLst/>
                        <a:defRPr/>
                      </a:pPr>
                      <a:endParaRPr lang="en-US" sz="1200" b="0" i="0" dirty="0">
                        <a:solidFill>
                          <a:schemeClr val="tx1"/>
                        </a:solidFill>
                        <a:effectLst/>
                        <a:latin typeface="+mn-lt"/>
                        <a:ea typeface="+mn-ea"/>
                        <a:cs typeface="+mn-cs"/>
                      </a:endParaRPr>
                    </a:p>
                  </a:txBody>
                  <a:tcPr>
                    <a:solidFill>
                      <a:schemeClr val="accent6">
                        <a:lumMod val="60000"/>
                        <a:lumOff val="4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Identify the effects of air resistance, water resistance and friction, that act between moving surfaces </a:t>
                      </a: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u="sng" dirty="0">
                        <a:solidFill>
                          <a:schemeClr val="tx1"/>
                        </a:solidFill>
                      </a:endParaRPr>
                    </a:p>
                  </a:txBody>
                  <a:tcPr>
                    <a:solidFill>
                      <a:schemeClr val="accent6">
                        <a:lumMod val="60000"/>
                        <a:lumOff val="4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Identify the effects of air resistance, water resistance and friction, that act between moving surfaces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u="sng" dirty="0">
                        <a:solidFill>
                          <a:schemeClr val="tx1"/>
                        </a:solidFill>
                      </a:endParaRPr>
                    </a:p>
                  </a:txBody>
                  <a:tcPr>
                    <a:solidFill>
                      <a:schemeClr val="accent6">
                        <a:lumMod val="60000"/>
                        <a:lumOff val="4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 </a:t>
                      </a:r>
                      <a:r>
                        <a:rPr lang="en-US" sz="1400" dirty="0" err="1" smtClean="0"/>
                        <a:t>Recognise</a:t>
                      </a:r>
                      <a:r>
                        <a:rPr lang="en-US" sz="1400" dirty="0" smtClean="0"/>
                        <a:t> that some mechanisms, including levers, pulleys and gears, allow a smaller force to have a greater effect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u="sng" dirty="0">
                        <a:solidFill>
                          <a:schemeClr val="tx1"/>
                        </a:solidFill>
                      </a:endParaRPr>
                    </a:p>
                  </a:txBody>
                  <a:tcPr>
                    <a:solidFill>
                      <a:schemeClr val="accent6">
                        <a:lumMod val="60000"/>
                        <a:lumOff val="40000"/>
                      </a:schemeClr>
                    </a:solidFill>
                  </a:tcPr>
                </a:tc>
                <a:tc>
                  <a:txBody>
                    <a:bodyPr/>
                    <a:lstStyle/>
                    <a:p>
                      <a:pPr marL="171450" marR="0" lvl="0" indent="-171450" algn="l" defTabSz="8020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err="1" smtClean="0"/>
                        <a:t>Recognise</a:t>
                      </a:r>
                      <a:r>
                        <a:rPr lang="en-US" sz="1200" dirty="0" smtClean="0"/>
                        <a:t> that some mechanisms, including levers, pulleys and gears, allow a smaller force to have a greater effect</a:t>
                      </a:r>
                    </a:p>
                    <a:p>
                      <a:pPr marL="171450" indent="-171450">
                        <a:buFont typeface="Arial" panose="020B0604020202020204" pitchFamily="34" charset="0"/>
                        <a:buChar char="•"/>
                      </a:pPr>
                      <a:endParaRPr lang="en-GB" sz="1200" dirty="0"/>
                    </a:p>
                  </a:txBody>
                  <a:tcPr>
                    <a:solidFill>
                      <a:schemeClr val="accent6">
                        <a:lumMod val="60000"/>
                        <a:lumOff val="40000"/>
                      </a:schemeClr>
                    </a:solidFill>
                  </a:tcPr>
                </a:tc>
                <a:extLst>
                  <a:ext uri="{0D108BD9-81ED-4DB2-BD59-A6C34878D82A}">
                    <a16:rowId xmlns="" xmlns:a16="http://schemas.microsoft.com/office/drawing/2014/main" val="10000"/>
                  </a:ext>
                </a:extLst>
              </a:tr>
            </a:tbl>
          </a:graphicData>
        </a:graphic>
      </p:graphicFrame>
      <p:sp>
        <p:nvSpPr>
          <p:cNvPr id="3" name="Rectangle 8">
            <a:extLst>
              <a:ext uri="{FF2B5EF4-FFF2-40B4-BE49-F238E27FC236}">
                <a16:creationId xmlns="" xmlns:a16="http://schemas.microsoft.com/office/drawing/2014/main" id="{8AE1778D-9497-8E40-BD5A-0EB90484AA7D}"/>
              </a:ext>
            </a:extLst>
          </p:cNvPr>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 xmlns:a16="http://schemas.microsoft.com/office/drawing/2014/main" id="{13C50C7E-6F8B-0B4F-A367-7357EF00F340}"/>
              </a:ext>
            </a:extLst>
          </p:cNvPr>
          <p:cNvGraphicFramePr>
            <a:graphicFrameLocks noGrp="1"/>
          </p:cNvGraphicFramePr>
          <p:nvPr>
            <p:extLst>
              <p:ext uri="{D42A27DB-BD31-4B8C-83A1-F6EECF244321}">
                <p14:modId xmlns:p14="http://schemas.microsoft.com/office/powerpoint/2010/main" val="2480808750"/>
              </p:ext>
            </p:extLst>
          </p:nvPr>
        </p:nvGraphicFramePr>
        <p:xfrm>
          <a:off x="2743200" y="3473479"/>
          <a:ext cx="2679700" cy="3995624"/>
        </p:xfrm>
        <a:graphic>
          <a:graphicData uri="http://schemas.openxmlformats.org/drawingml/2006/table">
            <a:tbl>
              <a:tblPr firstRow="1" firstCol="1" bandRow="1"/>
              <a:tblGrid>
                <a:gridCol w="737970">
                  <a:extLst>
                    <a:ext uri="{9D8B030D-6E8A-4147-A177-3AD203B41FA5}">
                      <a16:colId xmlns="" xmlns:a16="http://schemas.microsoft.com/office/drawing/2014/main" val="800098228"/>
                    </a:ext>
                  </a:extLst>
                </a:gridCol>
                <a:gridCol w="1941730">
                  <a:extLst>
                    <a:ext uri="{9D8B030D-6E8A-4147-A177-3AD203B41FA5}">
                      <a16:colId xmlns="" xmlns:a16="http://schemas.microsoft.com/office/drawing/2014/main" val="2690858164"/>
                    </a:ext>
                  </a:extLst>
                </a:gridCol>
              </a:tblGrid>
              <a:tr h="501625">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3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Observe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5740910"/>
                  </a:ext>
                </a:extLst>
              </a:tr>
              <a:tr h="568910">
                <a:tc>
                  <a:txBody>
                    <a:bodyPr/>
                    <a:lstStyle/>
                    <a:p>
                      <a:pPr algn="ctr">
                        <a:lnSpc>
                          <a:spcPct val="105000"/>
                        </a:lnSpc>
                        <a:spcAft>
                          <a:spcPts val="800"/>
                        </a:spcAft>
                      </a:pPr>
                      <a:r>
                        <a:rPr lang="en-GB" sz="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Classify &amp; Pattern Seek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00253878"/>
                  </a:ext>
                </a:extLst>
              </a:tr>
              <a:tr h="568910">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Comparative/Fair Testing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5701784"/>
                  </a:ext>
                </a:extLst>
              </a:tr>
              <a:tr h="639720">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Research</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2735651"/>
                  </a:ext>
                </a:extLst>
              </a:tr>
              <a:tr h="448966">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Model</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19549105"/>
                  </a:ext>
                </a:extLst>
              </a:tr>
              <a:tr h="608075">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Conclude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39887398"/>
                  </a:ext>
                </a:extLst>
              </a:tr>
            </a:tbl>
          </a:graphicData>
        </a:graphic>
      </p:graphicFrame>
      <p:pic>
        <p:nvPicPr>
          <p:cNvPr id="2062" name="Picture 14" descr="Purple Gems , Png Download - Purple Gem Png, Transparent Png , Transparent  Png Image - PNGitem">
            <a:extLst>
              <a:ext uri="{FF2B5EF4-FFF2-40B4-BE49-F238E27FC236}">
                <a16:creationId xmlns="" xmlns:a16="http://schemas.microsoft.com/office/drawing/2014/main"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863850" y="3582291"/>
            <a:ext cx="393700" cy="416859"/>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Red Gemstones: List of Red Precious &amp; Semi-Precious Gems - GemSelect">
            <a:extLst>
              <a:ext uri="{FF2B5EF4-FFF2-40B4-BE49-F238E27FC236}">
                <a16:creationId xmlns="" xmlns:a16="http://schemas.microsoft.com/office/drawing/2014/main"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863850" y="4186398"/>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ARE~ 5.36 Cts Natural Sphalerite Golden Yellow Round Spain | Rare gemstones,  Precious gemstones, Rocks and gems">
            <a:extLst>
              <a:ext uri="{FF2B5EF4-FFF2-40B4-BE49-F238E27FC236}">
                <a16:creationId xmlns="" xmlns:a16="http://schemas.microsoft.com/office/drawing/2014/main"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2801780" y="4656666"/>
            <a:ext cx="563243" cy="563243"/>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hop Green Gemstone Jewelry | Kay">
            <a:extLst>
              <a:ext uri="{FF2B5EF4-FFF2-40B4-BE49-F238E27FC236}">
                <a16:creationId xmlns="" xmlns:a16="http://schemas.microsoft.com/office/drawing/2014/main"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2760719" y="5328672"/>
            <a:ext cx="628222" cy="47003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atural Pink Tourmaline 2mm Round Cut Gem Gemstone | eBay">
            <a:extLst>
              <a:ext uri="{FF2B5EF4-FFF2-40B4-BE49-F238E27FC236}">
                <a16:creationId xmlns="" xmlns:a16="http://schemas.microsoft.com/office/drawing/2014/main" id="{9FDA4047-2BB5-184C-8FB9-B151A1ADB988}"/>
              </a:ext>
            </a:extLst>
          </p:cNvPr>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2830141" y="6064842"/>
            <a:ext cx="558800" cy="377005"/>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1 X Big 100mm Cobalt Blue 100 mm Cut Glass Crystal Giant Diamond Jewel  Paperweight by Tendygift : Amazon.co.uk: Stationery &amp; Office Supplies">
            <a:extLst>
              <a:ext uri="{FF2B5EF4-FFF2-40B4-BE49-F238E27FC236}">
                <a16:creationId xmlns="" xmlns:a16="http://schemas.microsoft.com/office/drawing/2014/main" id="{905B5BC5-3F1D-3A44-98D3-625A93B150AB}"/>
              </a:ext>
            </a:extLst>
          </p:cNvPr>
          <p:cNvPicPr>
            <a:picLocks noChangeAspect="1" noChangeArrowheads="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2863850" y="6928235"/>
            <a:ext cx="484030" cy="48403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11DCC33-001C-3641-933B-2752CE6EF729}"/>
              </a:ext>
            </a:extLst>
          </p:cNvPr>
          <p:cNvSpPr/>
          <p:nvPr/>
        </p:nvSpPr>
        <p:spPr>
          <a:xfrm>
            <a:off x="236507" y="3432125"/>
            <a:ext cx="2487466" cy="2715615"/>
          </a:xfrm>
          <a:prstGeom prst="rect">
            <a:avLst/>
          </a:prstGeom>
          <a:solidFill>
            <a:schemeClr val="accent6">
              <a:lumMod val="20000"/>
              <a:lumOff val="80000"/>
            </a:schemeClr>
          </a:solidFill>
          <a:ln>
            <a:solidFill>
              <a:schemeClr val="accent6">
                <a:lumMod val="50000"/>
              </a:schemeClr>
            </a:solidFill>
          </a:ln>
        </p:spPr>
        <p:txBody>
          <a:bodyPr wrap="square">
            <a:spAutoFit/>
          </a:bodyPr>
          <a:lstStyle/>
          <a:p>
            <a:pPr>
              <a:lnSpc>
                <a:spcPct val="105000"/>
              </a:lnSpc>
              <a:spcAft>
                <a:spcPts val="800"/>
              </a:spcAft>
            </a:pPr>
            <a:r>
              <a:rPr lang="en-GB" sz="12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Working Scientifically</a:t>
            </a:r>
            <a:endParaRPr lang="en-GB" sz="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nature, processes and methods of science Working Scientifically specifies the understanding of the nature, processes and methods of science for each year group and this is embedded within lessons and focuses on the key features of scientific enquiry, so that pupils learn to use a variety of approaches to answer relevant scientific questions. These types of scientific enquiry include:</a:t>
            </a:r>
          </a:p>
        </p:txBody>
      </p:sp>
      <p:sp>
        <p:nvSpPr>
          <p:cNvPr id="8" name="TextBox 7">
            <a:extLst>
              <a:ext uri="{FF2B5EF4-FFF2-40B4-BE49-F238E27FC236}">
                <a16:creationId xmlns="" xmlns:a16="http://schemas.microsoft.com/office/drawing/2014/main" id="{9DBEB432-7A21-934E-A532-F852607DEFB8}"/>
              </a:ext>
            </a:extLst>
          </p:cNvPr>
          <p:cNvSpPr txBox="1"/>
          <p:nvPr/>
        </p:nvSpPr>
        <p:spPr>
          <a:xfrm>
            <a:off x="5461355" y="3407256"/>
            <a:ext cx="4674404" cy="3677930"/>
          </a:xfrm>
          <a:prstGeom prst="rect">
            <a:avLst/>
          </a:prstGeom>
          <a:solidFill>
            <a:schemeClr val="accent6">
              <a:lumMod val="20000"/>
              <a:lumOff val="80000"/>
            </a:schemeClr>
          </a:solidFill>
          <a:ln>
            <a:solidFill>
              <a:schemeClr val="accent6">
                <a:lumMod val="50000"/>
              </a:schemeClr>
            </a:solidFill>
          </a:ln>
        </p:spPr>
        <p:txBody>
          <a:bodyPr wrap="square" rtlCol="0">
            <a:spAutoFit/>
          </a:bodyPr>
          <a:lstStyle/>
          <a:p>
            <a:r>
              <a:rPr lang="en-US" dirty="0" smtClean="0"/>
              <a:t>During this unit, the following Working Scientifically skills will be focused on; </a:t>
            </a:r>
          </a:p>
          <a:p>
            <a:endParaRPr lang="en-US" dirty="0" smtClean="0"/>
          </a:p>
          <a:p>
            <a:r>
              <a:rPr lang="en-US" dirty="0" smtClean="0"/>
              <a:t> </a:t>
            </a:r>
            <a:r>
              <a:rPr lang="en-US" sz="1200" dirty="0" smtClean="0">
                <a:solidFill>
                  <a:srgbClr val="FF0000"/>
                </a:solidFill>
              </a:rPr>
              <a:t>Observing &amp; Classifying </a:t>
            </a:r>
            <a:r>
              <a:rPr lang="en-US" sz="1400" dirty="0"/>
              <a:t>– </a:t>
            </a:r>
            <a:endParaRPr lang="en-US" sz="1200" dirty="0"/>
          </a:p>
          <a:p>
            <a:endParaRPr lang="en-US" sz="1200" dirty="0" smtClean="0"/>
          </a:p>
          <a:p>
            <a:endParaRPr lang="en-US" sz="1200" dirty="0" smtClean="0">
              <a:solidFill>
                <a:srgbClr val="FF0000"/>
              </a:solidFill>
            </a:endParaRPr>
          </a:p>
          <a:p>
            <a:r>
              <a:rPr lang="en-US" sz="1200" dirty="0" smtClean="0">
                <a:solidFill>
                  <a:srgbClr val="FF0000"/>
                </a:solidFill>
              </a:rPr>
              <a:t>Observing and Recording </a:t>
            </a:r>
            <a:r>
              <a:rPr lang="en-US" sz="1200" dirty="0" smtClean="0">
                <a:solidFill>
                  <a:srgbClr val="FF0000"/>
                </a:solidFill>
              </a:rPr>
              <a:t>-</a:t>
            </a:r>
            <a:endParaRPr lang="en-GB" sz="1200" dirty="0" smtClean="0"/>
          </a:p>
          <a:p>
            <a:endParaRPr lang="en-GB" sz="1200" dirty="0" smtClean="0"/>
          </a:p>
          <a:p>
            <a:r>
              <a:rPr lang="en-GB" sz="1200" dirty="0" smtClean="0">
                <a:solidFill>
                  <a:srgbClr val="FF0000"/>
                </a:solidFill>
              </a:rPr>
              <a:t>Comparative /Fair Testing -</a:t>
            </a:r>
            <a:r>
              <a:rPr lang="en-GB" sz="1100" dirty="0" smtClean="0">
                <a:solidFill>
                  <a:srgbClr val="FF0000"/>
                </a:solidFill>
              </a:rPr>
              <a:t> </a:t>
            </a:r>
            <a:endParaRPr lang="en-US" sz="1100" b="1" dirty="0"/>
          </a:p>
          <a:p>
            <a:endParaRPr lang="en-US" sz="1200" b="1" dirty="0" smtClean="0">
              <a:solidFill>
                <a:srgbClr val="FF0000"/>
              </a:solidFill>
            </a:endParaRPr>
          </a:p>
          <a:p>
            <a:r>
              <a:rPr lang="en-US" sz="1200" b="1" dirty="0" smtClean="0">
                <a:solidFill>
                  <a:srgbClr val="FF0000"/>
                </a:solidFill>
              </a:rPr>
              <a:t>Concluding</a:t>
            </a:r>
            <a:endParaRPr lang="en-US" sz="1200" b="1" dirty="0" smtClean="0">
              <a:solidFill>
                <a:srgbClr val="FF0000"/>
              </a:solidFill>
            </a:endParaRPr>
          </a:p>
          <a:p>
            <a:endParaRPr lang="en-US" sz="1100" b="1" dirty="0"/>
          </a:p>
          <a:p>
            <a:endParaRPr lang="en-US" sz="1100" b="1" dirty="0" smtClean="0"/>
          </a:p>
          <a:p>
            <a:endParaRPr lang="en-US" sz="1100" b="1" dirty="0"/>
          </a:p>
          <a:p>
            <a:r>
              <a:rPr lang="en-GB" sz="11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Model</a:t>
            </a:r>
          </a:p>
          <a:p>
            <a:endParaRPr lang="en-US" sz="1100" b="1" dirty="0" smtClean="0"/>
          </a:p>
          <a:p>
            <a:endParaRPr lang="en-US" sz="1100" b="1" dirty="0"/>
          </a:p>
          <a:p>
            <a:endParaRPr lang="en-US" sz="1100" dirty="0"/>
          </a:p>
        </p:txBody>
      </p:sp>
      <p:pic>
        <p:nvPicPr>
          <p:cNvPr id="17" name="Picture 13" descr="Red Gemstones: List of Red Precious &amp; Semi-Precious Gems - GemSelect">
            <a:extLst>
              <a:ext uri="{FF2B5EF4-FFF2-40B4-BE49-F238E27FC236}">
                <a16:creationId xmlns="" xmlns:a16="http://schemas.microsoft.com/office/drawing/2014/main" id="{0C764D43-0F60-9B47-BE3F-FA38853AA1C4}"/>
              </a:ext>
            </a:extLst>
          </p:cNvPr>
          <p:cNvPicPr>
            <a:picLocks noChangeAspect="1" noChangeArrowheads="1"/>
          </p:cNvPicPr>
          <p:nvPr/>
        </p:nvPicPr>
        <p:blipFill>
          <a:blip r:embed="rId13" r:link="rId5" cstate="print">
            <a:extLst>
              <a:ext uri="{28A0092B-C50C-407E-A947-70E740481C1C}">
                <a14:useLocalDpi xmlns:a14="http://schemas.microsoft.com/office/drawing/2010/main" val="0"/>
              </a:ext>
            </a:extLst>
          </a:blip>
          <a:srcRect/>
          <a:stretch>
            <a:fillRect/>
          </a:stretch>
        </p:blipFill>
        <p:spPr bwMode="auto">
          <a:xfrm>
            <a:off x="9586714" y="4391975"/>
            <a:ext cx="397957" cy="39795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4" descr="Purple Gems , Png Download - Purple Gem Png, Transparent Png , Transparent  Png Image - PNGitem">
            <a:extLst>
              <a:ext uri="{FF2B5EF4-FFF2-40B4-BE49-F238E27FC236}">
                <a16:creationId xmlns="" xmlns:a16="http://schemas.microsoft.com/office/drawing/2014/main" id="{4CD1A8DE-7F80-EB48-ADDF-7DD03777A8C4}"/>
              </a:ext>
            </a:extLst>
          </p:cNvPr>
          <p:cNvPicPr>
            <a:picLocks noChangeAspect="1" noChangeArrowheads="1"/>
          </p:cNvPicPr>
          <p:nvPr/>
        </p:nvPicPr>
        <p:blipFill>
          <a:blip r:embed="rId14" r:link="rId3" cstate="print">
            <a:extLst>
              <a:ext uri="{28A0092B-C50C-407E-A947-70E740481C1C}">
                <a14:useLocalDpi xmlns:a14="http://schemas.microsoft.com/office/drawing/2010/main" val="0"/>
              </a:ext>
            </a:extLst>
          </a:blip>
          <a:srcRect/>
          <a:stretch>
            <a:fillRect/>
          </a:stretch>
        </p:blipFill>
        <p:spPr bwMode="auto">
          <a:xfrm>
            <a:off x="9608358" y="4937816"/>
            <a:ext cx="376313" cy="3984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2" descr="RARE~ 5.36 Cts Natural Sphalerite Golden Yellow Round Spain | Rare gemstones,  Precious gemstones, Rocks and gems">
            <a:extLst>
              <a:ext uri="{FF2B5EF4-FFF2-40B4-BE49-F238E27FC236}">
                <a16:creationId xmlns="" xmlns:a16="http://schemas.microsoft.com/office/drawing/2014/main"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9545220" y="5468345"/>
            <a:ext cx="524234" cy="52423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1 X Big 100mm Cobalt Blue 100 mm Cut Glass Crystal Giant Diamond Jewel  Paperweight by Tendygift : Amazon.co.uk: Stationery &amp; Office Supplies">
            <a:extLst>
              <a:ext uri="{FF2B5EF4-FFF2-40B4-BE49-F238E27FC236}">
                <a16:creationId xmlns="" xmlns:a16="http://schemas.microsoft.com/office/drawing/2014/main" id="{905B5BC5-3F1D-3A44-98D3-625A93B150AB}"/>
              </a:ext>
            </a:extLst>
          </p:cNvPr>
          <p:cNvPicPr>
            <a:picLocks noChangeAspect="1" noChangeArrowheads="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9608358" y="6147740"/>
            <a:ext cx="484030" cy="48403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Natural Pink Tourmaline 2mm Round Cut Gem Gemstone | eBay">
            <a:extLst>
              <a:ext uri="{FF2B5EF4-FFF2-40B4-BE49-F238E27FC236}">
                <a16:creationId xmlns="" xmlns:a16="http://schemas.microsoft.com/office/drawing/2014/main" id="{9FDA4047-2BB5-184C-8FB9-B151A1ADB988}"/>
              </a:ext>
            </a:extLst>
          </p:cNvPr>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9576959" y="6796891"/>
            <a:ext cx="558800" cy="377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34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357" y="352425"/>
            <a:ext cx="9223058" cy="559373"/>
          </a:xfrm>
          <a:solidFill>
            <a:schemeClr val="accent6">
              <a:lumMod val="60000"/>
              <a:lumOff val="40000"/>
            </a:schemeClr>
          </a:solidFill>
        </p:spPr>
        <p:txBody>
          <a:bodyPr>
            <a:normAutofit/>
          </a:bodyPr>
          <a:lstStyle/>
          <a:p>
            <a:pPr algn="ctr"/>
            <a:r>
              <a:rPr lang="en-US" sz="1600" dirty="0"/>
              <a:t>Illustrative fair-test – How does the surface area of a piece of paper affect how quickly it falls? Inform the children that in future lessons they will be learning about how different forms of transport travel through air. </a:t>
            </a:r>
            <a:endParaRPr lang="en-GB"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9357218"/>
              </p:ext>
            </p:extLst>
          </p:nvPr>
        </p:nvGraphicFramePr>
        <p:xfrm>
          <a:off x="735171" y="1190626"/>
          <a:ext cx="9223216" cy="5425200"/>
        </p:xfrm>
        <a:graphic>
          <a:graphicData uri="http://schemas.openxmlformats.org/drawingml/2006/table">
            <a:tbl>
              <a:tblPr firstRow="1" bandRow="1">
                <a:tableStyleId>{5C22544A-7EE6-4342-B048-85BDC9FD1C3A}</a:tableStyleId>
              </a:tblPr>
              <a:tblGrid>
                <a:gridCol w="2325529"/>
                <a:gridCol w="5334000"/>
                <a:gridCol w="1563687"/>
              </a:tblGrid>
              <a:tr h="396000">
                <a:tc>
                  <a:txBody>
                    <a:bodyPr/>
                    <a:lstStyle/>
                    <a:p>
                      <a:r>
                        <a:rPr lang="en-GB" dirty="0" smtClean="0"/>
                        <a:t>Learning Objective</a:t>
                      </a:r>
                      <a:endParaRPr lang="en-GB" dirty="0"/>
                    </a:p>
                  </a:txBody>
                  <a:tcPr/>
                </a:tc>
                <a:tc>
                  <a:txBody>
                    <a:bodyPr/>
                    <a:lstStyle/>
                    <a:p>
                      <a:r>
                        <a:rPr lang="en-GB" dirty="0" smtClean="0"/>
                        <a:t>Investigation </a:t>
                      </a:r>
                      <a:endParaRPr lang="en-GB" dirty="0"/>
                    </a:p>
                  </a:txBody>
                  <a:tcPr/>
                </a:tc>
                <a:tc>
                  <a:txBody>
                    <a:bodyPr/>
                    <a:lstStyle/>
                    <a:p>
                      <a:r>
                        <a:rPr lang="en-GB" dirty="0" smtClean="0"/>
                        <a:t>Resources</a:t>
                      </a:r>
                      <a:endParaRPr lang="en-GB" dirty="0"/>
                    </a:p>
                  </a:txBody>
                  <a:tcPr/>
                </a:tc>
              </a:tr>
              <a:tr h="4700510">
                <a:tc>
                  <a:txBody>
                    <a:bodyPr/>
                    <a:lstStyle/>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r>
                        <a:rPr lang="en-US" sz="1200" dirty="0" smtClean="0"/>
                        <a:t>To be able to take repeated accurate measurements using a stopwatch. </a:t>
                      </a:r>
                    </a:p>
                    <a:p>
                      <a:r>
                        <a:rPr lang="en-US" sz="1200" dirty="0" smtClean="0"/>
                        <a:t>To be able to explain the degree of trust in results.</a:t>
                      </a:r>
                      <a:endParaRPr lang="en-GB" sz="1200" dirty="0"/>
                    </a:p>
                  </a:txBody>
                  <a:tcPr>
                    <a:solidFill>
                      <a:schemeClr val="accent6">
                        <a:lumMod val="60000"/>
                        <a:lumOff val="40000"/>
                      </a:schemeClr>
                    </a:solidFill>
                  </a:tcPr>
                </a:tc>
                <a:tc>
                  <a:txBody>
                    <a:bodyPr/>
                    <a:lstStyle/>
                    <a:p>
                      <a:r>
                        <a:rPr lang="en-US" sz="1200" dirty="0" smtClean="0">
                          <a:hlinkClick r:id="rId2"/>
                        </a:rPr>
                        <a:t>http://www.bbc.co.uk/learningzone/clips/gravity-and-its-effects-on-a-stunt-artist/1598.html</a:t>
                      </a:r>
                      <a:endParaRPr lang="en-US" sz="1200" dirty="0" smtClean="0"/>
                    </a:p>
                    <a:p>
                      <a:r>
                        <a:rPr lang="en-US" sz="1200" dirty="0" smtClean="0"/>
                        <a:t> The video above illustrates the effects of gravity on a stunt woman when she jumps off a tower from different heights. You could link this test to the video; a sheet of paper could represent the stunt woman. The paper could be crunched up as a ball, left as a sheet and even folded in half. The children will need to ensure that they have set up their test so that it will be fair. Recording The children could record their results in a table. The children could use drawings to explain their results; using the words ‘gravity’ and </a:t>
                      </a:r>
                      <a:r>
                        <a:rPr lang="en-US" sz="1200" dirty="0" err="1" smtClean="0"/>
                        <a:t>upthrust</a:t>
                      </a:r>
                      <a:r>
                        <a:rPr lang="en-US" sz="1200" dirty="0" smtClean="0"/>
                        <a:t>’. They must use arrows to show the direction of the forces. </a:t>
                      </a:r>
                    </a:p>
                    <a:p>
                      <a:endParaRPr lang="en-US" sz="1200" dirty="0" smtClean="0"/>
                    </a:p>
                    <a:p>
                      <a:endParaRPr lang="en-US" sz="1200" dirty="0" smtClean="0"/>
                    </a:p>
                    <a:p>
                      <a:r>
                        <a:rPr lang="en-US" sz="1200" dirty="0" smtClean="0"/>
                        <a:t>Show the children some images of </a:t>
                      </a:r>
                      <a:r>
                        <a:rPr lang="en-US" sz="1200" dirty="0" err="1" smtClean="0"/>
                        <a:t>autogyros</a:t>
                      </a:r>
                      <a:r>
                        <a:rPr lang="en-US" sz="1200" dirty="0" smtClean="0"/>
                        <a:t>. Inform them that they are going to be finding out how the length of the blades on an </a:t>
                      </a:r>
                      <a:r>
                        <a:rPr lang="en-US" sz="1200" dirty="0" err="1" smtClean="0"/>
                        <a:t>autogyro</a:t>
                      </a:r>
                      <a:r>
                        <a:rPr lang="en-US" sz="1200" dirty="0" smtClean="0"/>
                        <a:t> affects how quickly it falls. Begin by the children exploring how a spinner falls. Discuss with the children how they can work out the surface are of the blades. The children could decide on how to perform their test fairly, and how to record their results. Use this also as an opportunity to discuss reliability. By performing the test more than once for each of the conditions, the children could end up with more reliable data. Recording Children can perform their investigation and record their results in a suitable form; e.g. table and/or bar chart. Conclusions can be drawn with labels providing explanations. </a:t>
                      </a:r>
                    </a:p>
                    <a:p>
                      <a:r>
                        <a:rPr lang="en-US" sz="1200" dirty="0" smtClean="0"/>
                        <a:t>Evaluating the reliability - In order to help children develop their concept of reliability, show the following table of results on the board. Even though in this instance the scientist has performed repeated measurements, there is some ‘dodgy data’ that does not fit an overall pattern of results. Ask children to help identify the dodgy data. </a:t>
                      </a:r>
                      <a:endParaRPr lang="en-GB" sz="1200" dirty="0"/>
                    </a:p>
                  </a:txBody>
                  <a:tcPr>
                    <a:solidFill>
                      <a:schemeClr val="accent6">
                        <a:lumMod val="60000"/>
                        <a:lumOff val="40000"/>
                      </a:schemeClr>
                    </a:solidFill>
                  </a:tcPr>
                </a:tc>
                <a:tc>
                  <a:txBody>
                    <a:bodyPr/>
                    <a:lstStyle/>
                    <a:p>
                      <a:pPr marL="171450" indent="-171450">
                        <a:buFont typeface="Arial" panose="020B0604020202020204" pitchFamily="34" charset="0"/>
                        <a:buChar char="•"/>
                      </a:pPr>
                      <a:endParaRPr lang="en-GB" sz="1200"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1739844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559373"/>
          </a:xfrm>
          <a:solidFill>
            <a:schemeClr val="accent6">
              <a:lumMod val="60000"/>
              <a:lumOff val="40000"/>
            </a:schemeClr>
          </a:solidFill>
        </p:spPr>
        <p:txBody>
          <a:bodyPr>
            <a:normAutofit/>
          </a:bodyPr>
          <a:lstStyle/>
          <a:p>
            <a:r>
              <a:rPr lang="en-US" sz="1600" dirty="0"/>
              <a:t>Illustrative fair-test – How does the surface area of a piece of paper affect how quickly it falls? Inform the children that in future lessons they will be learning about how different forms of transport travel through air. </a:t>
            </a:r>
            <a:endParaRPr lang="en-GB"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7506954"/>
              </p:ext>
            </p:extLst>
          </p:nvPr>
        </p:nvGraphicFramePr>
        <p:xfrm>
          <a:off x="735013" y="1190625"/>
          <a:ext cx="9223375" cy="1925955"/>
        </p:xfrm>
        <a:graphic>
          <a:graphicData uri="http://schemas.openxmlformats.org/drawingml/2006/table">
            <a:tbl>
              <a:tblPr firstRow="1" bandRow="1">
                <a:tableStyleId>{5C22544A-7EE6-4342-B048-85BDC9FD1C3A}</a:tableStyleId>
              </a:tblPr>
              <a:tblGrid>
                <a:gridCol w="1844675"/>
                <a:gridCol w="1844675"/>
                <a:gridCol w="1844675"/>
                <a:gridCol w="1844675"/>
                <a:gridCol w="1844675"/>
              </a:tblGrid>
              <a:tr h="370840">
                <a:tc>
                  <a:txBody>
                    <a:bodyPr/>
                    <a:lstStyle/>
                    <a:p>
                      <a:r>
                        <a:rPr lang="en-US" dirty="0" smtClean="0">
                          <a:solidFill>
                            <a:schemeClr val="tx1"/>
                          </a:solidFill>
                        </a:rPr>
                        <a:t>Surface area of blades (cm squared) </a:t>
                      </a:r>
                      <a:endParaRPr lang="en-GB" dirty="0">
                        <a:solidFill>
                          <a:schemeClr val="tx1"/>
                        </a:solidFill>
                      </a:endParaRPr>
                    </a:p>
                  </a:txBody>
                  <a:tcPr>
                    <a:solidFill>
                      <a:schemeClr val="accent6">
                        <a:lumMod val="60000"/>
                        <a:lumOff val="40000"/>
                      </a:schemeClr>
                    </a:solidFill>
                  </a:tcPr>
                </a:tc>
                <a:tc>
                  <a:txBody>
                    <a:bodyPr/>
                    <a:lstStyle/>
                    <a:p>
                      <a:r>
                        <a:rPr lang="en-US" dirty="0" smtClean="0">
                          <a:solidFill>
                            <a:schemeClr val="tx1"/>
                          </a:solidFill>
                        </a:rPr>
                        <a:t>Time taken to fall (seconds)</a:t>
                      </a:r>
                      <a:endParaRPr lang="en-GB" dirty="0">
                        <a:solidFill>
                          <a:schemeClr val="tx1"/>
                        </a:solidFill>
                      </a:endParaRPr>
                    </a:p>
                  </a:txBody>
                  <a:tcPr>
                    <a:solidFill>
                      <a:schemeClr val="accent6">
                        <a:lumMod val="60000"/>
                        <a:lumOff val="40000"/>
                      </a:schemeClr>
                    </a:solidFill>
                  </a:tcPr>
                </a:tc>
                <a:tc>
                  <a:txBody>
                    <a:bodyPr/>
                    <a:lstStyle/>
                    <a:p>
                      <a:r>
                        <a:rPr lang="en-US" dirty="0" smtClean="0">
                          <a:solidFill>
                            <a:schemeClr val="tx1"/>
                          </a:solidFill>
                        </a:rPr>
                        <a:t>Time taken to fall (seconds)</a:t>
                      </a:r>
                      <a:endParaRPr lang="en-GB" dirty="0">
                        <a:solidFill>
                          <a:schemeClr val="tx1"/>
                        </a:solidFill>
                      </a:endParaRPr>
                    </a:p>
                  </a:txBody>
                  <a:tcPr>
                    <a:solidFill>
                      <a:schemeClr val="accent6">
                        <a:lumMod val="60000"/>
                        <a:lumOff val="40000"/>
                      </a:schemeClr>
                    </a:solidFill>
                  </a:tcPr>
                </a:tc>
                <a:tc>
                  <a:txBody>
                    <a:bodyPr/>
                    <a:lstStyle/>
                    <a:p>
                      <a:r>
                        <a:rPr lang="en-US" dirty="0" smtClean="0">
                          <a:solidFill>
                            <a:schemeClr val="tx1"/>
                          </a:solidFill>
                        </a:rPr>
                        <a:t>Time taken to fall (seconds)</a:t>
                      </a:r>
                      <a:endParaRPr lang="en-GB" dirty="0">
                        <a:solidFill>
                          <a:schemeClr val="tx1"/>
                        </a:solidFill>
                      </a:endParaRPr>
                    </a:p>
                  </a:txBody>
                  <a:tcPr>
                    <a:solidFill>
                      <a:schemeClr val="accent6">
                        <a:lumMod val="60000"/>
                        <a:lumOff val="40000"/>
                      </a:schemeClr>
                    </a:solidFill>
                  </a:tcPr>
                </a:tc>
                <a:tc>
                  <a:txBody>
                    <a:bodyPr/>
                    <a:lstStyle/>
                    <a:p>
                      <a:r>
                        <a:rPr lang="en-US" dirty="0" smtClean="0">
                          <a:solidFill>
                            <a:schemeClr val="tx1"/>
                          </a:solidFill>
                        </a:rPr>
                        <a:t>Average time taken to fall (seconds)</a:t>
                      </a:r>
                      <a:endParaRPr lang="en-GB" dirty="0">
                        <a:solidFill>
                          <a:schemeClr val="tx1"/>
                        </a:solidFill>
                      </a:endParaRPr>
                    </a:p>
                  </a:txBody>
                  <a:tcPr>
                    <a:solidFill>
                      <a:schemeClr val="accent6">
                        <a:lumMod val="60000"/>
                        <a:lumOff val="40000"/>
                      </a:schemeClr>
                    </a:solidFill>
                  </a:tcPr>
                </a:tc>
              </a:tr>
              <a:tr h="370840">
                <a:tc>
                  <a:txBody>
                    <a:bodyPr/>
                    <a:lstStyle/>
                    <a:p>
                      <a:r>
                        <a:rPr lang="en-GB" dirty="0" smtClean="0"/>
                        <a:t>10</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c>
                  <a:txBody>
                    <a:bodyPr/>
                    <a:lstStyle/>
                    <a:p>
                      <a:r>
                        <a:rPr lang="en-GB" dirty="0" smtClean="0"/>
                        <a:t>6</a:t>
                      </a:r>
                      <a:endParaRPr lang="en-GB" dirty="0"/>
                    </a:p>
                  </a:txBody>
                  <a:tcPr>
                    <a:solidFill>
                      <a:schemeClr val="accent6">
                        <a:lumMod val="60000"/>
                        <a:lumOff val="40000"/>
                      </a:schemeClr>
                    </a:solidFill>
                  </a:tcPr>
                </a:tc>
                <a:tc>
                  <a:txBody>
                    <a:bodyPr/>
                    <a:lstStyle/>
                    <a:p>
                      <a:r>
                        <a:rPr lang="en-GB" dirty="0" smtClean="0"/>
                        <a:t>4</a:t>
                      </a:r>
                      <a:endParaRPr lang="en-GB" dirty="0"/>
                    </a:p>
                  </a:txBody>
                  <a:tcPr>
                    <a:solidFill>
                      <a:schemeClr val="accent6">
                        <a:lumMod val="60000"/>
                        <a:lumOff val="40000"/>
                      </a:schemeClr>
                    </a:solidFill>
                  </a:tcPr>
                </a:tc>
              </a:tr>
              <a:tr h="370840">
                <a:tc>
                  <a:txBody>
                    <a:bodyPr/>
                    <a:lstStyle/>
                    <a:p>
                      <a:r>
                        <a:rPr lang="en-GB" dirty="0" smtClean="0"/>
                        <a:t>20</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c>
                  <a:txBody>
                    <a:bodyPr/>
                    <a:lstStyle/>
                    <a:p>
                      <a:r>
                        <a:rPr lang="en-GB" dirty="0" smtClean="0"/>
                        <a:t>3</a:t>
                      </a:r>
                      <a:endParaRPr lang="en-GB" dirty="0"/>
                    </a:p>
                  </a:txBody>
                  <a:tcPr>
                    <a:solidFill>
                      <a:schemeClr val="accent6">
                        <a:lumMod val="60000"/>
                        <a:lumOff val="40000"/>
                      </a:schemeClr>
                    </a:solidFill>
                  </a:tcPr>
                </a:tc>
              </a:tr>
              <a:tr h="370840">
                <a:tc>
                  <a:txBody>
                    <a:bodyPr/>
                    <a:lstStyle/>
                    <a:p>
                      <a:r>
                        <a:rPr lang="en-GB" dirty="0" smtClean="0"/>
                        <a:t>30</a:t>
                      </a:r>
                      <a:endParaRPr lang="en-GB" dirty="0"/>
                    </a:p>
                  </a:txBody>
                  <a:tcPr>
                    <a:solidFill>
                      <a:schemeClr val="accent6">
                        <a:lumMod val="60000"/>
                        <a:lumOff val="40000"/>
                      </a:schemeClr>
                    </a:solidFill>
                  </a:tcPr>
                </a:tc>
                <a:tc>
                  <a:txBody>
                    <a:bodyPr/>
                    <a:lstStyle/>
                    <a:p>
                      <a:r>
                        <a:rPr lang="en-GB" dirty="0" smtClean="0"/>
                        <a:t>5</a:t>
                      </a:r>
                      <a:endParaRPr lang="en-GB" dirty="0"/>
                    </a:p>
                  </a:txBody>
                  <a:tcPr>
                    <a:solidFill>
                      <a:schemeClr val="accent6">
                        <a:lumMod val="60000"/>
                        <a:lumOff val="40000"/>
                      </a:schemeClr>
                    </a:solidFill>
                  </a:tcPr>
                </a:tc>
                <a:tc>
                  <a:txBody>
                    <a:bodyPr/>
                    <a:lstStyle/>
                    <a:p>
                      <a:r>
                        <a:rPr lang="en-GB" dirty="0" smtClean="0"/>
                        <a:t>1</a:t>
                      </a:r>
                      <a:endParaRPr lang="en-GB" dirty="0"/>
                    </a:p>
                  </a:txBody>
                  <a:tcPr>
                    <a:solidFill>
                      <a:schemeClr val="accent6">
                        <a:lumMod val="60000"/>
                        <a:lumOff val="40000"/>
                      </a:schemeClr>
                    </a:solidFill>
                  </a:tcPr>
                </a:tc>
                <a:tc>
                  <a:txBody>
                    <a:bodyPr/>
                    <a:lstStyle/>
                    <a:p>
                      <a:r>
                        <a:rPr lang="en-GB" dirty="0" smtClean="0"/>
                        <a:t>2</a:t>
                      </a:r>
                      <a:endParaRPr lang="en-GB" dirty="0"/>
                    </a:p>
                  </a:txBody>
                  <a:tcPr>
                    <a:solidFill>
                      <a:schemeClr val="accent6">
                        <a:lumMod val="60000"/>
                        <a:lumOff val="40000"/>
                      </a:schemeClr>
                    </a:solidFill>
                  </a:tcPr>
                </a:tc>
                <a:tc>
                  <a:txBody>
                    <a:bodyPr/>
                    <a:lstStyle/>
                    <a:p>
                      <a:r>
                        <a:rPr lang="en-GB" dirty="0" smtClean="0"/>
                        <a:t>2.6</a:t>
                      </a:r>
                      <a:endParaRPr lang="en-GB" dirty="0"/>
                    </a:p>
                  </a:txBody>
                  <a:tcPr>
                    <a:solidFill>
                      <a:schemeClr val="accent6">
                        <a:lumMod val="60000"/>
                        <a:lumOff val="40000"/>
                      </a:schemeClr>
                    </a:solidFill>
                  </a:tcPr>
                </a:tc>
              </a:tr>
            </a:tbl>
          </a:graphicData>
        </a:graphic>
      </p:graphicFrame>
      <p:sp>
        <p:nvSpPr>
          <p:cNvPr id="5" name="TextBox 4"/>
          <p:cNvSpPr txBox="1"/>
          <p:nvPr/>
        </p:nvSpPr>
        <p:spPr>
          <a:xfrm>
            <a:off x="850900" y="4314825"/>
            <a:ext cx="9107329" cy="923330"/>
          </a:xfrm>
          <a:prstGeom prst="rect">
            <a:avLst/>
          </a:prstGeom>
          <a:solidFill>
            <a:schemeClr val="accent6">
              <a:lumMod val="60000"/>
              <a:lumOff val="40000"/>
            </a:schemeClr>
          </a:solidFill>
        </p:spPr>
        <p:txBody>
          <a:bodyPr wrap="square" rtlCol="0">
            <a:spAutoFit/>
          </a:bodyPr>
          <a:lstStyle/>
          <a:p>
            <a:r>
              <a:rPr lang="en-US" dirty="0"/>
              <a:t>The children can provide an explanation as to the degrees of trust they can have in their own data. They might record that they tried to make their results reliable by repeating their measurements, but it was difficult to accurately measure the time that the spinner fell.</a:t>
            </a:r>
            <a:endParaRPr lang="en-GB" dirty="0"/>
          </a:p>
        </p:txBody>
      </p:sp>
    </p:spTree>
    <p:extLst>
      <p:ext uri="{BB962C8B-B14F-4D97-AF65-F5344CB8AC3E}">
        <p14:creationId xmlns:p14="http://schemas.microsoft.com/office/powerpoint/2010/main" val="304532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559373"/>
          </a:xfrm>
          <a:solidFill>
            <a:schemeClr val="accent6">
              <a:lumMod val="60000"/>
              <a:lumOff val="40000"/>
            </a:schemeClr>
          </a:solidFill>
        </p:spPr>
        <p:txBody>
          <a:bodyPr>
            <a:normAutofit/>
          </a:bodyPr>
          <a:lstStyle/>
          <a:p>
            <a:r>
              <a:rPr lang="en-US" sz="1600" b="1" dirty="0">
                <a:solidFill>
                  <a:srgbClr val="FF0000"/>
                </a:solidFill>
              </a:rPr>
              <a:t>Investigative fair-test– What affects how well a parachute falls? </a:t>
            </a:r>
            <a:endParaRPr lang="en-GB"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2369600"/>
              </p:ext>
            </p:extLst>
          </p:nvPr>
        </p:nvGraphicFramePr>
        <p:xfrm>
          <a:off x="735013" y="1190625"/>
          <a:ext cx="9223374" cy="5162003"/>
        </p:xfrm>
        <a:graphic>
          <a:graphicData uri="http://schemas.openxmlformats.org/drawingml/2006/table">
            <a:tbl>
              <a:tblPr firstRow="1" bandRow="1">
                <a:tableStyleId>{5C22544A-7EE6-4342-B048-85BDC9FD1C3A}</a:tableStyleId>
              </a:tblPr>
              <a:tblGrid>
                <a:gridCol w="1944687"/>
                <a:gridCol w="5410200"/>
                <a:gridCol w="1868487"/>
              </a:tblGrid>
              <a:tr h="498563">
                <a:tc>
                  <a:txBody>
                    <a:bodyPr/>
                    <a:lstStyle/>
                    <a:p>
                      <a:r>
                        <a:rPr lang="en-GB" dirty="0" smtClean="0"/>
                        <a:t>Learning Objective</a:t>
                      </a:r>
                      <a:endParaRPr lang="en-GB" dirty="0"/>
                    </a:p>
                  </a:txBody>
                  <a:tcPr>
                    <a:solidFill>
                      <a:schemeClr val="accent6">
                        <a:lumMod val="60000"/>
                        <a:lumOff val="40000"/>
                      </a:schemeClr>
                    </a:solidFill>
                  </a:tcPr>
                </a:tc>
                <a:tc>
                  <a:txBody>
                    <a:bodyPr/>
                    <a:lstStyle/>
                    <a:p>
                      <a:r>
                        <a:rPr lang="en-GB" dirty="0" smtClean="0"/>
                        <a:t>Investigation</a:t>
                      </a:r>
                      <a:endParaRPr lang="en-GB" dirty="0"/>
                    </a:p>
                  </a:txBody>
                  <a:tcPr>
                    <a:solidFill>
                      <a:schemeClr val="accent6">
                        <a:lumMod val="60000"/>
                        <a:lumOff val="40000"/>
                      </a:schemeClr>
                    </a:solidFill>
                  </a:tcPr>
                </a:tc>
                <a:tc>
                  <a:txBody>
                    <a:bodyPr/>
                    <a:lstStyle/>
                    <a:p>
                      <a:r>
                        <a:rPr lang="en-GB" dirty="0" smtClean="0"/>
                        <a:t>Resources</a:t>
                      </a:r>
                      <a:endParaRPr lang="en-GB" dirty="0"/>
                    </a:p>
                  </a:txBody>
                  <a:tcPr>
                    <a:solidFill>
                      <a:schemeClr val="accent6">
                        <a:lumMod val="60000"/>
                        <a:lumOff val="40000"/>
                      </a:schemeClr>
                    </a:solidFill>
                  </a:tcPr>
                </a:tc>
              </a:tr>
              <a:tr h="2711362">
                <a:tc>
                  <a:txBody>
                    <a:bodyPr/>
                    <a:lstStyle/>
                    <a:p>
                      <a:r>
                        <a:rPr lang="en-US" sz="1100" dirty="0" smtClean="0"/>
                        <a:t>To be able to identify the effects of air resistance that act between moving surfaces. </a:t>
                      </a:r>
                    </a:p>
                    <a:p>
                      <a:endParaRPr lang="en-US" sz="1100" dirty="0" smtClean="0"/>
                    </a:p>
                    <a:p>
                      <a:r>
                        <a:rPr lang="en-US" sz="1100" dirty="0" smtClean="0"/>
                        <a:t>To be able to use test results to make predictions to set </a:t>
                      </a:r>
                      <a:r>
                        <a:rPr lang="en-US" sz="1100" dirty="0" err="1" smtClean="0"/>
                        <a:t>upfurther</a:t>
                      </a:r>
                      <a:r>
                        <a:rPr lang="en-US" sz="1100" dirty="0" smtClean="0"/>
                        <a:t> fair-tests.</a:t>
                      </a:r>
                    </a:p>
                    <a:p>
                      <a:endParaRPr lang="en-US" sz="1100" dirty="0" smtClean="0"/>
                    </a:p>
                    <a:p>
                      <a:r>
                        <a:rPr lang="en-US" sz="1100" dirty="0" smtClean="0"/>
                        <a:t> To be able to plan a fair-test; identifying the control variables</a:t>
                      </a:r>
                      <a:r>
                        <a:rPr lang="en-US" dirty="0" smtClean="0"/>
                        <a:t>.</a:t>
                      </a:r>
                      <a:endParaRPr lang="en-GB" dirty="0"/>
                    </a:p>
                  </a:txBody>
                  <a:tcPr>
                    <a:solidFill>
                      <a:schemeClr val="accent6">
                        <a:lumMod val="60000"/>
                        <a:lumOff val="40000"/>
                      </a:schemeClr>
                    </a:solidFill>
                  </a:tcPr>
                </a:tc>
                <a:tc>
                  <a:txBody>
                    <a:bodyPr/>
                    <a:lstStyle/>
                    <a:p>
                      <a:r>
                        <a:rPr lang="en-US" sz="1200" b="1" dirty="0" smtClean="0">
                          <a:solidFill>
                            <a:srgbClr val="FF0000"/>
                          </a:solidFill>
                        </a:rPr>
                        <a:t>Investigative fair-test– What affects how well a parachute falls? </a:t>
                      </a:r>
                      <a:r>
                        <a:rPr lang="en-US" sz="1200" dirty="0" smtClean="0"/>
                        <a:t>Begin by referring back to their results of the falling paper. Ask them to work out how these results could help to make predictions about how well the parachute will fall. Now allow the children to try dropping parachutes. Show children how to make a parachute by:</a:t>
                      </a:r>
                    </a:p>
                    <a:p>
                      <a:endParaRPr lang="en-US" sz="1200" dirty="0" smtClean="0"/>
                    </a:p>
                    <a:p>
                      <a:r>
                        <a:rPr lang="en-US" sz="1200" dirty="0" smtClean="0"/>
                        <a:t> 1. Tie and elastic band around a compare bear. </a:t>
                      </a:r>
                    </a:p>
                    <a:p>
                      <a:r>
                        <a:rPr lang="en-US" sz="1200" dirty="0" smtClean="0"/>
                        <a:t>2. Tie a length of string to a corner of a square of plastic bag, pass this through the elastic band and tie to the corner of the bag that is diagonally across from the first corner.</a:t>
                      </a:r>
                    </a:p>
                    <a:p>
                      <a:r>
                        <a:rPr lang="en-US" sz="1200" dirty="0" smtClean="0"/>
                        <a:t> 3. Repeat ‘2’ using a piece of string starting from one of the other corners. Ask them what about the parachute (including string and bear) affects the rate at which it falls.</a:t>
                      </a:r>
                    </a:p>
                    <a:p>
                      <a:endParaRPr lang="en-US" sz="1200" dirty="0" smtClean="0"/>
                    </a:p>
                    <a:p>
                      <a:r>
                        <a:rPr lang="en-US" sz="1200" dirty="0" smtClean="0"/>
                        <a:t> The children can record all these variables on separate post-its of the same </a:t>
                      </a:r>
                      <a:r>
                        <a:rPr lang="en-US" sz="1200" dirty="0" err="1" smtClean="0"/>
                        <a:t>colour</a:t>
                      </a:r>
                      <a:r>
                        <a:rPr lang="en-US" sz="1200" dirty="0" smtClean="0"/>
                        <a:t>. Ask the children what evidence that could collect to show someone how the parachute falls under </a:t>
                      </a:r>
                    </a:p>
                    <a:p>
                      <a:r>
                        <a:rPr lang="en-US" sz="1200" dirty="0" smtClean="0"/>
                        <a:t>different conditions. These variables can also be recorded on separate post-its of a different </a:t>
                      </a:r>
                      <a:r>
                        <a:rPr lang="en-US" sz="1200" dirty="0" err="1" smtClean="0"/>
                        <a:t>colour</a:t>
                      </a:r>
                      <a:r>
                        <a:rPr lang="en-US" sz="1200" dirty="0" smtClean="0"/>
                        <a:t>. The children should use a post-it of each </a:t>
                      </a:r>
                      <a:r>
                        <a:rPr lang="en-US" sz="1200" dirty="0" err="1" smtClean="0"/>
                        <a:t>colour</a:t>
                      </a:r>
                      <a:r>
                        <a:rPr lang="en-US" sz="1200" dirty="0" smtClean="0"/>
                        <a:t> to create their own investigations; e.g. ‘How does the surface area of the parachute affect the time it takes to fall?’ Health and Safety – Children are not allowed to stand on anything that has not been tested for this purpose. They could stand on benches in the hall. </a:t>
                      </a:r>
                    </a:p>
                    <a:p>
                      <a:endParaRPr lang="en-US" sz="1200" dirty="0" smtClean="0"/>
                    </a:p>
                    <a:p>
                      <a:r>
                        <a:rPr lang="en-US" sz="1200" dirty="0" smtClean="0"/>
                        <a:t>Recording Results could be recorded in a table/bar chart.</a:t>
                      </a:r>
                    </a:p>
                    <a:p>
                      <a:endParaRPr lang="en-US" sz="1200" dirty="0" smtClean="0"/>
                    </a:p>
                    <a:p>
                      <a:r>
                        <a:rPr lang="en-US" sz="1200" dirty="0" smtClean="0"/>
                        <a:t> Conclusions can be supported with drawings.</a:t>
                      </a:r>
                      <a:endParaRPr lang="en-GB" sz="1200" dirty="0"/>
                    </a:p>
                  </a:txBody>
                  <a:tcPr>
                    <a:solidFill>
                      <a:schemeClr val="accent6">
                        <a:lumMod val="60000"/>
                        <a:lumOff val="40000"/>
                      </a:schemeClr>
                    </a:solidFill>
                  </a:tcPr>
                </a:tc>
                <a:tc>
                  <a:txBody>
                    <a:bodyPr/>
                    <a:lstStyle/>
                    <a:p>
                      <a:r>
                        <a:rPr lang="en-US" dirty="0" smtClean="0"/>
                        <a:t>M</a:t>
                      </a:r>
                      <a:r>
                        <a:rPr lang="en-US" sz="1100" dirty="0" smtClean="0"/>
                        <a:t>aterials for making parachutes  String </a:t>
                      </a:r>
                    </a:p>
                    <a:p>
                      <a:r>
                        <a:rPr lang="en-US" sz="1100" dirty="0" smtClean="0"/>
                        <a:t>Objects for mass to tie on parachute (e.g. compare bears) Stop watches</a:t>
                      </a:r>
                      <a:endParaRPr lang="en-GB" sz="1100"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1376873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559373"/>
          </a:xfrm>
          <a:solidFill>
            <a:schemeClr val="accent6">
              <a:lumMod val="60000"/>
              <a:lumOff val="40000"/>
            </a:schemeClr>
          </a:solidFill>
        </p:spPr>
        <p:txBody>
          <a:bodyPr>
            <a:normAutofit/>
          </a:bodyPr>
          <a:lstStyle/>
          <a:p>
            <a:r>
              <a:rPr lang="en-US" sz="1600" b="1" dirty="0">
                <a:solidFill>
                  <a:srgbClr val="FF0000"/>
                </a:solidFill>
              </a:rPr>
              <a:t>Investigative fair-test Investigation – What affects how well the tub travels? </a:t>
            </a:r>
            <a:endParaRPr lang="en-GB"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5500920"/>
              </p:ext>
            </p:extLst>
          </p:nvPr>
        </p:nvGraphicFramePr>
        <p:xfrm>
          <a:off x="735013" y="1114426"/>
          <a:ext cx="9223374" cy="4541519"/>
        </p:xfrm>
        <a:graphic>
          <a:graphicData uri="http://schemas.openxmlformats.org/drawingml/2006/table">
            <a:tbl>
              <a:tblPr firstRow="1" bandRow="1">
                <a:tableStyleId>{5C22544A-7EE6-4342-B048-85BDC9FD1C3A}</a:tableStyleId>
              </a:tblPr>
              <a:tblGrid>
                <a:gridCol w="1716087"/>
                <a:gridCol w="5486400"/>
                <a:gridCol w="2020887"/>
              </a:tblGrid>
              <a:tr h="609599">
                <a:tc>
                  <a:txBody>
                    <a:bodyPr/>
                    <a:lstStyle/>
                    <a:p>
                      <a:r>
                        <a:rPr lang="en-GB" dirty="0" smtClean="0">
                          <a:solidFill>
                            <a:schemeClr val="tx1"/>
                          </a:solidFill>
                        </a:rPr>
                        <a:t>Learning Objective</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Investigations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Resources</a:t>
                      </a:r>
                    </a:p>
                    <a:p>
                      <a:endParaRPr lang="en-GB" dirty="0">
                        <a:solidFill>
                          <a:schemeClr val="tx1"/>
                        </a:solidFill>
                      </a:endParaRPr>
                    </a:p>
                  </a:txBody>
                  <a:tcPr>
                    <a:solidFill>
                      <a:schemeClr val="accent6">
                        <a:lumMod val="60000"/>
                        <a:lumOff val="40000"/>
                      </a:schemeClr>
                    </a:solidFill>
                  </a:tcPr>
                </a:tc>
              </a:tr>
              <a:tr h="370840">
                <a:tc>
                  <a:txBody>
                    <a:bodyPr/>
                    <a:lstStyle/>
                    <a:p>
                      <a:endParaRPr lang="en-GB" dirty="0"/>
                    </a:p>
                  </a:txBody>
                  <a:tcPr>
                    <a:solidFill>
                      <a:schemeClr val="accent6">
                        <a:lumMod val="60000"/>
                        <a:lumOff val="40000"/>
                      </a:schemeClr>
                    </a:solidFill>
                  </a:tcPr>
                </a:tc>
                <a:tc>
                  <a:txBody>
                    <a:bodyPr/>
                    <a:lstStyle/>
                    <a:p>
                      <a:r>
                        <a:rPr lang="en-US" sz="1200" b="1" dirty="0" smtClean="0">
                          <a:solidFill>
                            <a:srgbClr val="FF0000"/>
                          </a:solidFill>
                        </a:rPr>
                        <a:t>Investigative fair-test Investigation – What affects how well the tub travels? </a:t>
                      </a:r>
                      <a:r>
                        <a:rPr lang="en-US" sz="1200" dirty="0" smtClean="0"/>
                        <a:t>You could set this investigation in the context of a theme park. The owners want to create a ride where the carriage in which people are sitting is flung forward by a massive elastic band. They want to know what affects how well this carriage will travel. To start with, allow the children to explore how to propel the tub using an elastic band stretched between the legs of a chair. Now ask them to use the results from their shoe investigation to help to make predictions for this investigation. Again, the children can plan their own investigation. Their group might want to change: the number of elastic bands, how far back it is pulled, the surface on which it is travelling, etc. </a:t>
                      </a:r>
                    </a:p>
                    <a:p>
                      <a:r>
                        <a:rPr lang="en-US" sz="1200" b="1" dirty="0" smtClean="0">
                          <a:solidFill>
                            <a:srgbClr val="FF0000"/>
                          </a:solidFill>
                        </a:rPr>
                        <a:t>Recording </a:t>
                      </a:r>
                      <a:r>
                        <a:rPr lang="en-US" sz="1200" dirty="0" smtClean="0"/>
                        <a:t>Like the investigations above, results can be recorded in a table/bar chart, and conclusions can be annotated drawings. </a:t>
                      </a:r>
                      <a:r>
                        <a:rPr lang="en-US" sz="1200" b="1" dirty="0" smtClean="0">
                          <a:solidFill>
                            <a:srgbClr val="FF0000"/>
                          </a:solidFill>
                        </a:rPr>
                        <a:t>Problem-solving</a:t>
                      </a:r>
                      <a:r>
                        <a:rPr lang="en-US" sz="1200" dirty="0" smtClean="0"/>
                        <a:t> – </a:t>
                      </a:r>
                      <a:r>
                        <a:rPr lang="en-US" sz="1200" b="1" dirty="0" smtClean="0">
                          <a:solidFill>
                            <a:srgbClr val="FF0000"/>
                          </a:solidFill>
                        </a:rPr>
                        <a:t>How can we slow down the tub when it is travelling? </a:t>
                      </a:r>
                      <a:r>
                        <a:rPr lang="en-US" sz="1200" dirty="0" smtClean="0"/>
                        <a:t>This is now an opportunity to combine what the children have previously learnt about parachutes with what they now know about tubs travelling along the ground. The context could be that the theme park owners want the carriage to slow down quickly, but without hurting the occupants. The children can design and test a parachute that will open from the back of the tub when it begins to travel. </a:t>
                      </a:r>
                      <a:r>
                        <a:rPr lang="en-US" sz="1200" dirty="0" smtClean="0">
                          <a:hlinkClick r:id="rId2"/>
                        </a:rPr>
                        <a:t>http://www.bbc.co.uk/learningzone/clips/bloodhound-experiments-testing-differentparachutes/13384.html</a:t>
                      </a:r>
                      <a:endParaRPr lang="en-US" sz="1200" dirty="0" smtClean="0"/>
                    </a:p>
                    <a:p>
                      <a:r>
                        <a:rPr lang="en-US" sz="1200" dirty="0" smtClean="0"/>
                        <a:t> The video above will show children testing their parachutes. It also shows the Bloodhound Super Sonic Car being slowed down by a parachute.</a:t>
                      </a:r>
                      <a:endParaRPr lang="en-GB" sz="1200"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181572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635573"/>
          </a:xfrm>
          <a:solidFill>
            <a:schemeClr val="accent6">
              <a:lumMod val="60000"/>
              <a:lumOff val="40000"/>
            </a:schemeClr>
          </a:solidFill>
        </p:spPr>
        <p:txBody>
          <a:bodyPr/>
          <a:lstStyle/>
          <a:p>
            <a:r>
              <a:rPr lang="en-US" sz="1600" b="1" dirty="0"/>
              <a:t>Comparative test – How does the shape of an object affect how it moves through </a:t>
            </a:r>
            <a:r>
              <a:rPr lang="en-US" sz="1600" b="1" dirty="0" smtClean="0"/>
              <a:t>water?</a:t>
            </a:r>
            <a:r>
              <a:rPr lang="en-US" b="1" dirty="0" smtClean="0"/>
              <a:t>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9483987"/>
              </p:ext>
            </p:extLst>
          </p:nvPr>
        </p:nvGraphicFramePr>
        <p:xfrm>
          <a:off x="735013" y="1266825"/>
          <a:ext cx="9223374" cy="5678805"/>
        </p:xfrm>
        <a:graphic>
          <a:graphicData uri="http://schemas.openxmlformats.org/drawingml/2006/table">
            <a:tbl>
              <a:tblPr firstRow="1" bandRow="1">
                <a:tableStyleId>{5C22544A-7EE6-4342-B048-85BDC9FD1C3A}</a:tableStyleId>
              </a:tblPr>
              <a:tblGrid>
                <a:gridCol w="2249487"/>
                <a:gridCol w="5257800"/>
                <a:gridCol w="1716087"/>
              </a:tblGrid>
              <a:tr h="533400">
                <a:tc>
                  <a:txBody>
                    <a:bodyPr/>
                    <a:lstStyle/>
                    <a:p>
                      <a:r>
                        <a:rPr lang="en-GB" dirty="0" smtClean="0">
                          <a:solidFill>
                            <a:schemeClr val="tx1"/>
                          </a:solidFill>
                        </a:rPr>
                        <a:t>Learning Objectives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Investigations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Resources</a:t>
                      </a:r>
                      <a:endParaRPr lang="en-GB" dirty="0">
                        <a:solidFill>
                          <a:schemeClr val="tx1"/>
                        </a:solidFill>
                      </a:endParaRPr>
                    </a:p>
                  </a:txBody>
                  <a:tcPr>
                    <a:solidFill>
                      <a:schemeClr val="accent6">
                        <a:lumMod val="60000"/>
                        <a:lumOff val="40000"/>
                      </a:schemeClr>
                    </a:solidFill>
                  </a:tcPr>
                </a:tc>
              </a:tr>
              <a:tr h="370840">
                <a:tc>
                  <a:txBody>
                    <a:bodyPr/>
                    <a:lstStyle/>
                    <a:p>
                      <a:r>
                        <a:rPr lang="en-US" dirty="0" smtClean="0"/>
                        <a:t>To be able to identify the effects of water resistance that act between moving surfaces. </a:t>
                      </a:r>
                    </a:p>
                    <a:p>
                      <a:endParaRPr lang="en-US" dirty="0" smtClean="0"/>
                    </a:p>
                    <a:p>
                      <a:r>
                        <a:rPr lang="en-US" dirty="0" smtClean="0"/>
                        <a:t>To be able to use test results to make predictions to set up further fair-tests.</a:t>
                      </a:r>
                      <a:endParaRPr lang="en-GB" dirty="0"/>
                    </a:p>
                  </a:txBody>
                  <a:tcPr>
                    <a:solidFill>
                      <a:schemeClr val="accent6">
                        <a:lumMod val="60000"/>
                        <a:lumOff val="40000"/>
                      </a:schemeClr>
                    </a:solidFill>
                  </a:tcPr>
                </a:tc>
                <a:tc>
                  <a:txBody>
                    <a:bodyPr/>
                    <a:lstStyle/>
                    <a:p>
                      <a:r>
                        <a:rPr lang="en-US" b="1" dirty="0" smtClean="0">
                          <a:solidFill>
                            <a:srgbClr val="FF0000"/>
                          </a:solidFill>
                        </a:rPr>
                        <a:t>Comparative test – How does the shape of an object affect how it moves through water? </a:t>
                      </a:r>
                      <a:r>
                        <a:rPr lang="en-US" dirty="0" smtClean="0"/>
                        <a:t>The context could be that a submarine company has contacted the children requesting some help with the design of their new mini-sub. Ask children to describe what it is like to walk through water e.g. in a swimming pool and to suggest why it is difficult. Elicit their ideas about why fish and boats can move through water with relative ease. If necessary, prompt them to think about shape. Show children a tall cylinder filled with water and talk with them about what they could do, using this apparatus and a small piece of </a:t>
                      </a:r>
                      <a:r>
                        <a:rPr lang="en-US" dirty="0" err="1" smtClean="0"/>
                        <a:t>plasticene</a:t>
                      </a:r>
                      <a:r>
                        <a:rPr lang="en-US" dirty="0" smtClean="0"/>
                        <a:t>, to find out which shapes move easily through water. Help children to decide what to measure e.g. time from dropping the </a:t>
                      </a:r>
                      <a:r>
                        <a:rPr lang="en-US" dirty="0" err="1" smtClean="0"/>
                        <a:t>plasticene</a:t>
                      </a:r>
                      <a:r>
                        <a:rPr lang="en-US" dirty="0" smtClean="0"/>
                        <a:t> into the cylinder until it gets halfway down or to the bottom. The children will need to regularly pour the water into a washing-up bowl in order to remove the </a:t>
                      </a:r>
                      <a:r>
                        <a:rPr lang="en-US" dirty="0" err="1" smtClean="0"/>
                        <a:t>plasticene</a:t>
                      </a:r>
                      <a:r>
                        <a:rPr lang="en-US" dirty="0" smtClean="0"/>
                        <a:t>. Alternatively, you can try tying piece of string to the blue tack Recording The results can be recorded in a table. Conclusions will need to relate the shape of the </a:t>
                      </a:r>
                      <a:r>
                        <a:rPr lang="en-US" dirty="0" err="1" smtClean="0"/>
                        <a:t>plasticene</a:t>
                      </a:r>
                      <a:r>
                        <a:rPr lang="en-US" dirty="0" smtClean="0"/>
                        <a:t> and the resistance with the water. . </a:t>
                      </a:r>
                    </a:p>
                    <a:p>
                      <a:r>
                        <a:rPr lang="en-US" b="1" dirty="0" smtClean="0">
                          <a:solidFill>
                            <a:srgbClr val="FF0000"/>
                          </a:solidFill>
                        </a:rPr>
                        <a:t>Problem-solving – Can you make the blue tac fall in … seconds?</a:t>
                      </a:r>
                      <a:endParaRPr lang="en-GB" b="1" dirty="0">
                        <a:solidFill>
                          <a:srgbClr val="FF0000"/>
                        </a:solidFill>
                      </a:endParaRPr>
                    </a:p>
                  </a:txBody>
                  <a:tcPr>
                    <a:solidFill>
                      <a:schemeClr val="accent6">
                        <a:lumMod val="60000"/>
                        <a:lumOff val="40000"/>
                      </a:schemeClr>
                    </a:solidFill>
                  </a:tcPr>
                </a:tc>
                <a:tc>
                  <a:txBody>
                    <a:bodyPr/>
                    <a:lstStyle/>
                    <a:p>
                      <a:r>
                        <a:rPr lang="en-US" dirty="0" smtClean="0"/>
                        <a:t>Long transparent cylinders </a:t>
                      </a:r>
                    </a:p>
                    <a:p>
                      <a:r>
                        <a:rPr lang="en-US" dirty="0" smtClean="0"/>
                        <a:t>Blue tac </a:t>
                      </a:r>
                    </a:p>
                    <a:p>
                      <a:r>
                        <a:rPr lang="en-US" dirty="0" smtClean="0"/>
                        <a:t>Stop watch </a:t>
                      </a:r>
                    </a:p>
                    <a:p>
                      <a:r>
                        <a:rPr lang="en-US" dirty="0" smtClean="0"/>
                        <a:t> Small canisters with lids </a:t>
                      </a:r>
                    </a:p>
                    <a:p>
                      <a:r>
                        <a:rPr lang="en-US" dirty="0" smtClean="0"/>
                        <a:t>Compare bears  Coins</a:t>
                      </a:r>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4192125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25663</TotalTime>
  <Words>2861</Words>
  <Application>Microsoft Office PowerPoint</Application>
  <PresentationFormat>Custom</PresentationFormat>
  <Paragraphs>214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GDS Transport</vt:lpstr>
      <vt:lpstr>Times New Roman</vt:lpstr>
      <vt:lpstr>Office Theme</vt:lpstr>
      <vt:lpstr>PowerPoint Presentation</vt:lpstr>
      <vt:lpstr>MEDIUM TERM PLAN – Forces </vt:lpstr>
      <vt:lpstr>PowerPoint Presentation</vt:lpstr>
      <vt:lpstr>Illustrative fair-test – How does the surface area of a piece of paper affect how quickly it falls? Inform the children that in future lessons they will be learning about how different forms of transport travel through air. </vt:lpstr>
      <vt:lpstr>Illustrative fair-test – How does the surface area of a piece of paper affect how quickly it falls? Inform the children that in future lessons they will be learning about how different forms of transport travel through air. </vt:lpstr>
      <vt:lpstr>Investigative fair-test– What affects how well a parachute falls? </vt:lpstr>
      <vt:lpstr>Investigative fair-test Investigation – What affects how well the tub travels? </vt:lpstr>
      <vt:lpstr>Comparative test – How does the shape of an object affect how it moves through water?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138</cp:revision>
  <cp:lastPrinted>2022-09-05T13:31:16Z</cp:lastPrinted>
  <dcterms:created xsi:type="dcterms:W3CDTF">2021-11-29T08:55:51Z</dcterms:created>
  <dcterms:modified xsi:type="dcterms:W3CDTF">2022-09-05T14:25:57Z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