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60" r:id="rId5"/>
    <p:sldId id="261" r:id="rId6"/>
    <p:sldId id="262" r:id="rId7"/>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46"/>
  </p:normalViewPr>
  <p:slideViewPr>
    <p:cSldViewPr>
      <p:cViewPr varScale="1">
        <p:scale>
          <a:sx n="74" d="100"/>
          <a:sy n="74" d="100"/>
        </p:scale>
        <p:origin x="900" y="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4DF262DE-8971-4AA4-8825-2782983A1810}" type="datetimeFigureOut">
              <a:rPr lang="en-GB" smtClean="0"/>
              <a:t>07/09/2022</a:t>
            </a:fld>
            <a:endParaRPr lang="en-GB"/>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5F4A4197-821E-4F15-BEF1-FF57EA7947FF}" type="slidenum">
              <a:rPr lang="en-GB" smtClean="0"/>
              <a:t>‹#›</a:t>
            </a:fld>
            <a:endParaRPr lang="en-GB"/>
          </a:p>
        </p:txBody>
      </p:sp>
    </p:spTree>
    <p:extLst>
      <p:ext uri="{BB962C8B-B14F-4D97-AF65-F5344CB8AC3E}">
        <p14:creationId xmlns:p14="http://schemas.microsoft.com/office/powerpoint/2010/main" val="67916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4A4197-821E-4F15-BEF1-FF57EA7947FF}" type="slidenum">
              <a:rPr lang="en-GB" smtClean="0"/>
              <a:t>1</a:t>
            </a:fld>
            <a:endParaRPr lang="en-GB"/>
          </a:p>
        </p:txBody>
      </p:sp>
    </p:spTree>
    <p:extLst>
      <p:ext uri="{BB962C8B-B14F-4D97-AF65-F5344CB8AC3E}">
        <p14:creationId xmlns:p14="http://schemas.microsoft.com/office/powerpoint/2010/main" val="2352769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74192" y="294068"/>
            <a:ext cx="9754870" cy="621665"/>
          </a:xfrm>
          <a:custGeom>
            <a:avLst/>
            <a:gdLst/>
            <a:ahLst/>
            <a:cxnLst/>
            <a:rect l="l" t="t" r="r" b="b"/>
            <a:pathLst>
              <a:path w="9754870" h="621665">
                <a:moveTo>
                  <a:pt x="0" y="621474"/>
                </a:moveTo>
                <a:lnTo>
                  <a:pt x="9754616" y="621474"/>
                </a:lnTo>
                <a:lnTo>
                  <a:pt x="9754616" y="0"/>
                </a:lnTo>
                <a:lnTo>
                  <a:pt x="0" y="0"/>
                </a:lnTo>
                <a:lnTo>
                  <a:pt x="0" y="621474"/>
                </a:lnTo>
                <a:close/>
              </a:path>
            </a:pathLst>
          </a:custGeom>
          <a:ln w="25399">
            <a:solidFill>
              <a:srgbClr val="006FC0"/>
            </a:solidFill>
          </a:ln>
        </p:spPr>
        <p:txBody>
          <a:bodyPr wrap="square" lIns="0" tIns="0" rIns="0" bIns="0" rtlCol="0"/>
          <a:lstStyle/>
          <a:p>
            <a:endParaRPr/>
          </a:p>
        </p:txBody>
      </p:sp>
      <p:sp>
        <p:nvSpPr>
          <p:cNvPr id="2" name="Holder 2"/>
          <p:cNvSpPr>
            <a:spLocks noGrp="1"/>
          </p:cNvSpPr>
          <p:nvPr>
            <p:ph type="title"/>
          </p:nvPr>
        </p:nvSpPr>
        <p:spPr>
          <a:xfrm>
            <a:off x="567944" y="322275"/>
            <a:ext cx="9557511" cy="331470"/>
          </a:xfrm>
          <a:prstGeom prst="rect">
            <a:avLst/>
          </a:prstGeom>
        </p:spPr>
        <p:txBody>
          <a:bodyPr wrap="square" lIns="0" tIns="0" rIns="0" bIns="0">
            <a:spAutoFit/>
          </a:bodyPr>
          <a:lstStyle>
            <a:lvl1pPr>
              <a:defRPr sz="2000" b="1" i="0">
                <a:solidFill>
                  <a:schemeClr val="tx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9/7/2022</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elearningforkids.org/Courses/Liquid_Animation/Body_Parts/Digestive_Syste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learnnc.org/lp/media/uploads/2010/02/digestion.pdf" TargetMode="External"/><Relationship Id="rId2" Type="http://schemas.openxmlformats.org/officeDocument/2006/relationships/hyperlink" Target="http://www.bbc.co.uk/learningzone/clips/the-digestive-system/4180.html"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7944" y="322275"/>
            <a:ext cx="1932305" cy="321242"/>
          </a:xfrm>
          <a:prstGeom prst="rect">
            <a:avLst/>
          </a:prstGeom>
          <a:ln>
            <a:noFill/>
          </a:ln>
        </p:spPr>
        <p:txBody>
          <a:bodyPr vert="horz" wrap="square" lIns="0" tIns="13335" rIns="0" bIns="0" rtlCol="0">
            <a:spAutoFit/>
          </a:bodyPr>
          <a:lstStyle/>
          <a:p>
            <a:pPr marL="12700">
              <a:lnSpc>
                <a:spcPct val="100000"/>
              </a:lnSpc>
              <a:spcBef>
                <a:spcPts val="105"/>
              </a:spcBef>
              <a:tabLst>
                <a:tab pos="719455" algn="l"/>
              </a:tabLst>
            </a:pPr>
            <a:r>
              <a:rPr lang="en-GB" spc="-10" dirty="0"/>
              <a:t>SCIENCE </a:t>
            </a:r>
            <a:endParaRPr spc="-10" dirty="0"/>
          </a:p>
        </p:txBody>
      </p:sp>
      <p:sp>
        <p:nvSpPr>
          <p:cNvPr id="3" name="object 3"/>
          <p:cNvSpPr txBox="1"/>
          <p:nvPr/>
        </p:nvSpPr>
        <p:spPr>
          <a:xfrm>
            <a:off x="2647488" y="322275"/>
            <a:ext cx="1096645" cy="331470"/>
          </a:xfrm>
          <a:prstGeom prst="rect">
            <a:avLst/>
          </a:prstGeom>
          <a:ln>
            <a:noFill/>
          </a:ln>
        </p:spPr>
        <p:txBody>
          <a:bodyPr vert="horz" wrap="square" lIns="0" tIns="13335" rIns="0" bIns="0" rtlCol="0">
            <a:spAutoFit/>
          </a:bodyPr>
          <a:lstStyle/>
          <a:p>
            <a:pPr marL="12700">
              <a:lnSpc>
                <a:spcPct val="100000"/>
              </a:lnSpc>
              <a:spcBef>
                <a:spcPts val="105"/>
              </a:spcBef>
              <a:tabLst>
                <a:tab pos="484505" algn="l"/>
              </a:tabLst>
            </a:pPr>
            <a:r>
              <a:rPr sz="2000" b="1" dirty="0">
                <a:latin typeface="Calibri"/>
                <a:cs typeface="Calibri"/>
              </a:rPr>
              <a:t>	</a:t>
            </a:r>
            <a:r>
              <a:rPr sz="2000" b="1" spc="-165" dirty="0">
                <a:latin typeface="Calibri"/>
                <a:cs typeface="Calibri"/>
              </a:rPr>
              <a:t>T</a:t>
            </a:r>
            <a:r>
              <a:rPr sz="2000" b="1" spc="-5" dirty="0">
                <a:latin typeface="Calibri"/>
                <a:cs typeface="Calibri"/>
              </a:rPr>
              <a:t>e</a:t>
            </a:r>
            <a:r>
              <a:rPr sz="2000" b="1" spc="-20" dirty="0">
                <a:latin typeface="Calibri"/>
                <a:cs typeface="Calibri"/>
              </a:rPr>
              <a:t>r</a:t>
            </a:r>
            <a:r>
              <a:rPr sz="2000" b="1" spc="-5" dirty="0">
                <a:latin typeface="Calibri"/>
                <a:cs typeface="Calibri"/>
              </a:rPr>
              <a:t>m:</a:t>
            </a:r>
            <a:endParaRPr sz="2000" dirty="0">
              <a:latin typeface="Calibri"/>
              <a:cs typeface="Calibri"/>
            </a:endParaRPr>
          </a:p>
        </p:txBody>
      </p:sp>
      <p:sp>
        <p:nvSpPr>
          <p:cNvPr id="4" name="object 4"/>
          <p:cNvSpPr/>
          <p:nvPr/>
        </p:nvSpPr>
        <p:spPr>
          <a:xfrm>
            <a:off x="4152519" y="1658366"/>
            <a:ext cx="2960370" cy="1681499"/>
          </a:xfrm>
          <a:custGeom>
            <a:avLst/>
            <a:gdLst/>
            <a:ahLst/>
            <a:cxnLst/>
            <a:rect l="l" t="t" r="r" b="b"/>
            <a:pathLst>
              <a:path w="2960370" h="1953260">
                <a:moveTo>
                  <a:pt x="0" y="1952752"/>
                </a:moveTo>
                <a:lnTo>
                  <a:pt x="2960116" y="1952752"/>
                </a:lnTo>
                <a:lnTo>
                  <a:pt x="2960116" y="0"/>
                </a:lnTo>
                <a:lnTo>
                  <a:pt x="0" y="0"/>
                </a:lnTo>
                <a:lnTo>
                  <a:pt x="0" y="1952752"/>
                </a:lnTo>
                <a:close/>
              </a:path>
            </a:pathLst>
          </a:custGeom>
          <a:ln w="25400">
            <a:solidFill>
              <a:srgbClr val="00B050"/>
            </a:solidFill>
          </a:ln>
        </p:spPr>
        <p:txBody>
          <a:bodyPr wrap="square" lIns="0" tIns="0" rIns="0" bIns="0" rtlCol="0"/>
          <a:lstStyle/>
          <a:p>
            <a:endParaRPr/>
          </a:p>
        </p:txBody>
      </p:sp>
      <p:sp>
        <p:nvSpPr>
          <p:cNvPr id="5" name="object 5"/>
          <p:cNvSpPr txBox="1"/>
          <p:nvPr/>
        </p:nvSpPr>
        <p:spPr>
          <a:xfrm>
            <a:off x="4189603" y="1689862"/>
            <a:ext cx="2883310" cy="1563890"/>
          </a:xfrm>
          <a:prstGeom prst="rect">
            <a:avLst/>
          </a:prstGeom>
          <a:solidFill>
            <a:schemeClr val="accent3">
              <a:lumMod val="60000"/>
              <a:lumOff val="40000"/>
            </a:schemeClr>
          </a:solidFill>
          <a:ln>
            <a:solidFill>
              <a:srgbClr val="00B050"/>
            </a:solidFill>
          </a:ln>
        </p:spPr>
        <p:txBody>
          <a:bodyPr vert="horz" wrap="square" lIns="0" tIns="12065" rIns="0" bIns="0" rtlCol="0">
            <a:spAutoFit/>
          </a:bodyPr>
          <a:lstStyle/>
          <a:p>
            <a:pPr marL="12700">
              <a:lnSpc>
                <a:spcPct val="100000"/>
              </a:lnSpc>
              <a:spcBef>
                <a:spcPts val="95"/>
              </a:spcBef>
            </a:pPr>
            <a:r>
              <a:rPr lang="en-GB" sz="1000" spc="-5" dirty="0">
                <a:latin typeface="Calibri"/>
                <a:cs typeface="Calibri"/>
              </a:rPr>
              <a:t>In Y</a:t>
            </a:r>
            <a:r>
              <a:rPr sz="1000" spc="-5" dirty="0">
                <a:latin typeface="Calibri"/>
                <a:cs typeface="Calibri"/>
              </a:rPr>
              <a:t>ear </a:t>
            </a:r>
            <a:r>
              <a:rPr lang="en-GB" sz="1000" spc="-5" dirty="0">
                <a:latin typeface="Calibri"/>
                <a:cs typeface="Calibri"/>
              </a:rPr>
              <a:t>3</a:t>
            </a:r>
            <a:r>
              <a:rPr sz="1000" spc="-5" dirty="0">
                <a:latin typeface="Calibri"/>
                <a:cs typeface="Calibri"/>
              </a:rPr>
              <a:t> </a:t>
            </a:r>
            <a:r>
              <a:rPr lang="en-GB" sz="1000" spc="-5" dirty="0">
                <a:latin typeface="Calibri"/>
                <a:cs typeface="Calibri"/>
              </a:rPr>
              <a:t>I </a:t>
            </a:r>
            <a:r>
              <a:rPr sz="1000" spc="-5" dirty="0">
                <a:latin typeface="Calibri"/>
                <a:cs typeface="Calibri"/>
              </a:rPr>
              <a:t>learned</a:t>
            </a:r>
            <a:r>
              <a:rPr lang="en-GB" sz="1000" spc="-5" dirty="0">
                <a:latin typeface="Calibri"/>
                <a:cs typeface="Calibri"/>
              </a:rPr>
              <a:t>;</a:t>
            </a:r>
          </a:p>
          <a:p>
            <a:r>
              <a:rPr lang="en-GB" sz="1000" dirty="0"/>
              <a:t>• The parts of the human body and what they do. </a:t>
            </a:r>
          </a:p>
          <a:p>
            <a:r>
              <a:rPr lang="en-GB" sz="1000" dirty="0"/>
              <a:t>• All animals need water, air and food to survive. </a:t>
            </a:r>
          </a:p>
          <a:p>
            <a:r>
              <a:rPr lang="en-GB" sz="1000" dirty="0"/>
              <a:t>• The different ways in which humans are healthy. </a:t>
            </a:r>
          </a:p>
          <a:p>
            <a:r>
              <a:rPr lang="en-GB" sz="1000" dirty="0"/>
              <a:t>• Animals get nutrition from what they eat.</a:t>
            </a:r>
          </a:p>
          <a:p>
            <a:r>
              <a:rPr lang="en-GB" sz="1000" dirty="0"/>
              <a:t> • Humans and some animals have skeletons and muscles for support, protection and movement. </a:t>
            </a:r>
          </a:p>
          <a:p>
            <a:r>
              <a:rPr lang="en-GB" sz="1000" dirty="0"/>
              <a:t>• What carnivores, omnivores and herbivores are. </a:t>
            </a:r>
          </a:p>
          <a:p>
            <a:r>
              <a:rPr lang="en-GB" sz="1000" dirty="0"/>
              <a:t>• Excretion is one of the seven living processes.</a:t>
            </a:r>
          </a:p>
          <a:p>
            <a:pPr marL="184150" indent="-171450">
              <a:lnSpc>
                <a:spcPct val="100000"/>
              </a:lnSpc>
              <a:spcBef>
                <a:spcPts val="95"/>
              </a:spcBef>
              <a:buFont typeface="Wingdings" pitchFamily="2" charset="2"/>
              <a:buChar char="v"/>
            </a:pPr>
            <a:endParaRPr sz="1000" dirty="0">
              <a:latin typeface="Calibri"/>
              <a:cs typeface="Calibri"/>
            </a:endParaRPr>
          </a:p>
        </p:txBody>
      </p:sp>
      <p:sp>
        <p:nvSpPr>
          <p:cNvPr id="6" name="object 6"/>
          <p:cNvSpPr/>
          <p:nvPr/>
        </p:nvSpPr>
        <p:spPr>
          <a:xfrm>
            <a:off x="7221346" y="1691259"/>
            <a:ext cx="3007360" cy="5442966"/>
          </a:xfrm>
          <a:custGeom>
            <a:avLst/>
            <a:gdLst/>
            <a:ahLst/>
            <a:cxnLst/>
            <a:rect l="l" t="t" r="r" b="b"/>
            <a:pathLst>
              <a:path w="3007359" h="3416300">
                <a:moveTo>
                  <a:pt x="0" y="3415791"/>
                </a:moveTo>
                <a:lnTo>
                  <a:pt x="3007360" y="3415791"/>
                </a:lnTo>
                <a:lnTo>
                  <a:pt x="3007360" y="0"/>
                </a:lnTo>
                <a:lnTo>
                  <a:pt x="0" y="0"/>
                </a:lnTo>
                <a:lnTo>
                  <a:pt x="0" y="3415791"/>
                </a:lnTo>
                <a:close/>
              </a:path>
            </a:pathLst>
          </a:custGeom>
          <a:ln w="25400">
            <a:solidFill>
              <a:srgbClr val="00B050"/>
            </a:solidFill>
          </a:ln>
        </p:spPr>
        <p:txBody>
          <a:bodyPr wrap="square" lIns="0" tIns="0" rIns="0" bIns="0" rtlCol="0"/>
          <a:lstStyle/>
          <a:p>
            <a:endParaRPr/>
          </a:p>
        </p:txBody>
      </p:sp>
      <p:grpSp>
        <p:nvGrpSpPr>
          <p:cNvPr id="15" name="object 15"/>
          <p:cNvGrpSpPr/>
          <p:nvPr/>
        </p:nvGrpSpPr>
        <p:grpSpPr>
          <a:xfrm>
            <a:off x="443407" y="961582"/>
            <a:ext cx="6669608" cy="4406351"/>
            <a:chOff x="443407" y="961135"/>
            <a:chExt cx="6669608" cy="4107815"/>
          </a:xfrm>
        </p:grpSpPr>
        <p:sp>
          <p:nvSpPr>
            <p:cNvPr id="16" name="object 16"/>
            <p:cNvSpPr/>
            <p:nvPr/>
          </p:nvSpPr>
          <p:spPr>
            <a:xfrm>
              <a:off x="443407" y="961135"/>
              <a:ext cx="3624579" cy="4107815"/>
            </a:xfrm>
            <a:custGeom>
              <a:avLst/>
              <a:gdLst/>
              <a:ahLst/>
              <a:cxnLst/>
              <a:rect l="l" t="t" r="r" b="b"/>
              <a:pathLst>
                <a:path w="3624579" h="4107815">
                  <a:moveTo>
                    <a:pt x="3624453" y="127"/>
                  </a:moveTo>
                  <a:lnTo>
                    <a:pt x="3624402" y="0"/>
                  </a:lnTo>
                  <a:lnTo>
                    <a:pt x="3586302" y="0"/>
                  </a:lnTo>
                  <a:lnTo>
                    <a:pt x="3586302" y="127"/>
                  </a:lnTo>
                  <a:lnTo>
                    <a:pt x="38112" y="127"/>
                  </a:lnTo>
                  <a:lnTo>
                    <a:pt x="38112" y="0"/>
                  </a:lnTo>
                  <a:lnTo>
                    <a:pt x="12" y="0"/>
                  </a:lnTo>
                  <a:lnTo>
                    <a:pt x="12" y="127"/>
                  </a:lnTo>
                  <a:lnTo>
                    <a:pt x="0" y="38227"/>
                  </a:lnTo>
                  <a:lnTo>
                    <a:pt x="12" y="4107815"/>
                  </a:lnTo>
                  <a:lnTo>
                    <a:pt x="38112" y="4107815"/>
                  </a:lnTo>
                  <a:lnTo>
                    <a:pt x="38112" y="38227"/>
                  </a:lnTo>
                  <a:lnTo>
                    <a:pt x="3586302" y="38227"/>
                  </a:lnTo>
                  <a:lnTo>
                    <a:pt x="3586302" y="4107815"/>
                  </a:lnTo>
                  <a:lnTo>
                    <a:pt x="3624402" y="4107815"/>
                  </a:lnTo>
                  <a:lnTo>
                    <a:pt x="3624402" y="38227"/>
                  </a:lnTo>
                  <a:lnTo>
                    <a:pt x="3624453" y="127"/>
                  </a:lnTo>
                  <a:close/>
                </a:path>
              </a:pathLst>
            </a:custGeom>
            <a:solidFill>
              <a:srgbClr val="006FC0"/>
            </a:solidFill>
            <a:ln>
              <a:solidFill>
                <a:srgbClr val="00B050"/>
              </a:solidFill>
            </a:ln>
          </p:spPr>
          <p:txBody>
            <a:bodyPr wrap="square" lIns="0" tIns="0" rIns="0" bIns="0" rtlCol="0"/>
            <a:lstStyle/>
            <a:p>
              <a:endParaRPr/>
            </a:p>
          </p:txBody>
        </p:sp>
        <p:sp>
          <p:nvSpPr>
            <p:cNvPr id="17" name="object 17"/>
            <p:cNvSpPr/>
            <p:nvPr/>
          </p:nvSpPr>
          <p:spPr>
            <a:xfrm>
              <a:off x="4160265" y="967689"/>
              <a:ext cx="2952750" cy="635635"/>
            </a:xfrm>
            <a:custGeom>
              <a:avLst/>
              <a:gdLst/>
              <a:ahLst/>
              <a:cxnLst/>
              <a:rect l="l" t="t" r="r" b="b"/>
              <a:pathLst>
                <a:path w="2952750" h="635635">
                  <a:moveTo>
                    <a:pt x="0" y="635431"/>
                  </a:moveTo>
                  <a:lnTo>
                    <a:pt x="2952368" y="635431"/>
                  </a:lnTo>
                  <a:lnTo>
                    <a:pt x="2952368" y="0"/>
                  </a:lnTo>
                  <a:lnTo>
                    <a:pt x="0" y="0"/>
                  </a:lnTo>
                  <a:lnTo>
                    <a:pt x="0" y="635431"/>
                  </a:lnTo>
                  <a:close/>
                </a:path>
              </a:pathLst>
            </a:custGeom>
            <a:ln w="25400">
              <a:solidFill>
                <a:srgbClr val="00B050"/>
              </a:solidFill>
            </a:ln>
          </p:spPr>
          <p:txBody>
            <a:bodyPr wrap="square" lIns="0" tIns="0" rIns="0" bIns="0" rtlCol="0"/>
            <a:lstStyle/>
            <a:p>
              <a:endParaRPr/>
            </a:p>
          </p:txBody>
        </p:sp>
      </p:grpSp>
      <p:graphicFrame>
        <p:nvGraphicFramePr>
          <p:cNvPr id="19" name="object 19"/>
          <p:cNvGraphicFramePr>
            <a:graphicFrameLocks noGrp="1"/>
          </p:cNvGraphicFramePr>
          <p:nvPr>
            <p:extLst>
              <p:ext uri="{D42A27DB-BD31-4B8C-83A1-F6EECF244321}">
                <p14:modId xmlns:p14="http://schemas.microsoft.com/office/powerpoint/2010/main" val="425634532"/>
              </p:ext>
            </p:extLst>
          </p:nvPr>
        </p:nvGraphicFramePr>
        <p:xfrm>
          <a:off x="319729" y="771895"/>
          <a:ext cx="3729221" cy="6362330"/>
        </p:xfrm>
        <a:graphic>
          <a:graphicData uri="http://schemas.openxmlformats.org/drawingml/2006/table">
            <a:tbl>
              <a:tblPr firstRow="1" bandRow="1">
                <a:tableStyleId>{2D5ABB26-0587-4C30-8999-92F81FD0307C}</a:tableStyleId>
              </a:tblPr>
              <a:tblGrid>
                <a:gridCol w="3702015">
                  <a:extLst>
                    <a:ext uri="{9D8B030D-6E8A-4147-A177-3AD203B41FA5}">
                      <a16:colId xmlns="" xmlns:a16="http://schemas.microsoft.com/office/drawing/2014/main" val="20000"/>
                    </a:ext>
                  </a:extLst>
                </a:gridCol>
                <a:gridCol w="27206">
                  <a:extLst>
                    <a:ext uri="{9D8B030D-6E8A-4147-A177-3AD203B41FA5}">
                      <a16:colId xmlns="" xmlns:a16="http://schemas.microsoft.com/office/drawing/2014/main" val="20001"/>
                    </a:ext>
                  </a:extLst>
                </a:gridCol>
              </a:tblGrid>
              <a:tr h="6362330">
                <a:tc>
                  <a:txBody>
                    <a:bodyPr/>
                    <a:lstStyle/>
                    <a:p>
                      <a:pPr>
                        <a:lnSpc>
                          <a:spcPct val="100000"/>
                        </a:lnSpc>
                      </a:pPr>
                      <a:endParaRPr lang="en-GB" sz="900" dirty="0" smtClean="0">
                        <a:latin typeface="Times New Roman"/>
                        <a:cs typeface="Times New Roman"/>
                      </a:endParaRPr>
                    </a:p>
                    <a:p>
                      <a:pPr>
                        <a:lnSpc>
                          <a:spcPct val="100000"/>
                        </a:lnSpc>
                      </a:pPr>
                      <a:endParaRPr lang="en-GB" sz="900" dirty="0" smtClean="0">
                        <a:latin typeface="Times New Roman"/>
                        <a:cs typeface="Times New Roman"/>
                      </a:endParaRPr>
                    </a:p>
                    <a:p>
                      <a:pPr>
                        <a:lnSpc>
                          <a:spcPct val="100000"/>
                        </a:lnSpc>
                      </a:pPr>
                      <a:endParaRPr lang="en-GB" sz="900" dirty="0" smtClean="0">
                        <a:latin typeface="Times New Roman"/>
                        <a:cs typeface="Times New Roman"/>
                      </a:endParaRPr>
                    </a:p>
                    <a:p>
                      <a:r>
                        <a:rPr lang="en-GB" sz="1000" b="1" dirty="0" smtClean="0">
                          <a:solidFill>
                            <a:schemeClr val="tx1"/>
                          </a:solidFill>
                          <a:effectLst/>
                          <a:latin typeface="+mn-lt"/>
                          <a:ea typeface="+mn-ea"/>
                          <a:cs typeface="+mn-cs"/>
                        </a:rPr>
                        <a:t>Incisors</a:t>
                      </a:r>
                      <a:r>
                        <a:rPr lang="en-GB" sz="1000" dirty="0" smtClean="0">
                          <a:solidFill>
                            <a:schemeClr val="tx1"/>
                          </a:solidFill>
                          <a:effectLst/>
                          <a:latin typeface="+mn-lt"/>
                          <a:ea typeface="+mn-ea"/>
                          <a:cs typeface="+mn-cs"/>
                        </a:rPr>
                        <a:t> - a narrow-edged tooth at the front of the mouth, adapted for cutting. In humans there are four incisors in each jaw. </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Canine</a:t>
                      </a:r>
                      <a:r>
                        <a:rPr lang="en-GB" sz="1000" dirty="0" smtClean="0">
                          <a:solidFill>
                            <a:schemeClr val="tx1"/>
                          </a:solidFill>
                          <a:effectLst/>
                          <a:latin typeface="+mn-lt"/>
                          <a:ea typeface="+mn-ea"/>
                          <a:cs typeface="+mn-cs"/>
                        </a:rPr>
                        <a:t> - a pointed tooth between the incisors and premolars of a mammal, </a:t>
                      </a:r>
                    </a:p>
                    <a:p>
                      <a:endParaRPr lang="en-GB" sz="1000" b="1"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Premolars</a:t>
                      </a:r>
                      <a:r>
                        <a:rPr lang="en-GB" sz="1000" dirty="0" smtClean="0">
                          <a:solidFill>
                            <a:schemeClr val="tx1"/>
                          </a:solidFill>
                          <a:effectLst/>
                          <a:latin typeface="+mn-lt"/>
                          <a:ea typeface="+mn-ea"/>
                          <a:cs typeface="+mn-cs"/>
                        </a:rPr>
                        <a:t> - a tooth situated between the canine and the molar teeth. An adult human normally has eight, two in each jaw on each side. </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Molars</a:t>
                      </a:r>
                      <a:r>
                        <a:rPr lang="en-GB" sz="1000" dirty="0" smtClean="0">
                          <a:solidFill>
                            <a:schemeClr val="tx1"/>
                          </a:solidFill>
                          <a:effectLst/>
                          <a:latin typeface="+mn-lt"/>
                          <a:ea typeface="+mn-ea"/>
                          <a:cs typeface="+mn-cs"/>
                        </a:rPr>
                        <a:t> - a grinding tooth at the back of a mammal's mouth. </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Oesophagus</a:t>
                      </a:r>
                      <a:r>
                        <a:rPr lang="en-GB" sz="1000" dirty="0" smtClean="0">
                          <a:solidFill>
                            <a:schemeClr val="tx1"/>
                          </a:solidFill>
                          <a:effectLst/>
                          <a:latin typeface="+mn-lt"/>
                          <a:ea typeface="+mn-ea"/>
                          <a:cs typeface="+mn-cs"/>
                        </a:rPr>
                        <a:t> - this squeezes food down into the stomach like a toothpaste tube </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Stomach</a:t>
                      </a:r>
                      <a:r>
                        <a:rPr lang="en-GB" sz="1000" dirty="0" smtClean="0">
                          <a:solidFill>
                            <a:schemeClr val="tx1"/>
                          </a:solidFill>
                          <a:effectLst/>
                          <a:latin typeface="+mn-lt"/>
                          <a:ea typeface="+mn-ea"/>
                          <a:cs typeface="+mn-cs"/>
                        </a:rPr>
                        <a:t> - this organ adds special enzymes which help speed up the digestive process </a:t>
                      </a:r>
                    </a:p>
                    <a:p>
                      <a:endParaRPr lang="en-GB" sz="1000" b="1"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Large intestine</a:t>
                      </a:r>
                      <a:r>
                        <a:rPr lang="en-GB" sz="1000" dirty="0" smtClean="0">
                          <a:solidFill>
                            <a:schemeClr val="tx1"/>
                          </a:solidFill>
                          <a:effectLst/>
                          <a:latin typeface="+mn-lt"/>
                          <a:ea typeface="+mn-ea"/>
                          <a:cs typeface="+mn-cs"/>
                        </a:rPr>
                        <a:t> - takes water and some minerals from leftover food material and creates solid waste.</a:t>
                      </a:r>
                    </a:p>
                    <a:p>
                      <a:endParaRPr lang="en-GB" sz="1000" dirty="0" smtClean="0">
                        <a:solidFill>
                          <a:schemeClr val="tx1"/>
                        </a:solidFill>
                        <a:effectLst/>
                        <a:latin typeface="+mn-lt"/>
                        <a:ea typeface="+mn-ea"/>
                        <a:cs typeface="+mn-cs"/>
                      </a:endParaRPr>
                    </a:p>
                    <a:p>
                      <a:r>
                        <a:rPr lang="en-GB" sz="1000" dirty="0" smtClean="0">
                          <a:solidFill>
                            <a:schemeClr val="tx1"/>
                          </a:solidFill>
                          <a:effectLst/>
                          <a:latin typeface="+mn-lt"/>
                          <a:ea typeface="+mn-ea"/>
                          <a:cs typeface="+mn-cs"/>
                        </a:rPr>
                        <a:t> </a:t>
                      </a:r>
                      <a:r>
                        <a:rPr lang="en-GB" sz="1000" b="1" dirty="0" smtClean="0">
                          <a:solidFill>
                            <a:schemeClr val="tx1"/>
                          </a:solidFill>
                          <a:effectLst/>
                          <a:latin typeface="+mn-lt"/>
                          <a:ea typeface="+mn-ea"/>
                          <a:cs typeface="+mn-cs"/>
                        </a:rPr>
                        <a:t>Small intestine</a:t>
                      </a:r>
                      <a:r>
                        <a:rPr lang="en-GB" sz="1000" dirty="0" smtClean="0">
                          <a:solidFill>
                            <a:schemeClr val="tx1"/>
                          </a:solidFill>
                          <a:effectLst/>
                          <a:latin typeface="+mn-lt"/>
                          <a:ea typeface="+mn-ea"/>
                          <a:cs typeface="+mn-cs"/>
                        </a:rPr>
                        <a:t> - here nutrients are absorbed through the walls into the body</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 Acids</a:t>
                      </a:r>
                      <a:r>
                        <a:rPr lang="en-GB" sz="1000" dirty="0" smtClean="0">
                          <a:solidFill>
                            <a:schemeClr val="tx1"/>
                          </a:solidFill>
                          <a:effectLst/>
                          <a:latin typeface="+mn-lt"/>
                          <a:ea typeface="+mn-ea"/>
                          <a:cs typeface="+mn-cs"/>
                        </a:rPr>
                        <a:t> - play a key role in digestion of proteins by activating digestive enzymes,</a:t>
                      </a:r>
                    </a:p>
                    <a:p>
                      <a:endParaRPr lang="en-GB" sz="1000" dirty="0" smtClean="0">
                        <a:solidFill>
                          <a:schemeClr val="tx1"/>
                        </a:solidFill>
                        <a:effectLst/>
                        <a:latin typeface="+mn-lt"/>
                        <a:ea typeface="+mn-ea"/>
                        <a:cs typeface="+mn-cs"/>
                      </a:endParaRPr>
                    </a:p>
                    <a:p>
                      <a:r>
                        <a:rPr lang="en-GB" sz="1000" dirty="0" smtClean="0">
                          <a:solidFill>
                            <a:schemeClr val="tx1"/>
                          </a:solidFill>
                          <a:effectLst/>
                          <a:latin typeface="+mn-lt"/>
                          <a:ea typeface="+mn-ea"/>
                          <a:cs typeface="+mn-cs"/>
                        </a:rPr>
                        <a:t> </a:t>
                      </a:r>
                      <a:r>
                        <a:rPr lang="en-GB" sz="1000" b="1" dirty="0" smtClean="0">
                          <a:solidFill>
                            <a:schemeClr val="tx1"/>
                          </a:solidFill>
                          <a:effectLst/>
                          <a:latin typeface="+mn-lt"/>
                          <a:ea typeface="+mn-ea"/>
                          <a:cs typeface="+mn-cs"/>
                        </a:rPr>
                        <a:t>Saliva</a:t>
                      </a:r>
                      <a:r>
                        <a:rPr lang="en-GB" sz="1000" dirty="0" smtClean="0">
                          <a:solidFill>
                            <a:schemeClr val="tx1"/>
                          </a:solidFill>
                          <a:effectLst/>
                          <a:latin typeface="+mn-lt"/>
                          <a:ea typeface="+mn-ea"/>
                          <a:cs typeface="+mn-cs"/>
                        </a:rPr>
                        <a:t> - a watery liquid that is produced to moisten food, so it can be swallowed easily. </a:t>
                      </a:r>
                    </a:p>
                    <a:p>
                      <a:endParaRPr lang="en-GB" sz="1000" b="1"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Enzymes</a:t>
                      </a:r>
                      <a:r>
                        <a:rPr lang="en-GB" sz="1000" dirty="0" smtClean="0">
                          <a:solidFill>
                            <a:schemeClr val="tx1"/>
                          </a:solidFill>
                          <a:effectLst/>
                          <a:latin typeface="+mn-lt"/>
                          <a:ea typeface="+mn-ea"/>
                          <a:cs typeface="+mn-cs"/>
                        </a:rPr>
                        <a:t> – these are special proteins that break up large molecules of food into tiny molecules.</a:t>
                      </a:r>
                    </a:p>
                    <a:p>
                      <a:endParaRPr lang="en-GB" sz="1000" dirty="0" smtClean="0">
                        <a:solidFill>
                          <a:schemeClr val="tx1"/>
                        </a:solidFill>
                        <a:effectLst/>
                        <a:latin typeface="+mn-lt"/>
                        <a:ea typeface="+mn-ea"/>
                        <a:cs typeface="+mn-cs"/>
                      </a:endParaRPr>
                    </a:p>
                    <a:p>
                      <a:r>
                        <a:rPr lang="en-GB" sz="1000" dirty="0" smtClean="0">
                          <a:solidFill>
                            <a:schemeClr val="tx1"/>
                          </a:solidFill>
                          <a:effectLst/>
                          <a:latin typeface="+mn-lt"/>
                          <a:ea typeface="+mn-ea"/>
                          <a:cs typeface="+mn-cs"/>
                        </a:rPr>
                        <a:t> </a:t>
                      </a:r>
                      <a:r>
                        <a:rPr lang="en-GB" sz="1000" b="1" dirty="0" smtClean="0">
                          <a:solidFill>
                            <a:schemeClr val="tx1"/>
                          </a:solidFill>
                          <a:effectLst/>
                          <a:latin typeface="+mn-lt"/>
                          <a:ea typeface="+mn-ea"/>
                          <a:cs typeface="+mn-cs"/>
                        </a:rPr>
                        <a:t>Pancreas</a:t>
                      </a:r>
                      <a:r>
                        <a:rPr lang="en-GB" sz="1000" dirty="0" smtClean="0">
                          <a:solidFill>
                            <a:schemeClr val="tx1"/>
                          </a:solidFill>
                          <a:effectLst/>
                          <a:latin typeface="+mn-lt"/>
                          <a:ea typeface="+mn-ea"/>
                          <a:cs typeface="+mn-cs"/>
                        </a:rPr>
                        <a:t> - Produces digestive juices and helps to control blood sugar. </a:t>
                      </a:r>
                    </a:p>
                    <a:p>
                      <a:endParaRPr lang="en-GB" sz="1000" dirty="0" smtClean="0">
                        <a:solidFill>
                          <a:schemeClr val="tx1"/>
                        </a:solidFill>
                        <a:effectLst/>
                        <a:latin typeface="+mn-lt"/>
                        <a:ea typeface="+mn-ea"/>
                        <a:cs typeface="+mn-cs"/>
                      </a:endParaRPr>
                    </a:p>
                    <a:p>
                      <a:r>
                        <a:rPr lang="en-GB" sz="1000" b="1" dirty="0" smtClean="0">
                          <a:solidFill>
                            <a:schemeClr val="tx1"/>
                          </a:solidFill>
                          <a:effectLst/>
                          <a:latin typeface="+mn-lt"/>
                          <a:ea typeface="+mn-ea"/>
                          <a:cs typeface="+mn-cs"/>
                        </a:rPr>
                        <a:t>Anus</a:t>
                      </a:r>
                      <a:r>
                        <a:rPr lang="en-GB" sz="1000" dirty="0" smtClean="0">
                          <a:solidFill>
                            <a:schemeClr val="tx1"/>
                          </a:solidFill>
                          <a:effectLst/>
                          <a:latin typeface="+mn-lt"/>
                          <a:ea typeface="+mn-ea"/>
                          <a:cs typeface="+mn-cs"/>
                        </a:rPr>
                        <a:t> - this is where solid waste (poo) leaves the body </a:t>
                      </a:r>
                    </a:p>
                    <a:p>
                      <a:pPr>
                        <a:lnSpc>
                          <a:spcPct val="100000"/>
                        </a:lnSpc>
                      </a:pPr>
                      <a:endParaRPr sz="900" dirty="0">
                        <a:latin typeface="Times New Roman"/>
                        <a:cs typeface="Times New Roman"/>
                      </a:endParaRPr>
                    </a:p>
                  </a:txBody>
                  <a:tcPr marL="0" marR="0" marT="0" marB="0">
                    <a:lnB w="9525">
                      <a:solidFill>
                        <a:srgbClr val="006FC0"/>
                      </a:solidFill>
                      <a:prstDash val="solid"/>
                    </a:lnB>
                    <a:solidFill>
                      <a:schemeClr val="accent3"/>
                    </a:solidFill>
                  </a:tcPr>
                </a:tc>
                <a:tc>
                  <a:txBody>
                    <a:bodyPr/>
                    <a:lstStyle/>
                    <a:p>
                      <a:pPr marL="23495">
                        <a:lnSpc>
                          <a:spcPts val="1335"/>
                        </a:lnSpc>
                      </a:pPr>
                      <a:r>
                        <a:rPr sz="1400" b="1" spc="-10" dirty="0">
                          <a:latin typeface="Calibri"/>
                          <a:cs typeface="Calibri"/>
                        </a:rPr>
                        <a:t>Vocabulary</a:t>
                      </a:r>
                      <a:r>
                        <a:rPr sz="1400" b="1" spc="-20" dirty="0">
                          <a:latin typeface="Calibri"/>
                          <a:cs typeface="Calibri"/>
                        </a:rPr>
                        <a:t> </a:t>
                      </a:r>
                      <a:r>
                        <a:rPr sz="1400" b="1" dirty="0">
                          <a:latin typeface="Calibri"/>
                          <a:cs typeface="Calibri"/>
                        </a:rPr>
                        <a:t>I</a:t>
                      </a:r>
                      <a:r>
                        <a:rPr sz="1400" b="1" spc="-15" dirty="0">
                          <a:latin typeface="Calibri"/>
                          <a:cs typeface="Calibri"/>
                        </a:rPr>
                        <a:t> </a:t>
                      </a:r>
                      <a:r>
                        <a:rPr sz="1400" b="1" spc="-5" dirty="0">
                          <a:latin typeface="Calibri"/>
                          <a:cs typeface="Calibri"/>
                        </a:rPr>
                        <a:t>need to</a:t>
                      </a:r>
                      <a:r>
                        <a:rPr sz="1400" b="1" spc="-20" dirty="0">
                          <a:latin typeface="Calibri"/>
                          <a:cs typeface="Calibri"/>
                        </a:rPr>
                        <a:t> </a:t>
                      </a:r>
                      <a:r>
                        <a:rPr sz="1400" b="1" dirty="0">
                          <a:latin typeface="Calibri"/>
                          <a:cs typeface="Calibri"/>
                        </a:rPr>
                        <a:t>know</a:t>
                      </a:r>
                      <a:endParaRPr sz="1400" dirty="0">
                        <a:latin typeface="Calibri"/>
                        <a:cs typeface="Calibri"/>
                      </a:endParaRPr>
                    </a:p>
                  </a:txBody>
                  <a:tcPr marL="0" marR="0" marT="0" marB="0">
                    <a:lnB w="9525">
                      <a:solidFill>
                        <a:srgbClr val="006FC0"/>
                      </a:solidFill>
                      <a:prstDash val="solid"/>
                    </a:lnB>
                  </a:tcPr>
                </a:tc>
                <a:extLst>
                  <a:ext uri="{0D108BD9-81ED-4DB2-BD59-A6C34878D82A}">
                    <a16:rowId xmlns="" xmlns:a16="http://schemas.microsoft.com/office/drawing/2014/main" val="10000"/>
                  </a:ext>
                </a:extLst>
              </a:tr>
            </a:tbl>
          </a:graphicData>
        </a:graphic>
      </p:graphicFrame>
      <p:sp>
        <p:nvSpPr>
          <p:cNvPr id="20" name="object 20"/>
          <p:cNvSpPr txBox="1"/>
          <p:nvPr/>
        </p:nvSpPr>
        <p:spPr>
          <a:xfrm>
            <a:off x="4067986" y="322275"/>
            <a:ext cx="4346978" cy="1165832"/>
          </a:xfrm>
          <a:prstGeom prst="rect">
            <a:avLst/>
          </a:prstGeom>
          <a:ln>
            <a:noFill/>
          </a:ln>
        </p:spPr>
        <p:txBody>
          <a:bodyPr vert="horz" wrap="square" lIns="0" tIns="13335" rIns="0" bIns="0" rtlCol="0">
            <a:spAutoFit/>
          </a:bodyPr>
          <a:lstStyle/>
          <a:p>
            <a:pPr marL="12700">
              <a:lnSpc>
                <a:spcPct val="100000"/>
              </a:lnSpc>
              <a:spcBef>
                <a:spcPts val="105"/>
              </a:spcBef>
              <a:tabLst>
                <a:tab pos="1553210" algn="l"/>
              </a:tabLst>
            </a:pPr>
            <a:r>
              <a:rPr lang="en-GB" sz="2000" b="1" spc="-10" dirty="0">
                <a:latin typeface="Calibri"/>
                <a:cs typeface="Calibri"/>
              </a:rPr>
              <a:t>AUTUMN</a:t>
            </a:r>
            <a:r>
              <a:rPr sz="2000" b="1" spc="-10" dirty="0">
                <a:latin typeface="Calibri"/>
                <a:cs typeface="Calibri"/>
              </a:rPr>
              <a:t> </a:t>
            </a:r>
            <a:r>
              <a:rPr sz="2000" b="1" dirty="0">
                <a:latin typeface="Calibri"/>
                <a:cs typeface="Calibri"/>
              </a:rPr>
              <a:t>1	</a:t>
            </a:r>
            <a:r>
              <a:rPr sz="2000" b="1" spc="-5" dirty="0">
                <a:latin typeface="Calibri"/>
                <a:cs typeface="Calibri"/>
              </a:rPr>
              <a:t>Unit:</a:t>
            </a:r>
            <a:r>
              <a:rPr sz="2000" b="1" spc="-45" dirty="0">
                <a:latin typeface="Calibri"/>
                <a:cs typeface="Calibri"/>
              </a:rPr>
              <a:t> </a:t>
            </a:r>
            <a:r>
              <a:rPr lang="en-GB" sz="2000" b="1" spc="-45" dirty="0" smtClean="0">
                <a:latin typeface="Calibri"/>
                <a:cs typeface="Calibri"/>
              </a:rPr>
              <a:t>Teeth &amp; Digestion</a:t>
            </a:r>
            <a:endParaRPr sz="2000" dirty="0">
              <a:latin typeface="Calibri"/>
              <a:cs typeface="Calibri"/>
            </a:endParaRPr>
          </a:p>
          <a:p>
            <a:pPr>
              <a:lnSpc>
                <a:spcPct val="100000"/>
              </a:lnSpc>
              <a:spcBef>
                <a:spcPts val="20"/>
              </a:spcBef>
            </a:pPr>
            <a:endParaRPr sz="2100" dirty="0">
              <a:latin typeface="Calibri"/>
              <a:cs typeface="Calibri"/>
            </a:endParaRPr>
          </a:p>
          <a:p>
            <a:pPr marL="1147445" marR="128905" indent="-872490">
              <a:lnSpc>
                <a:spcPct val="120700"/>
              </a:lnSpc>
            </a:pPr>
            <a:r>
              <a:rPr sz="1400" b="1" dirty="0">
                <a:latin typeface="Calibri"/>
                <a:cs typeface="Calibri"/>
              </a:rPr>
              <a:t>Things I </a:t>
            </a:r>
            <a:r>
              <a:rPr sz="1400" b="1" spc="-5" dirty="0">
                <a:latin typeface="Calibri"/>
                <a:cs typeface="Calibri"/>
              </a:rPr>
              <a:t>already </a:t>
            </a:r>
            <a:r>
              <a:rPr sz="1400" b="1" spc="-10" dirty="0">
                <a:latin typeface="Calibri"/>
                <a:cs typeface="Calibri"/>
              </a:rPr>
              <a:t>know </a:t>
            </a:r>
            <a:r>
              <a:rPr sz="1400" b="1" spc="-10" dirty="0" smtClean="0">
                <a:latin typeface="Calibri"/>
                <a:cs typeface="Calibri"/>
              </a:rPr>
              <a:t>before</a:t>
            </a:r>
            <a:endParaRPr lang="en-GB" sz="1400" b="1" spc="-10" dirty="0" smtClean="0">
              <a:latin typeface="Calibri"/>
              <a:cs typeface="Calibri"/>
            </a:endParaRPr>
          </a:p>
          <a:p>
            <a:pPr marL="1147445" marR="128905" indent="-872490">
              <a:lnSpc>
                <a:spcPct val="120700"/>
              </a:lnSpc>
            </a:pPr>
            <a:r>
              <a:rPr sz="1400" b="1" spc="-10" dirty="0" smtClean="0">
                <a:latin typeface="Calibri"/>
                <a:cs typeface="Calibri"/>
              </a:rPr>
              <a:t> </a:t>
            </a:r>
            <a:r>
              <a:rPr sz="1400" b="1" dirty="0">
                <a:latin typeface="Calibri"/>
                <a:cs typeface="Calibri"/>
              </a:rPr>
              <a:t>I </a:t>
            </a:r>
            <a:r>
              <a:rPr sz="1400" b="1" spc="-10" dirty="0">
                <a:latin typeface="Calibri"/>
                <a:cs typeface="Calibri"/>
              </a:rPr>
              <a:t>start </a:t>
            </a:r>
            <a:r>
              <a:rPr sz="1400" b="1" spc="-305" dirty="0">
                <a:latin typeface="Calibri"/>
                <a:cs typeface="Calibri"/>
              </a:rPr>
              <a:t> </a:t>
            </a:r>
            <a:r>
              <a:rPr sz="1400" b="1" dirty="0">
                <a:latin typeface="Calibri"/>
                <a:cs typeface="Calibri"/>
              </a:rPr>
              <a:t>the</a:t>
            </a:r>
            <a:r>
              <a:rPr sz="1400" b="1" spc="-5" dirty="0">
                <a:latin typeface="Calibri"/>
                <a:cs typeface="Calibri"/>
              </a:rPr>
              <a:t> journey</a:t>
            </a:r>
            <a:endParaRPr sz="1400" dirty="0">
              <a:latin typeface="Calibri"/>
              <a:cs typeface="Calibri"/>
            </a:endParaRPr>
          </a:p>
        </p:txBody>
      </p:sp>
      <p:sp>
        <p:nvSpPr>
          <p:cNvPr id="22" name="object 22"/>
          <p:cNvSpPr/>
          <p:nvPr/>
        </p:nvSpPr>
        <p:spPr>
          <a:xfrm>
            <a:off x="7231888" y="967689"/>
            <a:ext cx="3002280" cy="635635"/>
          </a:xfrm>
          <a:custGeom>
            <a:avLst/>
            <a:gdLst/>
            <a:ahLst/>
            <a:cxnLst/>
            <a:rect l="l" t="t" r="r" b="b"/>
            <a:pathLst>
              <a:path w="3002279" h="635635">
                <a:moveTo>
                  <a:pt x="0" y="635431"/>
                </a:moveTo>
                <a:lnTo>
                  <a:pt x="3002153" y="635431"/>
                </a:lnTo>
                <a:lnTo>
                  <a:pt x="3002153" y="0"/>
                </a:lnTo>
                <a:lnTo>
                  <a:pt x="0" y="0"/>
                </a:lnTo>
                <a:lnTo>
                  <a:pt x="0" y="635431"/>
                </a:lnTo>
                <a:close/>
              </a:path>
            </a:pathLst>
          </a:custGeom>
          <a:ln w="25399">
            <a:solidFill>
              <a:srgbClr val="00B050"/>
            </a:solidFill>
          </a:ln>
        </p:spPr>
        <p:txBody>
          <a:bodyPr wrap="square" lIns="0" tIns="0" rIns="0" bIns="0" rtlCol="0"/>
          <a:lstStyle/>
          <a:p>
            <a:endParaRPr/>
          </a:p>
        </p:txBody>
      </p:sp>
      <p:sp>
        <p:nvSpPr>
          <p:cNvPr id="23" name="object 23"/>
          <p:cNvSpPr txBox="1"/>
          <p:nvPr/>
        </p:nvSpPr>
        <p:spPr>
          <a:xfrm>
            <a:off x="7268718" y="955903"/>
            <a:ext cx="2959988" cy="541020"/>
          </a:xfrm>
          <a:prstGeom prst="rect">
            <a:avLst/>
          </a:prstGeom>
          <a:solidFill>
            <a:schemeClr val="accent3"/>
          </a:solidFill>
          <a:ln>
            <a:noFill/>
          </a:ln>
        </p:spPr>
        <p:txBody>
          <a:bodyPr vert="horz" wrap="square" lIns="0" tIns="12700" rIns="0" bIns="0" rtlCol="0">
            <a:spAutoFit/>
          </a:bodyPr>
          <a:lstStyle/>
          <a:p>
            <a:pPr marL="12700" marR="5080">
              <a:lnSpc>
                <a:spcPct val="120700"/>
              </a:lnSpc>
              <a:spcBef>
                <a:spcPts val="100"/>
              </a:spcBef>
            </a:pPr>
            <a:r>
              <a:rPr sz="1400" b="1" dirty="0">
                <a:latin typeface="Calibri"/>
                <a:cs typeface="Calibri"/>
              </a:rPr>
              <a:t>Things I </a:t>
            </a:r>
            <a:r>
              <a:rPr sz="1400" b="1" spc="-5" dirty="0">
                <a:latin typeface="Calibri"/>
                <a:cs typeface="Calibri"/>
              </a:rPr>
              <a:t>need </a:t>
            </a:r>
            <a:r>
              <a:rPr sz="1400" b="1" spc="-15" dirty="0">
                <a:latin typeface="Calibri"/>
                <a:cs typeface="Calibri"/>
              </a:rPr>
              <a:t>to </a:t>
            </a:r>
            <a:r>
              <a:rPr sz="1400" b="1" spc="-5" dirty="0">
                <a:latin typeface="Calibri"/>
                <a:cs typeface="Calibri"/>
              </a:rPr>
              <a:t>know by </a:t>
            </a:r>
            <a:r>
              <a:rPr sz="1400" b="1" dirty="0">
                <a:latin typeface="Calibri"/>
                <a:cs typeface="Calibri"/>
              </a:rPr>
              <a:t>the </a:t>
            </a:r>
            <a:r>
              <a:rPr sz="1400" b="1" spc="-5" dirty="0">
                <a:latin typeface="Calibri"/>
                <a:cs typeface="Calibri"/>
              </a:rPr>
              <a:t>end </a:t>
            </a:r>
            <a:r>
              <a:rPr sz="1400" b="1" dirty="0">
                <a:latin typeface="Calibri"/>
                <a:cs typeface="Calibri"/>
              </a:rPr>
              <a:t>of </a:t>
            </a:r>
            <a:r>
              <a:rPr sz="1400" b="1" spc="-305" dirty="0">
                <a:latin typeface="Calibri"/>
                <a:cs typeface="Calibri"/>
              </a:rPr>
              <a:t> </a:t>
            </a:r>
            <a:r>
              <a:rPr sz="1400" b="1" dirty="0">
                <a:latin typeface="Calibri"/>
                <a:cs typeface="Calibri"/>
              </a:rPr>
              <a:t>the</a:t>
            </a:r>
            <a:r>
              <a:rPr sz="1400" b="1" spc="-5" dirty="0">
                <a:latin typeface="Calibri"/>
                <a:cs typeface="Calibri"/>
              </a:rPr>
              <a:t> journey</a:t>
            </a:r>
            <a:endParaRPr sz="1400" dirty="0">
              <a:latin typeface="Calibri"/>
              <a:cs typeface="Calibri"/>
            </a:endParaRPr>
          </a:p>
        </p:txBody>
      </p:sp>
      <p:sp>
        <p:nvSpPr>
          <p:cNvPr id="31" name="Rectangle 30">
            <a:extLst>
              <a:ext uri="{FF2B5EF4-FFF2-40B4-BE49-F238E27FC236}">
                <a16:creationId xmlns="" xmlns:a16="http://schemas.microsoft.com/office/drawing/2014/main" id="{03F6EDA1-414B-A649-B3C3-8B54469B74C4}"/>
              </a:ext>
            </a:extLst>
          </p:cNvPr>
          <p:cNvSpPr/>
          <p:nvPr/>
        </p:nvSpPr>
        <p:spPr>
          <a:xfrm>
            <a:off x="8166100" y="267332"/>
            <a:ext cx="1383007" cy="369332"/>
          </a:xfrm>
          <a:prstGeom prst="rect">
            <a:avLst/>
          </a:prstGeom>
          <a:ln>
            <a:noFill/>
          </a:ln>
        </p:spPr>
        <p:txBody>
          <a:bodyPr wrap="none">
            <a:spAutoFit/>
          </a:bodyPr>
          <a:lstStyle/>
          <a:p>
            <a:r>
              <a:rPr lang="en-GB" spc="-40" dirty="0"/>
              <a:t>Year</a:t>
            </a:r>
            <a:r>
              <a:rPr lang="en-GB" spc="-70" dirty="0"/>
              <a:t> </a:t>
            </a:r>
            <a:r>
              <a:rPr lang="en-GB" spc="-10" dirty="0"/>
              <a:t>group: </a:t>
            </a:r>
            <a:r>
              <a:rPr lang="en-GB" spc="-10" dirty="0" smtClean="0"/>
              <a:t>4</a:t>
            </a:r>
            <a:endParaRPr lang="en-US" dirty="0"/>
          </a:p>
        </p:txBody>
      </p:sp>
      <p:pic>
        <p:nvPicPr>
          <p:cNvPr id="32" name="Picture 31">
            <a:extLst>
              <a:ext uri="{FF2B5EF4-FFF2-40B4-BE49-F238E27FC236}">
                <a16:creationId xmlns="" xmlns:a16="http://schemas.microsoft.com/office/drawing/2014/main" id="{A0B315EE-7A53-6C42-A5A8-DFAC03318FC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58849" y="347865"/>
            <a:ext cx="502856" cy="501637"/>
          </a:xfrm>
          <a:prstGeom prst="rect">
            <a:avLst/>
          </a:prstGeom>
          <a:noFill/>
          <a:ln>
            <a:solidFill>
              <a:srgbClr val="00B050"/>
            </a:solidFill>
          </a:ln>
        </p:spPr>
      </p:pic>
      <p:sp>
        <p:nvSpPr>
          <p:cNvPr id="35" name="Rounded Rectangle 34">
            <a:extLst>
              <a:ext uri="{FF2B5EF4-FFF2-40B4-BE49-F238E27FC236}">
                <a16:creationId xmlns="" xmlns:a16="http://schemas.microsoft.com/office/drawing/2014/main" id="{F2BAC8C1-8B51-044C-B7E0-A15E43DD8E50}"/>
              </a:ext>
            </a:extLst>
          </p:cNvPr>
          <p:cNvSpPr/>
          <p:nvPr/>
        </p:nvSpPr>
        <p:spPr>
          <a:xfrm rot="5400000">
            <a:off x="1260595" y="19382720"/>
            <a:ext cx="7923039" cy="801620"/>
          </a:xfrm>
          <a:prstGeom prst="roundRect">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100" dirty="0" smtClean="0">
                <a:solidFill>
                  <a:schemeClr val="tx1"/>
                </a:solidFill>
              </a:rPr>
              <a:t>.</a:t>
            </a:r>
            <a:endParaRPr lang="en-GB" sz="1100" dirty="0">
              <a:solidFill>
                <a:schemeClr val="tx1"/>
              </a:solidFill>
            </a:endParaRPr>
          </a:p>
          <a:p>
            <a:pPr algn="ctr"/>
            <a:endParaRPr lang="en-GB" sz="1100" dirty="0">
              <a:solidFill>
                <a:schemeClr val="tx1"/>
              </a:solidFill>
            </a:endParaRPr>
          </a:p>
          <a:p>
            <a:pPr algn="ctr"/>
            <a:endParaRPr lang="en-US" sz="1100" dirty="0">
              <a:solidFill>
                <a:schemeClr val="tx1"/>
              </a:solidFill>
            </a:endParaRPr>
          </a:p>
        </p:txBody>
      </p:sp>
      <p:sp>
        <p:nvSpPr>
          <p:cNvPr id="7" name="Rectangle 3"/>
          <p:cNvSpPr>
            <a:spLocks noChangeArrowheads="1"/>
          </p:cNvSpPr>
          <p:nvPr/>
        </p:nvSpPr>
        <p:spPr bwMode="auto">
          <a:xfrm>
            <a:off x="7221346" y="3524084"/>
            <a:ext cx="2885763" cy="984885"/>
          </a:xfrm>
          <a:prstGeom prst="rect">
            <a:avLst/>
          </a:prstGeom>
          <a:solidFill>
            <a:schemeClr val="accent3">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TYPES OF TEETH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incisors- cutting, slicing </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canines- ripping, tearing</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molars-chewing, grinding </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4"/>
          <p:cNvSpPr>
            <a:spLocks noChangeArrowheads="1"/>
          </p:cNvSpPr>
          <p:nvPr/>
        </p:nvSpPr>
        <p:spPr bwMode="auto">
          <a:xfrm>
            <a:off x="7194403" y="4390742"/>
            <a:ext cx="2912705" cy="1954381"/>
          </a:xfrm>
          <a:prstGeom prst="rect">
            <a:avLst/>
          </a:prstGeom>
          <a:solidFill>
            <a:schemeClr val="accent3">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pPr>
            <a:r>
              <a:rPr kumimoji="0" lang="en-GB" sz="1000" b="1"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The structure of teeth and the effects of decay. </a:t>
            </a:r>
            <a:endParaRPr kumimoji="0" lang="en-GB" sz="1000" b="1" i="0" u="none" strike="noStrike" cap="none" normalizeH="0" baseline="0" dirty="0" smtClean="0">
              <a:ln>
                <a:noFill/>
              </a:ln>
              <a:solidFill>
                <a:srgbClr val="FF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Teeth have three layers:</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a:t>
            </a:r>
            <a:r>
              <a:rPr kumimoji="0" lang="en-GB" sz="1000" b="1"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Enamel</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(say </a:t>
            </a:r>
            <a:r>
              <a:rPr kumimoji="0" lang="en-GB" sz="1000" b="0" i="0" u="none" strike="noStrike" cap="none" normalizeH="0" baseline="0" dirty="0" err="1" smtClean="0">
                <a:ln>
                  <a:noFill/>
                </a:ln>
                <a:solidFill>
                  <a:schemeClr val="tx1"/>
                </a:solidFill>
                <a:effectLst/>
                <a:latin typeface="+mj-lt"/>
                <a:ea typeface="Calibri" panose="020F0502020204030204" pitchFamily="34" charset="0"/>
                <a:cs typeface="Times New Roman" panose="02020603050405020304" pitchFamily="18" charset="0"/>
              </a:rPr>
              <a:t>ee</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a:t>
            </a:r>
            <a:r>
              <a:rPr kumimoji="0" lang="en-GB" sz="1000" b="0" i="0" u="none" strike="noStrike" cap="none" normalizeH="0" baseline="0" dirty="0" err="1" smtClean="0">
                <a:ln>
                  <a:noFill/>
                </a:ln>
                <a:solidFill>
                  <a:schemeClr val="tx1"/>
                </a:solidFill>
                <a:effectLst/>
                <a:latin typeface="+mj-lt"/>
                <a:ea typeface="Calibri" panose="020F0502020204030204" pitchFamily="34" charset="0"/>
                <a:cs typeface="Times New Roman" panose="02020603050405020304" pitchFamily="18" charset="0"/>
              </a:rPr>
              <a:t>nam</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-el) is a hard protective outer layer covering the crown of the tooth.</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a:t>
            </a:r>
            <a:r>
              <a:rPr kumimoji="0" lang="en-GB" sz="1000" b="1"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Dentine</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(say den-teen) is a second protective layer covering the nerve of the tooth.</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 Pulp</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(also called the nerve) is the soft middle of the tooth that has a blood supply and nerve endings. </a:t>
            </a:r>
            <a:endParaRPr kumimoji="0" lang="en-GB" sz="1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i="0" u="none" strike="noStrike" cap="none" normalizeH="0" baseline="0" dirty="0" smtClean="0">
                <a:ln>
                  <a:noFill/>
                </a:ln>
                <a:solidFill>
                  <a:srgbClr val="FF0000"/>
                </a:solidFill>
                <a:effectLst/>
                <a:latin typeface="+mj-lt"/>
                <a:ea typeface="Calibri" panose="020F0502020204030204" pitchFamily="34" charset="0"/>
                <a:cs typeface="Times New Roman" panose="02020603050405020304" pitchFamily="18" charset="0"/>
              </a:rPr>
              <a:t>Looking after our teeth</a:t>
            </a:r>
            <a:endParaRPr kumimoji="0" lang="en-GB" sz="1000" i="0" u="none" strike="noStrike" cap="none" normalizeH="0" baseline="0" dirty="0" smtClean="0">
              <a:ln>
                <a:noFill/>
              </a:ln>
              <a:solidFill>
                <a:srgbClr val="FF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mj-lt"/>
                <a:ea typeface="Symbol" panose="05050102010706020507" pitchFamily="18" charset="2"/>
                <a:cs typeface="Symbol" panose="05050102010706020507" pitchFamily="18" charset="2"/>
              </a:rPr>
              <a:t>·</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Brush twice a day </a:t>
            </a:r>
            <a:r>
              <a:rPr kumimoji="0" lang="en-GB" sz="1000" b="0" i="0" u="none" strike="noStrike" cap="none" normalizeH="0" baseline="0" dirty="0" smtClean="0">
                <a:ln>
                  <a:noFill/>
                </a:ln>
                <a:solidFill>
                  <a:schemeClr val="tx1"/>
                </a:solidFill>
                <a:effectLst/>
                <a:latin typeface="+mj-lt"/>
                <a:ea typeface="Symbol" panose="05050102010706020507" pitchFamily="18" charset="2"/>
                <a:cs typeface="Symbol" panose="05050102010706020507" pitchFamily="18" charset="2"/>
              </a:rPr>
              <a:t>·</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Use mouthwash </a:t>
            </a:r>
            <a:r>
              <a:rPr kumimoji="0" lang="en-GB" sz="1000" b="0" i="0" u="none" strike="noStrike" cap="none" normalizeH="0" baseline="0" dirty="0" smtClean="0">
                <a:ln>
                  <a:noFill/>
                </a:ln>
                <a:solidFill>
                  <a:schemeClr val="tx1"/>
                </a:solidFill>
                <a:effectLst/>
                <a:latin typeface="+mj-lt"/>
                <a:ea typeface="Symbol" panose="05050102010706020507" pitchFamily="18" charset="2"/>
                <a:cs typeface="Symbol" panose="05050102010706020507" pitchFamily="18" charset="2"/>
              </a:rPr>
              <a:t>·</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Floss your teeth </a:t>
            </a:r>
            <a:r>
              <a:rPr kumimoji="0" lang="en-GB" sz="1000" b="0" i="0" u="none" strike="noStrike" cap="none" normalizeH="0" baseline="0" dirty="0" smtClean="0">
                <a:ln>
                  <a:noFill/>
                </a:ln>
                <a:solidFill>
                  <a:schemeClr val="tx1"/>
                </a:solidFill>
                <a:effectLst/>
                <a:latin typeface="+mj-lt"/>
                <a:ea typeface="Symbol" panose="05050102010706020507" pitchFamily="18" charset="2"/>
                <a:cs typeface="Symbol" panose="05050102010706020507" pitchFamily="18" charset="2"/>
              </a:rPr>
              <a:t>·</a:t>
            </a:r>
            <a:r>
              <a:rPr kumimoji="0" lang="en-GB" sz="1000" b="0" i="0" u="none" strike="noStrike" cap="none" normalizeH="0" baseline="0" dirty="0" smtClean="0">
                <a:ln>
                  <a:noFill/>
                </a:ln>
                <a:solidFill>
                  <a:schemeClr val="tx1"/>
                </a:solidFill>
                <a:effectLst/>
                <a:latin typeface="+mj-lt"/>
                <a:ea typeface="Calibri" panose="020F0502020204030204" pitchFamily="34" charset="0"/>
                <a:cs typeface="Times New Roman" panose="02020603050405020304" pitchFamily="18" charset="0"/>
              </a:rPr>
              <a:t> Avoid lots of sugar in our diet</a:t>
            </a:r>
          </a:p>
          <a:p>
            <a:pPr marL="0" marR="0" lvl="0" indent="0" algn="l" defTabSz="914400" rtl="0" eaLnBrk="0" fontAlgn="base" latinLnBrk="0" hangingPunct="0">
              <a:lnSpc>
                <a:spcPct val="100000"/>
              </a:lnSpc>
              <a:spcBef>
                <a:spcPct val="0"/>
              </a:spcBef>
              <a:spcAft>
                <a:spcPct val="0"/>
              </a:spcAft>
              <a:buClrTx/>
              <a:buSzTx/>
              <a:buFontTx/>
              <a:buNone/>
              <a:tabLst/>
            </a:pPr>
            <a:endParaRPr lang="en-GB" sz="1100" dirty="0">
              <a:latin typeface="Arial" panose="020B0604020202020204" pitchFamily="34" charset="0"/>
              <a:cs typeface="Times New Roman" panose="02020603050405020304" pitchFamily="18" charset="0"/>
            </a:endParaRPr>
          </a:p>
        </p:txBody>
      </p:sp>
      <p:sp>
        <p:nvSpPr>
          <p:cNvPr id="11" name="Rectangle 6"/>
          <p:cNvSpPr>
            <a:spLocks noChangeArrowheads="1"/>
          </p:cNvSpPr>
          <p:nvPr/>
        </p:nvSpPr>
        <p:spPr bwMode="auto">
          <a:xfrm>
            <a:off x="7230005" y="1964596"/>
            <a:ext cx="2877103" cy="1446550"/>
          </a:xfrm>
          <a:prstGeom prst="rect">
            <a:avLst/>
          </a:prstGeom>
          <a:solidFill>
            <a:schemeClr val="accent3">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1100" dirty="0"/>
              <a:t>Pupils should be taught to: </a:t>
            </a:r>
            <a:endParaRPr lang="en-US" sz="1100" dirty="0" smtClean="0"/>
          </a:p>
          <a:p>
            <a:pPr lvl="0" eaLnBrk="0" fontAlgn="base" hangingPunct="0">
              <a:spcBef>
                <a:spcPct val="0"/>
              </a:spcBef>
              <a:spcAft>
                <a:spcPct val="0"/>
              </a:spcAft>
            </a:pPr>
            <a:r>
              <a:rPr lang="en-US" sz="1100" dirty="0" smtClean="0"/>
              <a:t>Describe </a:t>
            </a:r>
            <a:r>
              <a:rPr lang="en-US" sz="1100" dirty="0"/>
              <a:t>the simple functions of the basic parts of the digestive system in humans </a:t>
            </a:r>
            <a:endParaRPr lang="en-US" sz="1100" dirty="0" smtClean="0"/>
          </a:p>
          <a:p>
            <a:pPr lvl="0" eaLnBrk="0" fontAlgn="base" hangingPunct="0">
              <a:spcBef>
                <a:spcPct val="0"/>
              </a:spcBef>
              <a:spcAft>
                <a:spcPct val="0"/>
              </a:spcAft>
            </a:pPr>
            <a:endParaRPr lang="en-US" sz="1100" dirty="0" smtClean="0"/>
          </a:p>
          <a:p>
            <a:pPr lvl="0" eaLnBrk="0" fontAlgn="base" hangingPunct="0">
              <a:spcBef>
                <a:spcPct val="0"/>
              </a:spcBef>
              <a:spcAft>
                <a:spcPct val="0"/>
              </a:spcAft>
            </a:pPr>
            <a:r>
              <a:rPr lang="en-US" sz="1100" dirty="0" smtClean="0"/>
              <a:t> </a:t>
            </a:r>
            <a:r>
              <a:rPr lang="en-US" sz="1100" dirty="0"/>
              <a:t>Identify the different types of teeth in humans and their simple functions </a:t>
            </a:r>
            <a:endParaRPr lang="en-US" sz="1100" dirty="0" smtClean="0"/>
          </a:p>
          <a:p>
            <a:pPr lvl="0" eaLnBrk="0" fontAlgn="base" hangingPunct="0">
              <a:spcBef>
                <a:spcPct val="0"/>
              </a:spcBef>
              <a:spcAft>
                <a:spcPct val="0"/>
              </a:spcAft>
            </a:pPr>
            <a:endParaRPr lang="en-US" sz="1100" dirty="0" smtClean="0"/>
          </a:p>
          <a:p>
            <a:pPr lvl="0" eaLnBrk="0" fontAlgn="base" hangingPunct="0">
              <a:spcBef>
                <a:spcPct val="0"/>
              </a:spcBef>
              <a:spcAft>
                <a:spcPct val="0"/>
              </a:spcAft>
            </a:pPr>
            <a:r>
              <a:rPr lang="en-US" sz="1100" dirty="0" smtClean="0"/>
              <a:t> </a:t>
            </a:r>
            <a:endParaRPr kumimoji="0" lang="en-GB" sz="11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2750" y="3378207"/>
            <a:ext cx="2083366" cy="2014375"/>
          </a:xfrm>
          <a:prstGeom prst="rect">
            <a:avLst/>
          </a:prstGeom>
          <a:solidFill>
            <a:schemeClr val="accent3">
              <a:lumMod val="60000"/>
              <a:lumOff val="40000"/>
            </a:schemeClr>
          </a:solidFill>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2354" y="5399429"/>
            <a:ext cx="1569322" cy="2020144"/>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13961" y="5367934"/>
            <a:ext cx="1815100" cy="20516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E6EE78-2417-5740-9EF9-4CF0FDB79EA1}"/>
              </a:ext>
            </a:extLst>
          </p:cNvPr>
          <p:cNvSpPr>
            <a:spLocks noGrp="1"/>
          </p:cNvSpPr>
          <p:nvPr>
            <p:ph type="title"/>
          </p:nvPr>
        </p:nvSpPr>
        <p:spPr>
          <a:xfrm>
            <a:off x="567944" y="322275"/>
            <a:ext cx="9557511" cy="923330"/>
          </a:xfrm>
        </p:spPr>
        <p:txBody>
          <a:bodyPr/>
          <a:lstStyle/>
          <a:p>
            <a:r>
              <a:rPr lang="en-US" dirty="0"/>
              <a:t>MEDIUM TERM PLAN </a:t>
            </a:r>
            <a:r>
              <a:rPr lang="en-US" dirty="0" smtClean="0"/>
              <a:t>– Teeth &amp; </a:t>
            </a:r>
            <a:r>
              <a:rPr lang="en-US" dirty="0" err="1" smtClean="0"/>
              <a:t>Diggestion</a:t>
            </a:r>
            <a:r>
              <a:rPr lang="en-US" dirty="0"/>
              <a:t/>
            </a:r>
            <a:br>
              <a:rPr lang="en-US" dirty="0"/>
            </a:br>
            <a:r>
              <a:rPr lang="en-US" dirty="0" smtClean="0"/>
              <a:t/>
            </a:r>
            <a:br>
              <a:rPr lang="en-US" dirty="0" smtClean="0"/>
            </a:br>
            <a:endParaRPr lang="en-US" dirty="0"/>
          </a:p>
        </p:txBody>
      </p:sp>
      <p:sp>
        <p:nvSpPr>
          <p:cNvPr id="4" name="Content Placeholder 3">
            <a:extLst>
              <a:ext uri="{FF2B5EF4-FFF2-40B4-BE49-F238E27FC236}">
                <a16:creationId xmlns="" xmlns:a16="http://schemas.microsoft.com/office/drawing/2014/main" id="{343EE317-E473-0547-B500-E1D03EFB59C8}"/>
              </a:ext>
            </a:extLst>
          </p:cNvPr>
          <p:cNvSpPr>
            <a:spLocks noGrp="1"/>
          </p:cNvSpPr>
          <p:nvPr>
            <p:ph sz="half" idx="3"/>
          </p:nvPr>
        </p:nvSpPr>
        <p:spPr>
          <a:xfrm>
            <a:off x="443421" y="1038225"/>
            <a:ext cx="2617280" cy="4401205"/>
          </a:xfrm>
          <a:solidFill>
            <a:schemeClr val="accent3"/>
          </a:solidFill>
          <a:ln>
            <a:solidFill>
              <a:srgbClr val="00B050"/>
            </a:solidFill>
          </a:ln>
        </p:spPr>
        <p:txBody>
          <a:bodyPr/>
          <a:lstStyle/>
          <a:p>
            <a:r>
              <a:rPr lang="en-US" dirty="0"/>
              <a:t>PRIOR LEARNING</a:t>
            </a:r>
          </a:p>
          <a:p>
            <a:r>
              <a:rPr lang="en-US" dirty="0"/>
              <a:t>IN YEAR </a:t>
            </a:r>
            <a:r>
              <a:rPr lang="en-US" dirty="0" smtClean="0"/>
              <a:t> </a:t>
            </a:r>
            <a:r>
              <a:rPr lang="en-US" dirty="0"/>
              <a:t>THE CHILDREN </a:t>
            </a:r>
            <a:r>
              <a:rPr lang="en-US" dirty="0" smtClean="0"/>
              <a:t>:</a:t>
            </a:r>
          </a:p>
          <a:p>
            <a:pPr lvl="0"/>
            <a:r>
              <a:rPr lang="en-US" sz="1000" dirty="0" smtClean="0"/>
              <a:t> </a:t>
            </a:r>
            <a:r>
              <a:rPr lang="en-US" sz="1000" dirty="0"/>
              <a:t>Identify that animals, including humans, need the right types and amount of nutrition, and that they cannot make their own food; they get nutrition from what they eat</a:t>
            </a:r>
            <a:endParaRPr lang="en-GB" sz="1000" dirty="0"/>
          </a:p>
          <a:p>
            <a:pPr lvl="0"/>
            <a:r>
              <a:rPr lang="en-US" sz="1000" dirty="0" smtClean="0"/>
              <a:t> </a:t>
            </a:r>
            <a:r>
              <a:rPr lang="en-US" sz="1000" dirty="0"/>
              <a:t>Identify that humans and some other animals have skeletons and muscles for support, protection and movement.</a:t>
            </a:r>
            <a:endParaRPr lang="en-GB" sz="1000" dirty="0"/>
          </a:p>
          <a:p>
            <a:pPr lvl="0"/>
            <a:r>
              <a:rPr lang="en-US" sz="1000" dirty="0" smtClean="0"/>
              <a:t> </a:t>
            </a:r>
            <a:r>
              <a:rPr lang="en-US" sz="1000" dirty="0"/>
              <a:t>Gathering, recording, classifying and presenting data in a variety of ways to help in answering questions</a:t>
            </a:r>
            <a:endParaRPr lang="en-GB" sz="1000" dirty="0"/>
          </a:p>
          <a:p>
            <a:pPr lvl="0"/>
            <a:r>
              <a:rPr lang="en-US" sz="1000" dirty="0" smtClean="0"/>
              <a:t>Asking </a:t>
            </a:r>
            <a:r>
              <a:rPr lang="en-US" sz="1000" dirty="0"/>
              <a:t>relevant questions and using different types of scientific enquiries to answer them</a:t>
            </a:r>
            <a:endParaRPr lang="en-GB" sz="1000" dirty="0"/>
          </a:p>
          <a:p>
            <a:pPr lvl="0"/>
            <a:r>
              <a:rPr lang="en-US" sz="1000" dirty="0" smtClean="0"/>
              <a:t> </a:t>
            </a:r>
            <a:r>
              <a:rPr lang="en-US" sz="1000" dirty="0"/>
              <a:t>Setting up simple practical enquiries, comparative and fair tests</a:t>
            </a:r>
            <a:endParaRPr lang="en-GB" sz="1000" dirty="0"/>
          </a:p>
          <a:p>
            <a:pPr lvl="0"/>
            <a:r>
              <a:rPr lang="en-US" sz="1000" dirty="0" smtClean="0"/>
              <a:t> </a:t>
            </a:r>
            <a:r>
              <a:rPr lang="en-US" sz="1000" dirty="0"/>
              <a:t>Making systematic and careful observations and, where appropriate, taking accurate measurements using standard units, using a range of equipment, including thermometers and data loggers</a:t>
            </a:r>
            <a:endParaRPr lang="en-GB" sz="1000" dirty="0"/>
          </a:p>
          <a:p>
            <a:pPr lvl="0"/>
            <a:r>
              <a:rPr lang="en-US" sz="1000" dirty="0" smtClean="0"/>
              <a:t> </a:t>
            </a:r>
            <a:r>
              <a:rPr lang="en-US" sz="1000" dirty="0"/>
              <a:t>Using results to draw simple conclusions, make predictions for new values, suggest improvements and raise further questions</a:t>
            </a:r>
            <a:endParaRPr lang="en-GB" sz="1000" dirty="0"/>
          </a:p>
          <a:p>
            <a:r>
              <a:rPr lang="en-US" sz="1000" dirty="0" smtClean="0"/>
              <a:t> </a:t>
            </a:r>
            <a:r>
              <a:rPr lang="en-US" sz="1000" dirty="0"/>
              <a:t>Using straightforward scientific evidence to answer questions or to support their findings.</a:t>
            </a:r>
          </a:p>
          <a:p>
            <a:pPr marL="285750" indent="-285750">
              <a:buFont typeface="Arial" panose="020B0604020202020204" pitchFamily="34" charset="0"/>
              <a:buChar char="•"/>
            </a:pPr>
            <a:endParaRPr lang="en-US" sz="1000" dirty="0"/>
          </a:p>
        </p:txBody>
      </p:sp>
      <p:graphicFrame>
        <p:nvGraphicFramePr>
          <p:cNvPr id="8" name="Table 7">
            <a:extLst>
              <a:ext uri="{FF2B5EF4-FFF2-40B4-BE49-F238E27FC236}">
                <a16:creationId xmlns="" xmlns:a16="http://schemas.microsoft.com/office/drawing/2014/main" id="{25A0DFDA-6BCC-4447-98DF-E6242E57F37A}"/>
              </a:ext>
            </a:extLst>
          </p:cNvPr>
          <p:cNvGraphicFramePr>
            <a:graphicFrameLocks noGrp="1"/>
          </p:cNvGraphicFramePr>
          <p:nvPr>
            <p:extLst>
              <p:ext uri="{D42A27DB-BD31-4B8C-83A1-F6EECF244321}">
                <p14:modId xmlns:p14="http://schemas.microsoft.com/office/powerpoint/2010/main" val="4157409104"/>
              </p:ext>
            </p:extLst>
          </p:nvPr>
        </p:nvGraphicFramePr>
        <p:xfrm>
          <a:off x="3441700" y="1114425"/>
          <a:ext cx="3276600" cy="2987040"/>
        </p:xfrm>
        <a:graphic>
          <a:graphicData uri="http://schemas.openxmlformats.org/drawingml/2006/table">
            <a:tbl>
              <a:tblPr firstRow="1" bandRow="1">
                <a:tableStyleId>{F5AB1C69-6EDB-4FF4-983F-18BD219EF322}</a:tableStyleId>
              </a:tblPr>
              <a:tblGrid>
                <a:gridCol w="3276600">
                  <a:extLst>
                    <a:ext uri="{9D8B030D-6E8A-4147-A177-3AD203B41FA5}">
                      <a16:colId xmlns="" xmlns:a16="http://schemas.microsoft.com/office/drawing/2014/main" val="3752549599"/>
                    </a:ext>
                  </a:extLst>
                </a:gridCol>
              </a:tblGrid>
              <a:tr h="2971800">
                <a:tc>
                  <a:txBody>
                    <a:bodyPr/>
                    <a:lstStyle/>
                    <a:p>
                      <a:r>
                        <a:rPr lang="en-US" sz="1000" dirty="0" smtClean="0">
                          <a:solidFill>
                            <a:schemeClr val="tx1"/>
                          </a:solidFill>
                        </a:rPr>
                        <a:t>Teeth:</a:t>
                      </a:r>
                    </a:p>
                    <a:p>
                      <a:r>
                        <a:rPr lang="en-GB" sz="1000" b="1" dirty="0" smtClean="0">
                          <a:solidFill>
                            <a:schemeClr val="tx1"/>
                          </a:solidFill>
                          <a:effectLst/>
                          <a:latin typeface="+mj-lt"/>
                          <a:ea typeface="+mn-ea"/>
                          <a:cs typeface="+mn-cs"/>
                        </a:rPr>
                        <a:t>What will we know by the end of the unit?</a:t>
                      </a:r>
                    </a:p>
                    <a:p>
                      <a:pPr lvl="0"/>
                      <a:r>
                        <a:rPr lang="en-GB" sz="1000" b="1" dirty="0" smtClean="0">
                          <a:solidFill>
                            <a:schemeClr val="tx1"/>
                          </a:solidFill>
                          <a:effectLst/>
                          <a:latin typeface="+mj-lt"/>
                          <a:ea typeface="+mn-ea"/>
                          <a:cs typeface="+mn-cs"/>
                        </a:rPr>
                        <a:t>The different types of teeth and their function. </a:t>
                      </a:r>
                    </a:p>
                    <a:p>
                      <a:r>
                        <a:rPr lang="en-GB" sz="1000" b="1" dirty="0" smtClean="0">
                          <a:solidFill>
                            <a:schemeClr val="tx1"/>
                          </a:solidFill>
                          <a:effectLst/>
                          <a:latin typeface="+mj-lt"/>
                          <a:ea typeface="+mn-ea"/>
                          <a:cs typeface="+mn-cs"/>
                        </a:rPr>
                        <a:t>incisors- cutting, slicing </a:t>
                      </a:r>
                    </a:p>
                    <a:p>
                      <a:r>
                        <a:rPr lang="en-GB" sz="1000" b="1" dirty="0" smtClean="0">
                          <a:solidFill>
                            <a:schemeClr val="tx1"/>
                          </a:solidFill>
                          <a:effectLst/>
                          <a:latin typeface="+mj-lt"/>
                          <a:ea typeface="+mn-ea"/>
                          <a:cs typeface="+mn-cs"/>
                        </a:rPr>
                        <a:t>canines- ripping, tearing</a:t>
                      </a:r>
                    </a:p>
                    <a:p>
                      <a:r>
                        <a:rPr lang="en-GB" sz="1000" b="1" dirty="0" smtClean="0">
                          <a:solidFill>
                            <a:schemeClr val="tx1"/>
                          </a:solidFill>
                          <a:effectLst/>
                          <a:latin typeface="+mj-lt"/>
                          <a:ea typeface="+mn-ea"/>
                          <a:cs typeface="+mn-cs"/>
                        </a:rPr>
                        <a:t>molars-chewing, grinding </a:t>
                      </a:r>
                    </a:p>
                    <a:p>
                      <a:r>
                        <a:rPr lang="en-GB" sz="1000" b="1" dirty="0" smtClean="0">
                          <a:solidFill>
                            <a:schemeClr val="tx1"/>
                          </a:solidFill>
                          <a:effectLst/>
                          <a:latin typeface="+mj-lt"/>
                          <a:ea typeface="+mn-ea"/>
                          <a:cs typeface="+mn-cs"/>
                        </a:rPr>
                        <a:t> </a:t>
                      </a:r>
                    </a:p>
                    <a:p>
                      <a:pPr lvl="0"/>
                      <a:r>
                        <a:rPr lang="en-GB" sz="1000" b="1" dirty="0" smtClean="0">
                          <a:solidFill>
                            <a:schemeClr val="tx1"/>
                          </a:solidFill>
                          <a:effectLst/>
                          <a:latin typeface="+mj-lt"/>
                          <a:ea typeface="+mn-ea"/>
                          <a:cs typeface="+mn-cs"/>
                        </a:rPr>
                        <a:t>The structure of teeth and the effects of decay. </a:t>
                      </a:r>
                    </a:p>
                    <a:p>
                      <a:r>
                        <a:rPr lang="en-GB" sz="1000" b="1" dirty="0" smtClean="0">
                          <a:solidFill>
                            <a:schemeClr val="tx1"/>
                          </a:solidFill>
                          <a:effectLst/>
                          <a:latin typeface="+mj-lt"/>
                          <a:ea typeface="+mn-ea"/>
                          <a:cs typeface="+mn-cs"/>
                        </a:rPr>
                        <a:t>Teeth have three layers:</a:t>
                      </a:r>
                    </a:p>
                    <a:p>
                      <a:r>
                        <a:rPr lang="en-GB" sz="1000" b="1" dirty="0" smtClean="0">
                          <a:solidFill>
                            <a:schemeClr val="tx1"/>
                          </a:solidFill>
                          <a:effectLst/>
                          <a:latin typeface="+mj-lt"/>
                          <a:ea typeface="+mn-ea"/>
                          <a:cs typeface="+mn-cs"/>
                        </a:rPr>
                        <a:t> Enamel, (say </a:t>
                      </a:r>
                      <a:r>
                        <a:rPr lang="en-GB" sz="1000" b="1" dirty="0" err="1" smtClean="0">
                          <a:solidFill>
                            <a:schemeClr val="tx1"/>
                          </a:solidFill>
                          <a:effectLst/>
                          <a:latin typeface="+mj-lt"/>
                          <a:ea typeface="+mn-ea"/>
                          <a:cs typeface="+mn-cs"/>
                        </a:rPr>
                        <a:t>ee</a:t>
                      </a:r>
                      <a:r>
                        <a:rPr lang="en-GB" sz="1000" b="1" dirty="0" smtClean="0">
                          <a:solidFill>
                            <a:schemeClr val="tx1"/>
                          </a:solidFill>
                          <a:effectLst/>
                          <a:latin typeface="+mj-lt"/>
                          <a:ea typeface="+mn-ea"/>
                          <a:cs typeface="+mn-cs"/>
                        </a:rPr>
                        <a:t>-</a:t>
                      </a:r>
                      <a:r>
                        <a:rPr lang="en-GB" sz="1000" b="1" dirty="0" err="1" smtClean="0">
                          <a:solidFill>
                            <a:schemeClr val="tx1"/>
                          </a:solidFill>
                          <a:effectLst/>
                          <a:latin typeface="+mj-lt"/>
                          <a:ea typeface="+mn-ea"/>
                          <a:cs typeface="+mn-cs"/>
                        </a:rPr>
                        <a:t>nam</a:t>
                      </a:r>
                      <a:r>
                        <a:rPr lang="en-GB" sz="1000" b="1" dirty="0" smtClean="0">
                          <a:solidFill>
                            <a:schemeClr val="tx1"/>
                          </a:solidFill>
                          <a:effectLst/>
                          <a:latin typeface="+mj-lt"/>
                          <a:ea typeface="+mn-ea"/>
                          <a:cs typeface="+mn-cs"/>
                        </a:rPr>
                        <a:t>-el) is a hard protective outer layer covering the crown of the tooth.</a:t>
                      </a:r>
                    </a:p>
                    <a:p>
                      <a:r>
                        <a:rPr lang="en-GB" sz="1000" b="1" dirty="0" smtClean="0">
                          <a:solidFill>
                            <a:schemeClr val="tx1"/>
                          </a:solidFill>
                          <a:effectLst/>
                          <a:latin typeface="+mj-lt"/>
                          <a:ea typeface="+mn-ea"/>
                          <a:cs typeface="+mn-cs"/>
                        </a:rPr>
                        <a:t> Dentine, (say den-teen) is a second protective layer covering the nerve of the tooth.</a:t>
                      </a:r>
                    </a:p>
                    <a:p>
                      <a:r>
                        <a:rPr lang="en-GB" sz="1000" b="1" dirty="0" smtClean="0">
                          <a:solidFill>
                            <a:schemeClr val="tx1"/>
                          </a:solidFill>
                          <a:effectLst/>
                          <a:latin typeface="+mj-lt"/>
                          <a:ea typeface="+mn-ea"/>
                          <a:cs typeface="+mn-cs"/>
                        </a:rPr>
                        <a:t> Pulp, (also called the nerve) is the soft middle of the tooth that has a blood supply and nerve endings. </a:t>
                      </a:r>
                    </a:p>
                    <a:p>
                      <a:r>
                        <a:rPr lang="en-GB" sz="1000" b="1" dirty="0" smtClean="0">
                          <a:solidFill>
                            <a:schemeClr val="tx1"/>
                          </a:solidFill>
                          <a:effectLst/>
                          <a:latin typeface="+mj-lt"/>
                          <a:ea typeface="+mn-ea"/>
                          <a:cs typeface="+mn-cs"/>
                        </a:rPr>
                        <a:t>Looking after our teeth</a:t>
                      </a:r>
                    </a:p>
                    <a:p>
                      <a:r>
                        <a:rPr lang="en-GB" sz="1000" b="1" dirty="0" smtClean="0">
                          <a:solidFill>
                            <a:schemeClr val="tx1"/>
                          </a:solidFill>
                          <a:effectLst/>
                          <a:latin typeface="+mj-lt"/>
                          <a:ea typeface="+mn-ea"/>
                          <a:cs typeface="+mn-cs"/>
                        </a:rPr>
                        <a:t>· Brush twice a day · Use mouthwash · Floss your teeth · Avoid lots of sugar in our diet</a:t>
                      </a:r>
                    </a:p>
                    <a:p>
                      <a:endParaRPr lang="en-US" sz="1000" dirty="0">
                        <a:solidFill>
                          <a:schemeClr val="tx1"/>
                        </a:solidFill>
                      </a:endParaRPr>
                    </a:p>
                  </a:txBody>
                  <a:tcPr/>
                </a:tc>
                <a:extLst>
                  <a:ext uri="{0D108BD9-81ED-4DB2-BD59-A6C34878D82A}">
                    <a16:rowId xmlns="" xmlns:a16="http://schemas.microsoft.com/office/drawing/2014/main" val="2689421907"/>
                  </a:ext>
                </a:extLst>
              </a:tr>
            </a:tbl>
          </a:graphicData>
        </a:graphic>
      </p:graphicFrame>
      <p:graphicFrame>
        <p:nvGraphicFramePr>
          <p:cNvPr id="9" name="Table 8">
            <a:extLst>
              <a:ext uri="{FF2B5EF4-FFF2-40B4-BE49-F238E27FC236}">
                <a16:creationId xmlns="" xmlns:a16="http://schemas.microsoft.com/office/drawing/2014/main" id="{387EF3E4-618A-2A47-ABE8-8FD60E2E419F}"/>
              </a:ext>
            </a:extLst>
          </p:cNvPr>
          <p:cNvGraphicFramePr>
            <a:graphicFrameLocks noGrp="1"/>
          </p:cNvGraphicFramePr>
          <p:nvPr>
            <p:extLst>
              <p:ext uri="{D42A27DB-BD31-4B8C-83A1-F6EECF244321}">
                <p14:modId xmlns:p14="http://schemas.microsoft.com/office/powerpoint/2010/main" val="1584296588"/>
              </p:ext>
            </p:extLst>
          </p:nvPr>
        </p:nvGraphicFramePr>
        <p:xfrm>
          <a:off x="6946900" y="1114425"/>
          <a:ext cx="2971800" cy="2971800"/>
        </p:xfrm>
        <a:graphic>
          <a:graphicData uri="http://schemas.openxmlformats.org/drawingml/2006/table">
            <a:tbl>
              <a:tblPr firstRow="1" bandRow="1">
                <a:tableStyleId>{F5AB1C69-6EDB-4FF4-983F-18BD219EF322}</a:tableStyleId>
              </a:tblPr>
              <a:tblGrid>
                <a:gridCol w="2971800">
                  <a:extLst>
                    <a:ext uri="{9D8B030D-6E8A-4147-A177-3AD203B41FA5}">
                      <a16:colId xmlns="" xmlns:a16="http://schemas.microsoft.com/office/drawing/2014/main" val="3347820054"/>
                    </a:ext>
                  </a:extLst>
                </a:gridCol>
              </a:tblGrid>
              <a:tr h="2971800">
                <a:tc>
                  <a:txBody>
                    <a:bodyPr/>
                    <a:lstStyle/>
                    <a:p>
                      <a:r>
                        <a:rPr lang="en-US" sz="1000" dirty="0" err="1" smtClean="0">
                          <a:solidFill>
                            <a:schemeClr val="tx1"/>
                          </a:solidFill>
                        </a:rPr>
                        <a:t>DiGestion</a:t>
                      </a:r>
                      <a:r>
                        <a:rPr lang="en-US" sz="1000" dirty="0" smtClean="0">
                          <a:solidFill>
                            <a:schemeClr val="tx1"/>
                          </a:solidFill>
                        </a:rPr>
                        <a:t>:</a:t>
                      </a:r>
                    </a:p>
                    <a:p>
                      <a:r>
                        <a:rPr lang="en-GB" sz="1000" b="1" dirty="0" smtClean="0">
                          <a:solidFill>
                            <a:schemeClr val="tx1"/>
                          </a:solidFill>
                          <a:effectLst/>
                          <a:latin typeface="+mj-lt"/>
                          <a:ea typeface="+mn-ea"/>
                          <a:cs typeface="+mn-cs"/>
                        </a:rPr>
                        <a:t>The simple functions of the basic parts of the digestive system in humans </a:t>
                      </a:r>
                    </a:p>
                    <a:p>
                      <a:r>
                        <a:rPr lang="en-GB" sz="1000" b="1" dirty="0" smtClean="0">
                          <a:solidFill>
                            <a:schemeClr val="tx1"/>
                          </a:solidFill>
                          <a:effectLst/>
                          <a:latin typeface="+mj-lt"/>
                          <a:ea typeface="+mn-ea"/>
                          <a:cs typeface="+mn-cs"/>
                        </a:rPr>
                        <a:t>The function of the digestive system is digestion and absorption. Digestion is the breakdown of food into small molecules, which are then absorbed into the body. The digestive system is divided into two major parts: The digestive tract (alimentary canal) is a continuous tube with two openings: the mouth and the anus. </a:t>
                      </a:r>
                      <a:endParaRPr lang="en-US" sz="1000" dirty="0">
                        <a:solidFill>
                          <a:schemeClr val="tx1"/>
                        </a:solidFill>
                        <a:latin typeface="+mj-lt"/>
                      </a:endParaRPr>
                    </a:p>
                  </a:txBody>
                  <a:tcPr/>
                </a:tc>
                <a:extLst>
                  <a:ext uri="{0D108BD9-81ED-4DB2-BD59-A6C34878D82A}">
                    <a16:rowId xmlns="" xmlns:a16="http://schemas.microsoft.com/office/drawing/2014/main" val="3409665040"/>
                  </a:ext>
                </a:extLst>
              </a:tr>
            </a:tbl>
          </a:graphicData>
        </a:graphic>
      </p:graphicFrame>
      <p:graphicFrame>
        <p:nvGraphicFramePr>
          <p:cNvPr id="10" name="Table 9">
            <a:extLst>
              <a:ext uri="{FF2B5EF4-FFF2-40B4-BE49-F238E27FC236}">
                <a16:creationId xmlns="" xmlns:a16="http://schemas.microsoft.com/office/drawing/2014/main" id="{B6283CA0-3C13-2B4D-B50B-AE170DD5A2A7}"/>
              </a:ext>
            </a:extLst>
          </p:cNvPr>
          <p:cNvGraphicFramePr>
            <a:graphicFrameLocks noGrp="1"/>
          </p:cNvGraphicFramePr>
          <p:nvPr>
            <p:extLst>
              <p:ext uri="{D42A27DB-BD31-4B8C-83A1-F6EECF244321}">
                <p14:modId xmlns:p14="http://schemas.microsoft.com/office/powerpoint/2010/main" val="4041880091"/>
              </p:ext>
            </p:extLst>
          </p:nvPr>
        </p:nvGraphicFramePr>
        <p:xfrm>
          <a:off x="3441699" y="4086226"/>
          <a:ext cx="6477000" cy="1693164"/>
        </p:xfrm>
        <a:graphic>
          <a:graphicData uri="http://schemas.openxmlformats.org/drawingml/2006/table">
            <a:tbl>
              <a:tblPr firstRow="1" bandRow="1">
                <a:tableStyleId>{F5AB1C69-6EDB-4FF4-983F-18BD219EF322}</a:tableStyleId>
              </a:tblPr>
              <a:tblGrid>
                <a:gridCol w="2159000">
                  <a:extLst>
                    <a:ext uri="{9D8B030D-6E8A-4147-A177-3AD203B41FA5}">
                      <a16:colId xmlns="" xmlns:a16="http://schemas.microsoft.com/office/drawing/2014/main" val="3426406147"/>
                    </a:ext>
                  </a:extLst>
                </a:gridCol>
                <a:gridCol w="2159000"/>
                <a:gridCol w="2159000"/>
              </a:tblGrid>
              <a:tr h="1604664">
                <a:tc>
                  <a:txBody>
                    <a:bodyPr/>
                    <a:lstStyle/>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Investigate! </a:t>
                      </a:r>
                    </a:p>
                    <a:p>
                      <a:pPr algn="ctr">
                        <a:lnSpc>
                          <a:spcPct val="101000"/>
                        </a:lnSpc>
                        <a:spcAft>
                          <a:spcPts val="0"/>
                        </a:spcAft>
                      </a:pPr>
                      <a:r>
                        <a:rPr lang="en-GB" sz="1000" dirty="0">
                          <a:solidFill>
                            <a:schemeClr val="tx1"/>
                          </a:solidFill>
                          <a:effectLst/>
                          <a:latin typeface="+mj-lt"/>
                          <a:ea typeface="Symbol" panose="05050102010706020507" pitchFamily="18" charset="2"/>
                          <a:cs typeface="Symbol" panose="05050102010706020507" pitchFamily="18" charset="2"/>
                        </a:rPr>
                        <a:t>¨</a:t>
                      </a:r>
                      <a:r>
                        <a:rPr lang="en-GB" sz="1000" dirty="0">
                          <a:solidFill>
                            <a:schemeClr val="tx1"/>
                          </a:solidFill>
                          <a:effectLst/>
                          <a:latin typeface="+mj-lt"/>
                          <a:ea typeface="Calibri" panose="020F0502020204030204" pitchFamily="34" charset="0"/>
                          <a:cs typeface="Times New Roman" panose="02020603050405020304" pitchFamily="18" charset="0"/>
                        </a:rPr>
                        <a:t> Make a map of your mouth. </a:t>
                      </a:r>
                    </a:p>
                    <a:p>
                      <a:pPr algn="ctr">
                        <a:lnSpc>
                          <a:spcPct val="101000"/>
                        </a:lnSpc>
                        <a:spcAft>
                          <a:spcPts val="0"/>
                        </a:spcAft>
                      </a:pPr>
                      <a:r>
                        <a:rPr lang="en-GB" sz="1000" dirty="0">
                          <a:solidFill>
                            <a:schemeClr val="tx1"/>
                          </a:solidFill>
                          <a:effectLst/>
                          <a:latin typeface="+mj-lt"/>
                          <a:ea typeface="Symbol" panose="05050102010706020507" pitchFamily="18" charset="2"/>
                          <a:cs typeface="Symbol" panose="05050102010706020507" pitchFamily="18" charset="2"/>
                        </a:rPr>
                        <a:t>¨</a:t>
                      </a:r>
                      <a:r>
                        <a:rPr lang="en-GB" sz="1000" dirty="0">
                          <a:solidFill>
                            <a:schemeClr val="tx1"/>
                          </a:solidFill>
                          <a:effectLst/>
                          <a:latin typeface="+mj-lt"/>
                          <a:ea typeface="Calibri" panose="020F0502020204030204" pitchFamily="34" charset="0"/>
                          <a:cs typeface="Times New Roman" panose="02020603050405020304" pitchFamily="18" charset="0"/>
                        </a:rPr>
                        <a:t> How/why do teeth decay?</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Investigate the amount of sugar in drinks and learn how sugar leads to an increase in plaque and how this destroys tooth enamel. </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txBody>
                  <a:tcPr marL="68580" marR="68580" marT="0" marB="0"/>
                </a:tc>
                <a:tc>
                  <a:txBody>
                    <a:bodyPr/>
                    <a:lstStyle/>
                    <a:p>
                      <a:pPr>
                        <a:lnSpc>
                          <a:spcPct val="101000"/>
                        </a:lnSpc>
                        <a:spcAft>
                          <a:spcPts val="0"/>
                        </a:spcAft>
                      </a:pPr>
                      <a:endParaRPr lang="en-GB" sz="1000" dirty="0">
                        <a:solidFill>
                          <a:schemeClr val="tx1"/>
                        </a:solidFill>
                        <a:effectLst/>
                        <a:latin typeface="+mj-lt"/>
                        <a:ea typeface="Calibri" panose="020F0502020204030204" pitchFamily="34" charset="0"/>
                        <a:cs typeface="Times New Roman" panose="02020603050405020304" pitchFamily="18" charset="0"/>
                      </a:endParaRPr>
                    </a:p>
                    <a:p>
                      <a:pP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r>
                        <a:rPr lang="en-GB" sz="1000" dirty="0" smtClean="0">
                          <a:solidFill>
                            <a:schemeClr val="tx1"/>
                          </a:solidFill>
                          <a:effectLst/>
                          <a:latin typeface="+mj-lt"/>
                          <a:ea typeface="Calibri" panose="020F0502020204030204" pitchFamily="34" charset="0"/>
                          <a:cs typeface="Times New Roman" panose="02020603050405020304" pitchFamily="18" charset="0"/>
                        </a:rPr>
                        <a:t> </a:t>
                      </a:r>
                      <a:r>
                        <a:rPr lang="en-GB" sz="1000" dirty="0">
                          <a:solidFill>
                            <a:schemeClr val="tx1"/>
                          </a:solidFill>
                          <a:effectLst/>
                          <a:latin typeface="+mj-lt"/>
                          <a:ea typeface="Calibri" panose="020F0502020204030204" pitchFamily="34" charset="0"/>
                          <a:cs typeface="Times New Roman" panose="02020603050405020304" pitchFamily="18" charset="0"/>
                        </a:rPr>
                        <a:t>Compare human and animal teeth. </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Match animals to their teeth and explain your reasons for this. </a:t>
                      </a:r>
                    </a:p>
                    <a:p>
                      <a:pP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txBody>
                  <a:tcPr marL="68580" marR="68580" marT="0" marB="0"/>
                </a:tc>
                <a:tc>
                  <a:txBody>
                    <a:bodyPr/>
                    <a:lstStyle/>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Identify the parts of the digestive system and explain their functions </a:t>
                      </a:r>
                    </a:p>
                    <a:p>
                      <a:pPr algn="ctr">
                        <a:lnSpc>
                          <a:spcPct val="101000"/>
                        </a:lnSpc>
                        <a:spcAft>
                          <a:spcPts val="0"/>
                        </a:spcAft>
                      </a:pPr>
                      <a:r>
                        <a:rPr lang="en-GB" sz="1000" dirty="0">
                          <a:solidFill>
                            <a:schemeClr val="tx1"/>
                          </a:solidFill>
                          <a:effectLst/>
                          <a:latin typeface="+mj-lt"/>
                          <a:ea typeface="Symbol" panose="05050102010706020507" pitchFamily="18" charset="2"/>
                          <a:cs typeface="Symbol" panose="05050102010706020507" pitchFamily="18" charset="2"/>
                        </a:rPr>
                        <a:t>¨</a:t>
                      </a:r>
                      <a:r>
                        <a:rPr lang="en-GB" sz="1000" dirty="0">
                          <a:solidFill>
                            <a:schemeClr val="tx1"/>
                          </a:solidFill>
                          <a:effectLst/>
                          <a:latin typeface="+mj-lt"/>
                          <a:ea typeface="Calibri" panose="020F0502020204030204" pitchFamily="34" charset="0"/>
                          <a:cs typeface="Times New Roman" panose="02020603050405020304" pitchFamily="18" charset="0"/>
                        </a:rPr>
                        <a:t> Make the digestive system using common household items: tights, sealable plastic bag, orange juice, water, a banana, some biscuits, a bowl and a tea towel.</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p>
                      <a:pPr algn="ct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Create a presentation to show how our food is digested.</a:t>
                      </a:r>
                    </a:p>
                    <a:p>
                      <a:pPr>
                        <a:lnSpc>
                          <a:spcPct val="101000"/>
                        </a:lnSpc>
                        <a:spcAft>
                          <a:spcPts val="0"/>
                        </a:spcAft>
                      </a:pPr>
                      <a:r>
                        <a:rPr lang="en-GB" sz="1000" dirty="0">
                          <a:solidFill>
                            <a:schemeClr val="tx1"/>
                          </a:solidFill>
                          <a:effectLst/>
                          <a:latin typeface="+mj-lt"/>
                          <a:ea typeface="Calibri" panose="020F0502020204030204" pitchFamily="34" charset="0"/>
                          <a:cs typeface="Times New Roman" panose="02020603050405020304" pitchFamily="18" charset="0"/>
                        </a:rPr>
                        <a:t> </a:t>
                      </a:r>
                    </a:p>
                  </a:txBody>
                  <a:tcPr marL="68580" marR="68580" marT="0" marB="0"/>
                </a:tc>
                <a:extLst>
                  <a:ext uri="{0D108BD9-81ED-4DB2-BD59-A6C34878D82A}">
                    <a16:rowId xmlns="" xmlns:a16="http://schemas.microsoft.com/office/drawing/2014/main" val="355142081"/>
                  </a:ext>
                </a:extLst>
              </a:tr>
            </a:tbl>
          </a:graphicData>
        </a:graphic>
      </p:graphicFrame>
      <p:sp>
        <p:nvSpPr>
          <p:cNvPr id="3" name="Rectangle 2"/>
          <p:cNvSpPr/>
          <p:nvPr/>
        </p:nvSpPr>
        <p:spPr>
          <a:xfrm>
            <a:off x="569218" y="5870939"/>
            <a:ext cx="3429000" cy="1138773"/>
          </a:xfrm>
          <a:prstGeom prst="rect">
            <a:avLst/>
          </a:prstGeom>
        </p:spPr>
        <p:txBody>
          <a:bodyPr wrap="square">
            <a:spAutoFit/>
          </a:bodyPr>
          <a:lstStyle/>
          <a:p>
            <a:pPr lvl="0"/>
            <a:r>
              <a:rPr lang="en-US" b="1" dirty="0"/>
              <a:t>Knowledge</a:t>
            </a:r>
            <a:r>
              <a:rPr lang="en-US" b="1" dirty="0" smtClean="0"/>
              <a:t>:</a:t>
            </a:r>
          </a:p>
          <a:p>
            <a:pPr marL="171450" lvl="0" indent="-171450">
              <a:buFont typeface="Arial" panose="020B0604020202020204" pitchFamily="34" charset="0"/>
              <a:buChar char="•"/>
            </a:pPr>
            <a:r>
              <a:rPr lang="en-US" sz="1000" dirty="0" smtClean="0"/>
              <a:t> </a:t>
            </a:r>
            <a:r>
              <a:rPr lang="en-US" sz="1000" dirty="0"/>
              <a:t>Describe the simple functions of the basic parts of the digestive system in humans</a:t>
            </a:r>
            <a:endParaRPr lang="en-GB" sz="1000" dirty="0"/>
          </a:p>
          <a:p>
            <a:pPr marL="171450" lvl="0" indent="-171450">
              <a:buFont typeface="Arial" panose="020B0604020202020204" pitchFamily="34" charset="0"/>
              <a:buChar char="•"/>
            </a:pPr>
            <a:r>
              <a:rPr lang="en-US" sz="1000" dirty="0" smtClean="0"/>
              <a:t> </a:t>
            </a:r>
            <a:r>
              <a:rPr lang="en-US" sz="1000" dirty="0"/>
              <a:t>Identify the different types of teeth in humans and their simple functions</a:t>
            </a:r>
            <a:endParaRPr lang="en-GB" sz="1000" dirty="0"/>
          </a:p>
          <a:p>
            <a:pPr lvl="0"/>
            <a:endParaRPr lang="en-US" sz="1000" b="1" dirty="0"/>
          </a:p>
        </p:txBody>
      </p:sp>
      <p:sp>
        <p:nvSpPr>
          <p:cNvPr id="6" name="Rectangle 5"/>
          <p:cNvSpPr/>
          <p:nvPr/>
        </p:nvSpPr>
        <p:spPr>
          <a:xfrm>
            <a:off x="4432300" y="5717050"/>
            <a:ext cx="5410200" cy="1292662"/>
          </a:xfrm>
          <a:prstGeom prst="rect">
            <a:avLst/>
          </a:prstGeom>
        </p:spPr>
        <p:txBody>
          <a:bodyPr wrap="square">
            <a:spAutoFit/>
          </a:bodyPr>
          <a:lstStyle/>
          <a:p>
            <a:r>
              <a:rPr lang="en-US" b="1" dirty="0"/>
              <a:t>Working Scientifically</a:t>
            </a:r>
            <a:r>
              <a:rPr lang="en-US" dirty="0"/>
              <a:t>:</a:t>
            </a:r>
          </a:p>
          <a:p>
            <a:pPr marL="171450" lvl="0" indent="-171450">
              <a:buFont typeface="Arial" panose="020B0604020202020204" pitchFamily="34" charset="0"/>
              <a:buChar char="•"/>
            </a:pPr>
            <a:r>
              <a:rPr lang="en-US" sz="1000" dirty="0" smtClean="0"/>
              <a:t> </a:t>
            </a:r>
            <a:r>
              <a:rPr lang="en-US" sz="1000" dirty="0"/>
              <a:t>Asking relevant questions and using different types of scientific enquiries to answer them</a:t>
            </a:r>
            <a:endParaRPr lang="en-GB" sz="1000" dirty="0"/>
          </a:p>
          <a:p>
            <a:pPr marL="171450" lvl="0" indent="-171450">
              <a:buFont typeface="Arial" panose="020B0604020202020204" pitchFamily="34" charset="0"/>
              <a:buChar char="•"/>
            </a:pPr>
            <a:r>
              <a:rPr lang="en-US" sz="1000" dirty="0" smtClean="0"/>
              <a:t> </a:t>
            </a:r>
            <a:r>
              <a:rPr lang="en-US" sz="1000" dirty="0"/>
              <a:t>Setting up simple practical enquiries, comparative and fair tests</a:t>
            </a:r>
            <a:endParaRPr lang="en-GB" sz="1000" dirty="0"/>
          </a:p>
          <a:p>
            <a:pPr marL="171450" lvl="0" indent="-171450">
              <a:buFont typeface="Arial" panose="020B0604020202020204" pitchFamily="34" charset="0"/>
              <a:buChar char="•"/>
            </a:pPr>
            <a:r>
              <a:rPr lang="en-US" sz="1000" dirty="0" smtClean="0"/>
              <a:t> </a:t>
            </a:r>
            <a:r>
              <a:rPr lang="en-US" sz="1000" dirty="0"/>
              <a:t>Reporting on findings from enquiries, including oral and written explanations, displays or presentations of results and conclusions</a:t>
            </a:r>
            <a:endParaRPr lang="en-GB" sz="1000" dirty="0"/>
          </a:p>
          <a:p>
            <a:pPr marL="171450" indent="-171450">
              <a:buFont typeface="Arial" panose="020B0604020202020204" pitchFamily="34" charset="0"/>
              <a:buChar char="•"/>
            </a:pPr>
            <a:r>
              <a:rPr lang="en-US" sz="1000" dirty="0" smtClean="0"/>
              <a:t> </a:t>
            </a:r>
            <a:r>
              <a:rPr lang="en-US" sz="1000" dirty="0"/>
              <a:t>Using results to draw simple conclusions, make predictions for new values, suggest improvements and raise further questions</a:t>
            </a:r>
          </a:p>
        </p:txBody>
      </p:sp>
    </p:spTree>
    <p:extLst>
      <p:ext uri="{BB962C8B-B14F-4D97-AF65-F5344CB8AC3E}">
        <p14:creationId xmlns:p14="http://schemas.microsoft.com/office/powerpoint/2010/main" val="318767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4165531527"/>
              </p:ext>
            </p:extLst>
          </p:nvPr>
        </p:nvGraphicFramePr>
        <p:xfrm>
          <a:off x="469899" y="1405112"/>
          <a:ext cx="9753600" cy="5707507"/>
        </p:xfrm>
        <a:graphic>
          <a:graphicData uri="http://schemas.openxmlformats.org/drawingml/2006/table">
            <a:tbl>
              <a:tblPr firstRow="1" bandRow="1">
                <a:tableStyleId>{5C22544A-7EE6-4342-B048-85BDC9FD1C3A}</a:tableStyleId>
              </a:tblPr>
              <a:tblGrid>
                <a:gridCol w="1625600"/>
                <a:gridCol w="1625600"/>
                <a:gridCol w="1625600"/>
                <a:gridCol w="1625600"/>
                <a:gridCol w="1625600"/>
                <a:gridCol w="1625600"/>
              </a:tblGrid>
              <a:tr h="807795">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u="sng" dirty="0" smtClean="0">
                          <a:solidFill>
                            <a:schemeClr val="tx1"/>
                          </a:solidFill>
                        </a:rPr>
                        <a:t>Learning</a:t>
                      </a:r>
                      <a:r>
                        <a:rPr lang="en-GB" u="sng" baseline="0" dirty="0" smtClean="0">
                          <a:solidFill>
                            <a:schemeClr val="tx1"/>
                          </a:solidFill>
                        </a:rPr>
                        <a:t> Objective:</a:t>
                      </a:r>
                      <a:endParaRPr lang="en-GB" u="sng" dirty="0" smtClean="0">
                        <a:solidFill>
                          <a:schemeClr val="tx1"/>
                        </a:solidFill>
                      </a:endParaRPr>
                    </a:p>
                  </a:txBody>
                  <a:tcPr>
                    <a:solidFill>
                      <a:schemeClr val="accent3"/>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u="sng" dirty="0" smtClean="0">
                          <a:solidFill>
                            <a:schemeClr val="tx1"/>
                          </a:solidFill>
                        </a:rPr>
                        <a:t>Learning</a:t>
                      </a:r>
                      <a:r>
                        <a:rPr lang="en-GB" u="sng" baseline="0" dirty="0" smtClean="0">
                          <a:solidFill>
                            <a:schemeClr val="tx1"/>
                          </a:solidFill>
                        </a:rPr>
                        <a:t> Objective:</a:t>
                      </a:r>
                      <a:endParaRPr lang="en-GB" u="sng" dirty="0" smtClean="0">
                        <a:solidFill>
                          <a:schemeClr val="tx1"/>
                        </a:solidFill>
                      </a:endParaRPr>
                    </a:p>
                    <a:p>
                      <a:endParaRPr lang="en-GB" dirty="0"/>
                    </a:p>
                  </a:txBody>
                  <a:tcPr>
                    <a:solidFill>
                      <a:schemeClr val="accent3"/>
                    </a:solidFill>
                  </a:tcPr>
                </a:tc>
                <a:tc>
                  <a:txBody>
                    <a:bodyPr/>
                    <a:lstStyle/>
                    <a:p>
                      <a:r>
                        <a:rPr lang="en-GB" u="sng" dirty="0" smtClean="0">
                          <a:solidFill>
                            <a:schemeClr val="tx1"/>
                          </a:solidFill>
                        </a:rPr>
                        <a:t>Learning</a:t>
                      </a:r>
                      <a:r>
                        <a:rPr lang="en-GB" u="sng" baseline="0" dirty="0" smtClean="0">
                          <a:solidFill>
                            <a:schemeClr val="tx1"/>
                          </a:solidFill>
                        </a:rPr>
                        <a:t> Objective:</a:t>
                      </a:r>
                      <a:endParaRPr lang="en-GB" u="sng" dirty="0">
                        <a:solidFill>
                          <a:schemeClr val="tx1"/>
                        </a:solidFill>
                      </a:endParaRPr>
                    </a:p>
                  </a:txBody>
                  <a:tcPr>
                    <a:solidFill>
                      <a:schemeClr val="accent3"/>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u="sng" dirty="0" smtClean="0">
                          <a:solidFill>
                            <a:schemeClr val="tx1"/>
                          </a:solidFill>
                        </a:rPr>
                        <a:t>Learning</a:t>
                      </a:r>
                      <a:r>
                        <a:rPr lang="en-GB" u="sng" baseline="0" dirty="0" smtClean="0">
                          <a:solidFill>
                            <a:schemeClr val="tx1"/>
                          </a:solidFill>
                        </a:rPr>
                        <a:t> Objective:</a:t>
                      </a:r>
                      <a:endParaRPr lang="en-GB" u="sng" dirty="0" smtClean="0">
                        <a:solidFill>
                          <a:schemeClr val="tx1"/>
                        </a:solidFill>
                      </a:endParaRPr>
                    </a:p>
                    <a:p>
                      <a:endParaRPr lang="en-GB" dirty="0"/>
                    </a:p>
                  </a:txBody>
                  <a:tcPr>
                    <a:solidFill>
                      <a:schemeClr val="accent3"/>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u="sng" dirty="0" smtClean="0">
                          <a:solidFill>
                            <a:schemeClr val="tx1"/>
                          </a:solidFill>
                        </a:rPr>
                        <a:t>Learning</a:t>
                      </a:r>
                      <a:r>
                        <a:rPr lang="en-GB" u="sng" baseline="0" dirty="0" smtClean="0">
                          <a:solidFill>
                            <a:schemeClr val="tx1"/>
                          </a:solidFill>
                        </a:rPr>
                        <a:t> Objective:</a:t>
                      </a:r>
                      <a:endParaRPr lang="en-GB" u="sng" dirty="0" smtClean="0">
                        <a:solidFill>
                          <a:schemeClr val="tx1"/>
                        </a:solidFill>
                      </a:endParaRPr>
                    </a:p>
                    <a:p>
                      <a:endParaRPr lang="en-GB" dirty="0"/>
                    </a:p>
                  </a:txBody>
                  <a:tcPr>
                    <a:solidFill>
                      <a:schemeClr val="accent3"/>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u="sng" dirty="0" smtClean="0">
                          <a:solidFill>
                            <a:schemeClr val="tx1"/>
                          </a:solidFill>
                        </a:rPr>
                        <a:t>Learning</a:t>
                      </a:r>
                      <a:r>
                        <a:rPr lang="en-GB" u="sng" baseline="0" dirty="0" smtClean="0">
                          <a:solidFill>
                            <a:schemeClr val="tx1"/>
                          </a:solidFill>
                        </a:rPr>
                        <a:t> Objective:</a:t>
                      </a:r>
                      <a:endParaRPr lang="en-GB" u="sng" dirty="0" smtClean="0">
                        <a:solidFill>
                          <a:schemeClr val="tx1"/>
                        </a:solidFill>
                      </a:endParaRPr>
                    </a:p>
                    <a:p>
                      <a:endParaRPr lang="en-GB" dirty="0"/>
                    </a:p>
                  </a:txBody>
                  <a:tcPr>
                    <a:solidFill>
                      <a:schemeClr val="accent3"/>
                    </a:solidFill>
                  </a:tcPr>
                </a:tc>
              </a:tr>
              <a:tr h="3473518">
                <a:tc>
                  <a:txBody>
                    <a:bodyPr/>
                    <a:lstStyle/>
                    <a:p>
                      <a:pPr marL="0" lvl="0" indent="0" algn="ctr">
                        <a:buFont typeface="Arial" panose="020B0604020202020204" pitchFamily="34" charset="0"/>
                        <a:buNone/>
                      </a:pPr>
                      <a:r>
                        <a:rPr lang="en-US" sz="1800" dirty="0" smtClean="0"/>
                        <a: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1800" dirty="0" smtClean="0"/>
                        <a:t>Identify the different types of teeth in humans and their simple function.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ffectLst/>
                        <a:latin typeface="+mn-lt"/>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GB" sz="1800" dirty="0" smtClean="0">
                          <a:solidFill>
                            <a:schemeClr val="tx1"/>
                          </a:solidFill>
                          <a:effectLst/>
                          <a:latin typeface="+mn-lt"/>
                          <a:ea typeface="Calibri" panose="020F0502020204030204" pitchFamily="34" charset="0"/>
                          <a:cs typeface="Times New Roman" panose="02020603050405020304" pitchFamily="18" charset="0"/>
                        </a:rPr>
                        <a:t> Make a map of your mouth</a:t>
                      </a:r>
                      <a:endParaRPr lang="en-GB" sz="1800" dirty="0" smtClean="0">
                        <a:solidFill>
                          <a:schemeClr val="tx1"/>
                        </a:solidFill>
                        <a:effectLst/>
                        <a:latin typeface="+mn-lt"/>
                        <a:ea typeface="Calibri" panose="020F0502020204030204" pitchFamily="34" charset="0"/>
                        <a:cs typeface="Times New Roman" panose="02020603050405020304" pitchFamily="18" charset="0"/>
                      </a:endParaRPr>
                    </a:p>
                    <a:p>
                      <a:pPr marL="171450" lvl="0" indent="-171450" algn="ctr">
                        <a:buFont typeface="Arial" panose="020B0604020202020204" pitchFamily="34" charset="0"/>
                        <a:buChar char="•"/>
                      </a:pPr>
                      <a:endParaRPr lang="en-GB" sz="1800" dirty="0" smtClean="0"/>
                    </a:p>
                    <a:p>
                      <a:pPr algn="ctr"/>
                      <a:endParaRPr lang="en-GB" dirty="0">
                        <a:solidFill>
                          <a:schemeClr val="tx1"/>
                        </a:solidFill>
                      </a:endParaRPr>
                    </a:p>
                  </a:txBody>
                  <a:tcPr>
                    <a:solidFill>
                      <a:srgbClr val="92D050"/>
                    </a:solidFill>
                  </a:tcPr>
                </a:tc>
                <a:tc>
                  <a:txBody>
                    <a:bodyPr/>
                    <a:lstStyle/>
                    <a:p>
                      <a:pPr marL="0" marR="0" lvl="0" indent="0" algn="ctr"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smtClean="0">
                          <a:solidFill>
                            <a:schemeClr val="tx1"/>
                          </a:solidFill>
                          <a:effectLst/>
                          <a:latin typeface="+mn-lt"/>
                          <a:ea typeface="Calibri" panose="020F0502020204030204" pitchFamily="34" charset="0"/>
                          <a:cs typeface="Times New Roman" panose="02020603050405020304" pitchFamily="18" charset="0"/>
                        </a:rPr>
                        <a:t>Identify the parts of the digestive system and explain their functions </a:t>
                      </a:r>
                    </a:p>
                    <a:p>
                      <a:pPr marL="0" lvl="0" indent="0" algn="ctr">
                        <a:buFont typeface="Arial" panose="020B0604020202020204" pitchFamily="34" charset="0"/>
                        <a:buNone/>
                      </a:pPr>
                      <a:endParaRPr lang="en-US" sz="1800" dirty="0" smtClean="0"/>
                    </a:p>
                    <a:p>
                      <a:pPr marL="0" lvl="0" indent="0" algn="ctr">
                        <a:buFont typeface="Arial" panose="020B0604020202020204" pitchFamily="34" charset="0"/>
                        <a:buNone/>
                      </a:pPr>
                      <a:r>
                        <a:rPr lang="en-US" sz="1800" dirty="0" smtClean="0"/>
                        <a:t> </a:t>
                      </a:r>
                      <a:r>
                        <a:rPr lang="en-US" sz="1800" dirty="0" smtClean="0"/>
                        <a:t>Describe the simple functions of the basic parts of the digestive system in humans</a:t>
                      </a:r>
                    </a:p>
                    <a:p>
                      <a:pPr marL="171450" lvl="0" indent="-171450" algn="ctr">
                        <a:buFont typeface="Arial" panose="020B0604020202020204" pitchFamily="34" charset="0"/>
                        <a:buChar char="•"/>
                      </a:pPr>
                      <a:endParaRPr lang="en-GB" sz="1800" dirty="0"/>
                    </a:p>
                  </a:txBody>
                  <a:tcPr>
                    <a:solidFill>
                      <a:srgbClr val="92D050"/>
                    </a:solidFill>
                  </a:tcPr>
                </a:tc>
                <a:tc>
                  <a:txBody>
                    <a:bodyPr/>
                    <a:lstStyle/>
                    <a:p>
                      <a:pPr marL="0" indent="0" algn="ctr">
                        <a:lnSpc>
                          <a:spcPct val="101000"/>
                        </a:lnSpc>
                        <a:spcAft>
                          <a:spcPts val="0"/>
                        </a:spcAft>
                        <a:buFont typeface="Symbol" panose="05050102010706020507" pitchFamily="18" charset="2"/>
                        <a:buNone/>
                      </a:pPr>
                      <a:r>
                        <a:rPr lang="en-GB" sz="1800" dirty="0" smtClean="0">
                          <a:solidFill>
                            <a:schemeClr val="tx1"/>
                          </a:solidFill>
                          <a:effectLst/>
                          <a:latin typeface="+mn-lt"/>
                          <a:ea typeface="Calibri" panose="020F0502020204030204" pitchFamily="34" charset="0"/>
                          <a:cs typeface="Times New Roman" panose="02020603050405020304" pitchFamily="18" charset="0"/>
                        </a:rPr>
                        <a:t>Make the digestive system using common household items: junk</a:t>
                      </a:r>
                      <a:r>
                        <a:rPr lang="en-GB" sz="1800" baseline="0" dirty="0" smtClean="0">
                          <a:solidFill>
                            <a:schemeClr val="tx1"/>
                          </a:solidFill>
                          <a:effectLst/>
                          <a:latin typeface="+mn-lt"/>
                          <a:ea typeface="Calibri" panose="020F0502020204030204" pitchFamily="34" charset="0"/>
                          <a:cs typeface="Times New Roman" panose="02020603050405020304" pitchFamily="18" charset="0"/>
                        </a:rPr>
                        <a:t> modelling</a:t>
                      </a:r>
                      <a:r>
                        <a:rPr lang="en-GB" sz="1800" baseline="0" dirty="0" smtClean="0">
                          <a:solidFill>
                            <a:schemeClr val="tx1"/>
                          </a:solidFill>
                          <a:effectLst/>
                          <a:latin typeface="+mn-lt"/>
                          <a:ea typeface="Calibri" panose="020F0502020204030204" pitchFamily="34" charset="0"/>
                          <a:cs typeface="Times New Roman" panose="02020603050405020304" pitchFamily="18" charset="0"/>
                        </a:rPr>
                        <a:t>.</a:t>
                      </a:r>
                    </a:p>
                    <a:p>
                      <a:pPr marL="0" marR="0" lvl="0" indent="0" algn="ctr" defTabSz="914400" eaLnBrk="1" fontAlgn="auto" latinLnBrk="0" hangingPunct="1">
                        <a:lnSpc>
                          <a:spcPct val="101000"/>
                        </a:lnSpc>
                        <a:spcBef>
                          <a:spcPts val="0"/>
                        </a:spcBef>
                        <a:spcAft>
                          <a:spcPts val="0"/>
                        </a:spcAft>
                        <a:buClrTx/>
                        <a:buSzTx/>
                        <a:buFont typeface="Symbol" panose="05050102010706020507" pitchFamily="18" charset="2"/>
                        <a:buNone/>
                        <a:tabLst/>
                        <a:defRPr/>
                      </a:pPr>
                      <a:r>
                        <a:rPr lang="en-GB" sz="1800" dirty="0" smtClean="0">
                          <a:solidFill>
                            <a:schemeClr val="tx1"/>
                          </a:solidFill>
                          <a:effectLst/>
                          <a:latin typeface="+mn-lt"/>
                          <a:ea typeface="Calibri" panose="020F0502020204030204" pitchFamily="34" charset="0"/>
                          <a:cs typeface="Times New Roman" panose="02020603050405020304" pitchFamily="18" charset="0"/>
                        </a:rPr>
                        <a:t>Create a presentation to show how our food is digested.</a:t>
                      </a:r>
                    </a:p>
                    <a:p>
                      <a:pPr marL="0" indent="0" algn="ctr">
                        <a:lnSpc>
                          <a:spcPct val="101000"/>
                        </a:lnSpc>
                        <a:spcAft>
                          <a:spcPts val="0"/>
                        </a:spcAft>
                        <a:buFont typeface="Symbol" panose="05050102010706020507" pitchFamily="18" charset="2"/>
                        <a:buNone/>
                      </a:pPr>
                      <a:endParaRPr lang="en-GB" sz="1800" baseline="0" dirty="0" smtClean="0">
                        <a:solidFill>
                          <a:schemeClr val="tx1"/>
                        </a:solidFill>
                        <a:effectLst/>
                        <a:latin typeface="+mn-lt"/>
                        <a:ea typeface="Calibri" panose="020F0502020204030204" pitchFamily="34" charset="0"/>
                        <a:cs typeface="Times New Roman" panose="02020603050405020304" pitchFamily="18" charset="0"/>
                      </a:endParaRPr>
                    </a:p>
                    <a:p>
                      <a:pPr marL="285750" indent="-285750" algn="ctr">
                        <a:lnSpc>
                          <a:spcPct val="101000"/>
                        </a:lnSpc>
                        <a:spcAft>
                          <a:spcPts val="0"/>
                        </a:spcAft>
                        <a:buFont typeface="Symbol" panose="05050102010706020507" pitchFamily="18" charset="2"/>
                        <a:buChar char="¨"/>
                      </a:pPr>
                      <a:endParaRPr lang="en-GB" sz="1800" dirty="0">
                        <a:solidFill>
                          <a:schemeClr val="tx1"/>
                        </a:solidFill>
                        <a:effectLst/>
                        <a:latin typeface="+mn-lt"/>
                        <a:ea typeface="Calibri" panose="020F0502020204030204" pitchFamily="34" charset="0"/>
                        <a:cs typeface="Times New Roman" panose="02020603050405020304" pitchFamily="18" charset="0"/>
                      </a:endParaRPr>
                    </a:p>
                  </a:txBody>
                  <a:tcPr>
                    <a:solidFill>
                      <a:srgbClr val="92D050"/>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dirty="0" smtClean="0"/>
                        <a:t>Identify the different types of teeth in humans and their simple functions</a:t>
                      </a:r>
                    </a:p>
                    <a:p>
                      <a:pPr marL="0" marR="0" lvl="0" indent="0" algn="ctr" defTabSz="914400" eaLnBrk="1" fontAlgn="auto" latinLnBrk="0" hangingPunct="1">
                        <a:lnSpc>
                          <a:spcPct val="100000"/>
                        </a:lnSpc>
                        <a:spcBef>
                          <a:spcPts val="0"/>
                        </a:spcBef>
                        <a:spcAft>
                          <a:spcPts val="0"/>
                        </a:spcAft>
                        <a:buClrTx/>
                        <a:buSzTx/>
                        <a:buFontTx/>
                        <a:buNone/>
                        <a:tabLst/>
                        <a:defRPr/>
                      </a:pPr>
                      <a:r>
                        <a:rPr lang="en-GB" sz="1800" dirty="0" smtClean="0">
                          <a:solidFill>
                            <a:schemeClr val="tx1"/>
                          </a:solidFill>
                          <a:effectLst/>
                          <a:latin typeface="+mn-lt"/>
                          <a:ea typeface="Calibri" panose="020F0502020204030204" pitchFamily="34" charset="0"/>
                          <a:cs typeface="Times New Roman" panose="02020603050405020304" pitchFamily="18" charset="0"/>
                        </a:rPr>
                        <a:t> </a:t>
                      </a:r>
                      <a:endParaRPr lang="en-GB" sz="1800" dirty="0" smtClean="0">
                        <a:solidFill>
                          <a:schemeClr val="tx1"/>
                        </a:solidFill>
                        <a:effectLst/>
                        <a:latin typeface="+mn-lt"/>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GB" sz="1800" dirty="0" smtClean="0"/>
                    </a:p>
                    <a:p>
                      <a:pPr algn="ctr"/>
                      <a:endParaRPr lang="en-GB" dirty="0"/>
                    </a:p>
                  </a:txBody>
                  <a:tcPr>
                    <a:solidFill>
                      <a:srgbClr val="92D050"/>
                    </a:solidFill>
                  </a:tcPr>
                </a:tc>
                <a:tc>
                  <a:txBody>
                    <a:bodyPr/>
                    <a:lstStyle/>
                    <a:p>
                      <a:pPr algn="ctr">
                        <a:lnSpc>
                          <a:spcPct val="101000"/>
                        </a:lnSpc>
                        <a:spcAft>
                          <a:spcPts val="0"/>
                        </a:spcAft>
                      </a:pPr>
                      <a:r>
                        <a:rPr lang="en-GB" sz="1800" dirty="0" smtClean="0">
                          <a:solidFill>
                            <a:srgbClr val="FF0000"/>
                          </a:solidFill>
                          <a:effectLst/>
                          <a:latin typeface="+mn-lt"/>
                          <a:ea typeface="Symbol" panose="05050102010706020507" pitchFamily="18" charset="2"/>
                          <a:cs typeface="Symbol" panose="05050102010706020507" pitchFamily="18" charset="2"/>
                        </a:rPr>
                        <a:t>¨</a:t>
                      </a:r>
                      <a:r>
                        <a:rPr lang="en-GB" sz="1800" dirty="0" smtClean="0">
                          <a:solidFill>
                            <a:srgbClr val="FF0000"/>
                          </a:solidFill>
                          <a:effectLst/>
                          <a:latin typeface="+mn-lt"/>
                          <a:ea typeface="Calibri" panose="020F0502020204030204" pitchFamily="34" charset="0"/>
                          <a:cs typeface="Times New Roman" panose="02020603050405020304" pitchFamily="18" charset="0"/>
                        </a:rPr>
                        <a:t> How/why do teeth decay?</a:t>
                      </a:r>
                    </a:p>
                    <a:p>
                      <a:pPr algn="ctr">
                        <a:lnSpc>
                          <a:spcPct val="101000"/>
                        </a:lnSpc>
                        <a:spcAft>
                          <a:spcPts val="0"/>
                        </a:spcAft>
                      </a:pPr>
                      <a:r>
                        <a:rPr lang="en-GB" sz="1800" dirty="0" smtClean="0">
                          <a:solidFill>
                            <a:srgbClr val="FF0000"/>
                          </a:solidFill>
                          <a:effectLst/>
                          <a:latin typeface="+mn-lt"/>
                          <a:ea typeface="Calibri" panose="020F0502020204030204" pitchFamily="34" charset="0"/>
                          <a:cs typeface="Times New Roman" panose="02020603050405020304" pitchFamily="18" charset="0"/>
                        </a:rPr>
                        <a:t> Investigate the amount of sugar in drinks and learn how sugar leads to an increase in plaque and how this destroys tooth enamel. </a:t>
                      </a:r>
                    </a:p>
                    <a:p>
                      <a:pPr marL="0" marR="0" lvl="0" indent="0" algn="ctr" defTabSz="914400" eaLnBrk="1" fontAlgn="auto" latinLnBrk="0" hangingPunct="1">
                        <a:lnSpc>
                          <a:spcPct val="100000"/>
                        </a:lnSpc>
                        <a:spcBef>
                          <a:spcPts val="0"/>
                        </a:spcBef>
                        <a:spcAft>
                          <a:spcPts val="0"/>
                        </a:spcAft>
                        <a:buClrTx/>
                        <a:buSzTx/>
                        <a:buFontTx/>
                        <a:buNone/>
                        <a:tabLst/>
                        <a:defRPr/>
                      </a:pPr>
                      <a:r>
                        <a:rPr lang="en-US" sz="1800" dirty="0" smtClean="0"/>
                        <a:t> </a:t>
                      </a:r>
                      <a:endParaRPr lang="en-GB" sz="1800" dirty="0" smtClean="0">
                        <a:solidFill>
                          <a:schemeClr val="tx1"/>
                        </a:solidFill>
                        <a:effectLst/>
                        <a:latin typeface="+mn-lt"/>
                        <a:ea typeface="Calibri" panose="020F0502020204030204" pitchFamily="34" charset="0"/>
                        <a:cs typeface="Times New Roman" panose="02020603050405020304" pitchFamily="18" charset="0"/>
                      </a:endParaRPr>
                    </a:p>
                    <a:p>
                      <a:pPr algn="ctr">
                        <a:lnSpc>
                          <a:spcPct val="101000"/>
                        </a:lnSpc>
                        <a:spcAft>
                          <a:spcPts val="0"/>
                        </a:spcAft>
                      </a:pPr>
                      <a:r>
                        <a:rPr lang="en-GB" sz="1800" dirty="0" smtClean="0">
                          <a:solidFill>
                            <a:srgbClr val="FF0000"/>
                          </a:solidFill>
                          <a:effectLst/>
                          <a:latin typeface="+mn-lt"/>
                          <a:ea typeface="Calibri" panose="020F0502020204030204" pitchFamily="34" charset="0"/>
                          <a:cs typeface="Times New Roman" panose="02020603050405020304" pitchFamily="18" charset="0"/>
                        </a:rPr>
                        <a:t> </a:t>
                      </a:r>
                      <a:r>
                        <a:rPr lang="en-GB" sz="1800" dirty="0" smtClean="0">
                          <a:solidFill>
                            <a:srgbClr val="FF0000"/>
                          </a:solidFill>
                          <a:effectLst/>
                          <a:latin typeface="+mn-lt"/>
                          <a:ea typeface="Calibri" panose="020F0502020204030204" pitchFamily="34" charset="0"/>
                          <a:cs typeface="Times New Roman" panose="02020603050405020304" pitchFamily="18" charset="0"/>
                        </a:rPr>
                        <a:t>Plan Investigation</a:t>
                      </a:r>
                      <a:endParaRPr lang="en-GB" sz="1800" dirty="0" smtClean="0">
                        <a:solidFill>
                          <a:srgbClr val="FF0000"/>
                        </a:solidFill>
                        <a:effectLst/>
                        <a:latin typeface="+mn-lt"/>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GB" sz="1800" dirty="0" smtClean="0"/>
                    </a:p>
                    <a:p>
                      <a:pPr algn="ctr"/>
                      <a:endParaRPr lang="en-US" sz="1800" dirty="0" smtClean="0">
                        <a:solidFill>
                          <a:schemeClr val="dk1"/>
                        </a:solidFill>
                        <a:effectLst/>
                        <a:latin typeface="+mn-lt"/>
                        <a:ea typeface="+mn-ea"/>
                        <a:cs typeface="+mn-cs"/>
                      </a:endParaRPr>
                    </a:p>
                  </a:txBody>
                  <a:tcPr>
                    <a:solidFill>
                      <a:srgbClr val="92D050"/>
                    </a:solidFill>
                  </a:tcPr>
                </a:tc>
                <a:tc>
                  <a:txBody>
                    <a:bodyPr/>
                    <a:lstStyle/>
                    <a:p>
                      <a:pPr algn="ctr">
                        <a:lnSpc>
                          <a:spcPct val="101000"/>
                        </a:lnSpc>
                        <a:spcAft>
                          <a:spcPts val="0"/>
                        </a:spcAft>
                      </a:pPr>
                      <a:r>
                        <a:rPr lang="en-GB" sz="1800" dirty="0" smtClean="0">
                          <a:solidFill>
                            <a:schemeClr val="tx1"/>
                          </a:solidFill>
                          <a:effectLst/>
                          <a:latin typeface="+mn-lt"/>
                          <a:ea typeface="Calibri" panose="020F0502020204030204" pitchFamily="34" charset="0"/>
                          <a:cs typeface="Times New Roman" panose="02020603050405020304" pitchFamily="18" charset="0"/>
                        </a:rPr>
                        <a:t>Compare human and animal teeth.  Match animals to their teeth and explain your reasons for this. </a:t>
                      </a:r>
                      <a:endParaRPr lang="en-GB" sz="1800" dirty="0" smtClean="0">
                        <a:solidFill>
                          <a:schemeClr val="tx1"/>
                        </a:solidFill>
                        <a:effectLst/>
                        <a:latin typeface="+mn-lt"/>
                        <a:ea typeface="Calibri" panose="020F0502020204030204" pitchFamily="34" charset="0"/>
                        <a:cs typeface="Times New Roman" panose="02020603050405020304" pitchFamily="18" charset="0"/>
                      </a:endParaRPr>
                    </a:p>
                    <a:p>
                      <a:pPr algn="ctr"/>
                      <a:endParaRPr lang="en-GB" dirty="0">
                        <a:solidFill>
                          <a:srgbClr val="FF0000"/>
                        </a:solidFill>
                      </a:endParaRPr>
                    </a:p>
                  </a:txBody>
                  <a:tcPr>
                    <a:solidFill>
                      <a:srgbClr val="92D050"/>
                    </a:solidFill>
                  </a:tcPr>
                </a:tc>
              </a:tr>
            </a:tbl>
          </a:graphicData>
        </a:graphic>
      </p:graphicFrame>
      <p:sp>
        <p:nvSpPr>
          <p:cNvPr id="2" name="Rectangle 1"/>
          <p:cNvSpPr/>
          <p:nvPr/>
        </p:nvSpPr>
        <p:spPr>
          <a:xfrm>
            <a:off x="850900" y="428625"/>
            <a:ext cx="9220200" cy="369332"/>
          </a:xfrm>
          <a:prstGeom prst="rect">
            <a:avLst/>
          </a:prstGeom>
          <a:solidFill>
            <a:schemeClr val="accent3"/>
          </a:solidFill>
        </p:spPr>
        <p:txBody>
          <a:bodyPr wrap="square">
            <a:spAutoFit/>
          </a:bodyPr>
          <a:lstStyle/>
          <a:p>
            <a:pPr marL="12700">
              <a:lnSpc>
                <a:spcPct val="100000"/>
              </a:lnSpc>
              <a:spcBef>
                <a:spcPts val="105"/>
              </a:spcBef>
              <a:tabLst>
                <a:tab pos="1553210" algn="l"/>
              </a:tabLst>
            </a:pPr>
            <a:r>
              <a:rPr lang="en-US" b="1" spc="-10" dirty="0" smtClean="0">
                <a:cs typeface="Calibri"/>
              </a:rPr>
              <a:t>AUTUMN </a:t>
            </a:r>
            <a:r>
              <a:rPr lang="en-US" b="1" dirty="0">
                <a:cs typeface="Calibri"/>
              </a:rPr>
              <a:t>1	</a:t>
            </a:r>
            <a:r>
              <a:rPr lang="en-US" b="1" spc="-5" dirty="0">
                <a:cs typeface="Calibri"/>
              </a:rPr>
              <a:t>Unit:</a:t>
            </a:r>
            <a:r>
              <a:rPr lang="en-US" b="1" spc="-45" dirty="0">
                <a:cs typeface="Calibri"/>
              </a:rPr>
              <a:t> Teeth &amp; Digestion</a:t>
            </a:r>
            <a:endParaRPr lang="en-US" dirty="0">
              <a:cs typeface="Calibri"/>
            </a:endParaRPr>
          </a:p>
        </p:txBody>
      </p:sp>
    </p:spTree>
    <p:extLst>
      <p:ext uri="{BB962C8B-B14F-4D97-AF65-F5344CB8AC3E}">
        <p14:creationId xmlns:p14="http://schemas.microsoft.com/office/powerpoint/2010/main" val="396034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944" y="322275"/>
            <a:ext cx="9557511" cy="615553"/>
          </a:xfrm>
          <a:solidFill>
            <a:schemeClr val="accent3"/>
          </a:solidFill>
        </p:spPr>
        <p:txBody>
          <a:bodyPr/>
          <a:lstStyle/>
          <a:p>
            <a:r>
              <a:rPr lang="en-US" spc="-10" dirty="0" smtClean="0"/>
              <a:t>AUTUMN </a:t>
            </a:r>
            <a:r>
              <a:rPr lang="en-US" dirty="0"/>
              <a:t>1	</a:t>
            </a:r>
            <a:r>
              <a:rPr lang="en-US" spc="-5" dirty="0"/>
              <a:t>Unit:</a:t>
            </a:r>
            <a:r>
              <a:rPr lang="en-US" spc="-45" dirty="0"/>
              <a:t> Teeth &amp; Digestion</a:t>
            </a:r>
            <a:r>
              <a:rPr lang="en-US" dirty="0"/>
              <a:t/>
            </a:r>
            <a:br>
              <a:rPr lang="en-US" dirty="0"/>
            </a:br>
            <a:endParaRPr lang="en-GB" dirty="0"/>
          </a:p>
        </p:txBody>
      </p:sp>
      <p:sp>
        <p:nvSpPr>
          <p:cNvPr id="4" name="Content Placeholder 3"/>
          <p:cNvSpPr>
            <a:spLocks noGrp="1"/>
          </p:cNvSpPr>
          <p:nvPr>
            <p:ph sz="half" idx="3"/>
          </p:nvPr>
        </p:nvSpPr>
        <p:spPr/>
        <p:txBody>
          <a:bodyPr/>
          <a:lstStyle/>
          <a:p>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699885290"/>
              </p:ext>
            </p:extLst>
          </p:nvPr>
        </p:nvGraphicFramePr>
        <p:xfrm>
          <a:off x="469900" y="1114425"/>
          <a:ext cx="9688830" cy="5638800"/>
        </p:xfrm>
        <a:graphic>
          <a:graphicData uri="http://schemas.openxmlformats.org/drawingml/2006/table">
            <a:tbl>
              <a:tblPr firstRow="1" bandRow="1">
                <a:tableStyleId>{5C22544A-7EE6-4342-B048-85BDC9FD1C3A}</a:tableStyleId>
              </a:tblPr>
              <a:tblGrid>
                <a:gridCol w="1962480"/>
                <a:gridCol w="5619164"/>
                <a:gridCol w="2107186"/>
              </a:tblGrid>
              <a:tr h="370840">
                <a:tc>
                  <a:txBody>
                    <a:bodyPr/>
                    <a:lstStyle/>
                    <a:p>
                      <a:r>
                        <a:rPr lang="en-GB" dirty="0" smtClean="0">
                          <a:solidFill>
                            <a:schemeClr val="tx1"/>
                          </a:solidFill>
                        </a:rPr>
                        <a:t>Learning Objective</a:t>
                      </a:r>
                      <a:endParaRPr lang="en-GB" dirty="0">
                        <a:solidFill>
                          <a:schemeClr val="tx1"/>
                        </a:solidFill>
                      </a:endParaRPr>
                    </a:p>
                  </a:txBody>
                  <a:tcPr>
                    <a:solidFill>
                      <a:schemeClr val="accent3"/>
                    </a:solidFill>
                  </a:tcPr>
                </a:tc>
                <a:tc>
                  <a:txBody>
                    <a:bodyPr/>
                    <a:lstStyle/>
                    <a:p>
                      <a:r>
                        <a:rPr lang="en-GB" dirty="0" smtClean="0">
                          <a:solidFill>
                            <a:schemeClr val="tx1"/>
                          </a:solidFill>
                        </a:rPr>
                        <a:t>Investigation</a:t>
                      </a:r>
                      <a:endParaRPr lang="en-GB" dirty="0">
                        <a:solidFill>
                          <a:schemeClr val="tx1"/>
                        </a:solidFill>
                      </a:endParaRPr>
                    </a:p>
                  </a:txBody>
                  <a:tcPr>
                    <a:solidFill>
                      <a:schemeClr val="accent3"/>
                    </a:solidFill>
                  </a:tcPr>
                </a:tc>
                <a:tc>
                  <a:txBody>
                    <a:bodyPr/>
                    <a:lstStyle/>
                    <a:p>
                      <a:r>
                        <a:rPr lang="en-GB" dirty="0" smtClean="0">
                          <a:solidFill>
                            <a:schemeClr val="tx1"/>
                          </a:solidFill>
                        </a:rPr>
                        <a:t>Resources</a:t>
                      </a:r>
                    </a:p>
                    <a:p>
                      <a:endParaRPr lang="en-GB" dirty="0">
                        <a:solidFill>
                          <a:schemeClr val="tx1"/>
                        </a:solidFill>
                      </a:endParaRPr>
                    </a:p>
                  </a:txBody>
                  <a:tcPr>
                    <a:solidFill>
                      <a:schemeClr val="accent3"/>
                    </a:solidFill>
                  </a:tcPr>
                </a:tc>
              </a:tr>
              <a:tr h="370840">
                <a:tc>
                  <a:txBody>
                    <a:bodyPr/>
                    <a:lstStyle/>
                    <a:p>
                      <a:r>
                        <a:rPr lang="en-US" sz="1400" dirty="0" smtClean="0"/>
                        <a:t>Identify the different types of teeth in humans and their simple functions. </a:t>
                      </a:r>
                    </a:p>
                    <a:p>
                      <a:endParaRPr lang="en-US" sz="1400" dirty="0" smtClean="0"/>
                    </a:p>
                    <a:p>
                      <a:r>
                        <a:rPr lang="en-US" sz="1400" dirty="0" smtClean="0"/>
                        <a:t>To be able to identify the correct type of enquiry to answer a question. </a:t>
                      </a:r>
                    </a:p>
                    <a:p>
                      <a:endParaRPr lang="en-US" sz="1400" dirty="0" smtClean="0"/>
                    </a:p>
                    <a:p>
                      <a:r>
                        <a:rPr lang="en-US" sz="1400" dirty="0" smtClean="0"/>
                        <a:t>To be able to set up a simple test. </a:t>
                      </a:r>
                    </a:p>
                    <a:p>
                      <a:endParaRPr lang="en-US" sz="1400" dirty="0" smtClean="0"/>
                    </a:p>
                    <a:p>
                      <a:r>
                        <a:rPr lang="en-US" sz="1400" dirty="0" smtClean="0"/>
                        <a:t>To be able to describe the simple functions of the basic part of the digestive system in humans. </a:t>
                      </a:r>
                      <a:endParaRPr lang="en-GB" sz="1400" dirty="0"/>
                    </a:p>
                  </a:txBody>
                  <a:tcPr>
                    <a:solidFill>
                      <a:schemeClr val="accent3"/>
                    </a:solidFill>
                  </a:tcPr>
                </a:tc>
                <a:tc>
                  <a:txBody>
                    <a:bodyPr/>
                    <a:lstStyle/>
                    <a:p>
                      <a:r>
                        <a:rPr lang="en-US" sz="1400" b="1" dirty="0" smtClean="0">
                          <a:solidFill>
                            <a:srgbClr val="FF0000"/>
                          </a:solidFill>
                        </a:rPr>
                        <a:t>Observing</a:t>
                      </a:r>
                      <a:r>
                        <a:rPr lang="en-US" sz="1400" dirty="0" smtClean="0"/>
                        <a:t> – How many different types of teeth have we got? What are their functions?</a:t>
                      </a:r>
                    </a:p>
                    <a:p>
                      <a:r>
                        <a:rPr lang="en-US" sz="1400" dirty="0" smtClean="0"/>
                        <a:t> Children observe their teeth and a friends using dental mirrors (carefully) </a:t>
                      </a:r>
                    </a:p>
                    <a:p>
                      <a:r>
                        <a:rPr lang="en-US" sz="1400" b="1" dirty="0" smtClean="0">
                          <a:solidFill>
                            <a:srgbClr val="FF0000"/>
                          </a:solidFill>
                        </a:rPr>
                        <a:t>Recording</a:t>
                      </a:r>
                      <a:r>
                        <a:rPr lang="en-US" sz="1400" dirty="0" smtClean="0"/>
                        <a:t> </a:t>
                      </a:r>
                    </a:p>
                    <a:p>
                      <a:r>
                        <a:rPr lang="en-US" sz="1400" dirty="0" smtClean="0"/>
                        <a:t>Challenge the children to use </a:t>
                      </a:r>
                      <a:r>
                        <a:rPr lang="en-US" sz="1400" dirty="0" err="1" smtClean="0"/>
                        <a:t>plasticene</a:t>
                      </a:r>
                      <a:r>
                        <a:rPr lang="en-US" sz="1400" dirty="0" smtClean="0"/>
                        <a:t> to make their own jaw with teeth of the correct type in the correct position. Each of the type of teeth can be labelled with its function. A photo could be taken of the model and stuck in the child’s book </a:t>
                      </a:r>
                    </a:p>
                    <a:p>
                      <a:endParaRPr lang="en-US" sz="1400" dirty="0" smtClean="0"/>
                    </a:p>
                    <a:p>
                      <a:r>
                        <a:rPr lang="en-US" sz="1400" b="1" dirty="0" smtClean="0">
                          <a:solidFill>
                            <a:srgbClr val="FF0000"/>
                          </a:solidFill>
                        </a:rPr>
                        <a:t>Simple test – What happens when we chew food? </a:t>
                      </a:r>
                      <a:r>
                        <a:rPr lang="en-US" sz="1400" dirty="0" smtClean="0"/>
                        <a:t>Allow children an opportunity to discuss what they think happens to bread when we place it in our mouths. Each of the children can begin to chew some bread (do not swallow). Chew for a minute and observe how it changes. Stop chewing and think about what is the liquid that has mixed in with the food. Leave the ball of food in mouth for three minute and then observe its taste. It should have become sweeter as saliva contains a chemical (an enzyme, salivary amylase) which digests food to a sugar. This is a chemical change. Swallow the chewed food and ask them to immediately eat another piece of bread. The sweetness should be easier to detect now. </a:t>
                      </a:r>
                    </a:p>
                    <a:p>
                      <a:endParaRPr lang="en-US" sz="1400" b="1" dirty="0" smtClean="0"/>
                    </a:p>
                    <a:p>
                      <a:endParaRPr lang="en-US" sz="1400" dirty="0" smtClean="0"/>
                    </a:p>
                    <a:p>
                      <a:endParaRPr lang="en-US" sz="1400" dirty="0" smtClean="0"/>
                    </a:p>
                    <a:p>
                      <a:endParaRPr lang="en-GB" sz="1400" dirty="0"/>
                    </a:p>
                  </a:txBody>
                  <a:tcPr>
                    <a:solidFill>
                      <a:schemeClr val="accent3"/>
                    </a:solidFill>
                  </a:tcPr>
                </a:tc>
                <a:tc>
                  <a:txBody>
                    <a:bodyPr/>
                    <a:lstStyle/>
                    <a:p>
                      <a:r>
                        <a:rPr lang="en-GB" sz="1400" dirty="0" smtClean="0"/>
                        <a:t>Dental mirrors</a:t>
                      </a:r>
                    </a:p>
                    <a:p>
                      <a:r>
                        <a:rPr lang="en-GB" sz="1400" dirty="0" smtClean="0"/>
                        <a:t>Baguette </a:t>
                      </a:r>
                    </a:p>
                    <a:p>
                      <a:r>
                        <a:rPr lang="en-GB" sz="1400" dirty="0" smtClean="0"/>
                        <a:t>Apples </a:t>
                      </a:r>
                    </a:p>
                    <a:p>
                      <a:r>
                        <a:rPr lang="en-GB" sz="1400" dirty="0" err="1" smtClean="0"/>
                        <a:t>Plasticene</a:t>
                      </a:r>
                      <a:endParaRPr lang="en-GB" sz="1400" dirty="0" smtClean="0"/>
                    </a:p>
                    <a:p>
                      <a:r>
                        <a:rPr lang="en-GB" sz="1400" b="1" dirty="0" smtClean="0"/>
                        <a:t>Bread</a:t>
                      </a:r>
                      <a:endParaRPr lang="en-GB" sz="1400" b="1" dirty="0"/>
                    </a:p>
                  </a:txBody>
                  <a:tcPr>
                    <a:solidFill>
                      <a:schemeClr val="accent3"/>
                    </a:solidFill>
                  </a:tcPr>
                </a:tc>
              </a:tr>
            </a:tbl>
          </a:graphicData>
        </a:graphic>
      </p:graphicFrame>
    </p:spTree>
    <p:extLst>
      <p:ext uri="{BB962C8B-B14F-4D97-AF65-F5344CB8AC3E}">
        <p14:creationId xmlns:p14="http://schemas.microsoft.com/office/powerpoint/2010/main" val="331507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944" y="322275"/>
            <a:ext cx="9557511" cy="615553"/>
          </a:xfrm>
          <a:solidFill>
            <a:schemeClr val="accent3"/>
          </a:solidFill>
        </p:spPr>
        <p:txBody>
          <a:bodyPr/>
          <a:lstStyle/>
          <a:p>
            <a:r>
              <a:rPr lang="en-US" spc="-10" dirty="0"/>
              <a:t>AUTUMN </a:t>
            </a:r>
            <a:r>
              <a:rPr lang="en-US" dirty="0"/>
              <a:t>1	</a:t>
            </a:r>
            <a:r>
              <a:rPr lang="en-US" spc="-5" dirty="0"/>
              <a:t>Unit:</a:t>
            </a:r>
            <a:r>
              <a:rPr lang="en-US" spc="-45" dirty="0"/>
              <a:t> Teeth &amp; Digestion</a:t>
            </a:r>
            <a:r>
              <a:rPr lang="en-US" dirty="0"/>
              <a:t/>
            </a:r>
            <a:br>
              <a:rPr lang="en-US" dirty="0"/>
            </a:br>
            <a:endParaRPr lang="en-GB"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280280659"/>
              </p:ext>
            </p:extLst>
          </p:nvPr>
        </p:nvGraphicFramePr>
        <p:xfrm>
          <a:off x="534988" y="1190624"/>
          <a:ext cx="9623742" cy="6223318"/>
        </p:xfrm>
        <a:graphic>
          <a:graphicData uri="http://schemas.openxmlformats.org/drawingml/2006/table">
            <a:tbl>
              <a:tblPr firstRow="1" bandRow="1">
                <a:tableStyleId>{5C22544A-7EE6-4342-B048-85BDC9FD1C3A}</a:tableStyleId>
              </a:tblPr>
              <a:tblGrid>
                <a:gridCol w="1839912"/>
                <a:gridCol w="5715000"/>
                <a:gridCol w="2068830"/>
              </a:tblGrid>
              <a:tr h="645478">
                <a:tc>
                  <a:txBody>
                    <a:bodyPr/>
                    <a:lstStyle/>
                    <a:p>
                      <a:r>
                        <a:rPr lang="en-GB" dirty="0" smtClean="0">
                          <a:solidFill>
                            <a:schemeClr val="tx1"/>
                          </a:solidFill>
                        </a:rPr>
                        <a:t>Learning Objective</a:t>
                      </a:r>
                      <a:endParaRPr lang="en-GB" dirty="0">
                        <a:solidFill>
                          <a:schemeClr val="tx1"/>
                        </a:solidFill>
                      </a:endParaRPr>
                    </a:p>
                  </a:txBody>
                  <a:tcPr>
                    <a:solidFill>
                      <a:schemeClr val="accent3"/>
                    </a:solidFill>
                  </a:tcPr>
                </a:tc>
                <a:tc>
                  <a:txBody>
                    <a:bodyPr/>
                    <a:lstStyle/>
                    <a:p>
                      <a:r>
                        <a:rPr lang="en-GB" dirty="0" smtClean="0">
                          <a:solidFill>
                            <a:schemeClr val="tx1"/>
                          </a:solidFill>
                        </a:rPr>
                        <a:t>Investigations</a:t>
                      </a:r>
                      <a:endParaRPr lang="en-GB" dirty="0">
                        <a:solidFill>
                          <a:schemeClr val="tx1"/>
                        </a:solidFill>
                      </a:endParaRPr>
                    </a:p>
                  </a:txBody>
                  <a:tcPr>
                    <a:solidFill>
                      <a:schemeClr val="accent3"/>
                    </a:solidFill>
                  </a:tcPr>
                </a:tc>
                <a:tc>
                  <a:txBody>
                    <a:bodyPr/>
                    <a:lstStyle/>
                    <a:p>
                      <a:r>
                        <a:rPr lang="en-GB" dirty="0" smtClean="0">
                          <a:solidFill>
                            <a:schemeClr val="tx1"/>
                          </a:solidFill>
                        </a:rPr>
                        <a:t>Resources</a:t>
                      </a:r>
                      <a:endParaRPr lang="en-GB" dirty="0">
                        <a:solidFill>
                          <a:schemeClr val="tx1"/>
                        </a:solidFill>
                      </a:endParaRPr>
                    </a:p>
                  </a:txBody>
                  <a:tcPr>
                    <a:solidFill>
                      <a:schemeClr val="accent3"/>
                    </a:solidFill>
                  </a:tcPr>
                </a:tc>
              </a:tr>
              <a:tr h="645478">
                <a:tc>
                  <a:txBody>
                    <a:bodyPr/>
                    <a:lstStyle/>
                    <a:p>
                      <a:r>
                        <a:rPr lang="en-US" dirty="0" smtClean="0"/>
                        <a:t>To be able to describe the simple functions of the basic part of the digestive system in humans.</a:t>
                      </a:r>
                      <a:endParaRPr lang="en-GB" dirty="0"/>
                    </a:p>
                  </a:txBody>
                  <a:tcPr>
                    <a:solidFill>
                      <a:schemeClr val="accent3"/>
                    </a:solidFill>
                  </a:tcPr>
                </a:tc>
                <a:tc>
                  <a:txBody>
                    <a:bodyPr/>
                    <a:lstStyle/>
                    <a:p>
                      <a:r>
                        <a:rPr lang="en-US" b="1" dirty="0" smtClean="0">
                          <a:solidFill>
                            <a:srgbClr val="FF0000"/>
                          </a:solidFill>
                        </a:rPr>
                        <a:t>Modelling - The stomach </a:t>
                      </a:r>
                    </a:p>
                    <a:p>
                      <a:r>
                        <a:rPr lang="en-US" dirty="0" smtClean="0"/>
                        <a:t>Give each child a zip </a:t>
                      </a:r>
                      <a:r>
                        <a:rPr lang="en-US" dirty="0" err="1" smtClean="0"/>
                        <a:t>loc</a:t>
                      </a:r>
                      <a:r>
                        <a:rPr lang="en-US" dirty="0" smtClean="0"/>
                        <a:t> bag and a couple of crackers or piece of bread. The bag is like the stomach - a muscle that squeezes the food. First have them pour a little orange juice or coke into the bag to act as the "digestive juices." Observe what begins to happen to the bread. Then have them squeeze the bag for two minutes. Note changes in the bread. - it turns to liquid and is ready to be absorbed into the small intestine and into the blood stream. </a:t>
                      </a:r>
                      <a:r>
                        <a:rPr lang="en-US" b="1" dirty="0" smtClean="0">
                          <a:solidFill>
                            <a:srgbClr val="FF0000"/>
                          </a:solidFill>
                        </a:rPr>
                        <a:t>Recording</a:t>
                      </a:r>
                      <a:r>
                        <a:rPr lang="en-US" dirty="0" smtClean="0"/>
                        <a:t> </a:t>
                      </a:r>
                    </a:p>
                    <a:p>
                      <a:r>
                        <a:rPr lang="en-US" dirty="0" smtClean="0"/>
                        <a:t>The children could draw what happened in their model, and then uses this to explain what happens in our stomachs. </a:t>
                      </a:r>
                    </a:p>
                    <a:p>
                      <a:r>
                        <a:rPr lang="en-US" b="1" dirty="0" smtClean="0">
                          <a:solidFill>
                            <a:srgbClr val="FF0000"/>
                          </a:solidFill>
                        </a:rPr>
                        <a:t>Introducing the whole digestive system </a:t>
                      </a:r>
                    </a:p>
                    <a:p>
                      <a:r>
                        <a:rPr lang="en-US" dirty="0" smtClean="0">
                          <a:hlinkClick r:id="rId2"/>
                        </a:rPr>
                        <a:t>http://www.elearningforkids.org/Courses/Liquid_Animation/Body_Parts/Digestive_System/</a:t>
                      </a:r>
                      <a:endParaRPr lang="en-US" dirty="0" smtClean="0"/>
                    </a:p>
                    <a:p>
                      <a:r>
                        <a:rPr lang="en-US" dirty="0" smtClean="0"/>
                        <a:t> The link above is an animation. Children can see what happens to Lenny’s burger once he has eaten it. This will introduce the main parts of the digestive system and their functions. </a:t>
                      </a:r>
                      <a:endParaRPr lang="en-GB" dirty="0"/>
                    </a:p>
                  </a:txBody>
                  <a:tcPr>
                    <a:solidFill>
                      <a:schemeClr val="accent3"/>
                    </a:solidFill>
                  </a:tcPr>
                </a:tc>
                <a:tc>
                  <a:txBody>
                    <a:bodyPr/>
                    <a:lstStyle/>
                    <a:p>
                      <a:r>
                        <a:rPr lang="en-US" dirty="0" smtClean="0"/>
                        <a:t>Zip-lock bags  Crackers/bread Orange juice/coke</a:t>
                      </a:r>
                      <a:endParaRPr lang="en-GB" dirty="0"/>
                    </a:p>
                  </a:txBody>
                  <a:tcPr>
                    <a:solidFill>
                      <a:schemeClr val="accent3"/>
                    </a:solidFill>
                  </a:tcPr>
                </a:tc>
              </a:tr>
            </a:tbl>
          </a:graphicData>
        </a:graphic>
      </p:graphicFrame>
    </p:spTree>
    <p:extLst>
      <p:ext uri="{BB962C8B-B14F-4D97-AF65-F5344CB8AC3E}">
        <p14:creationId xmlns:p14="http://schemas.microsoft.com/office/powerpoint/2010/main" val="16905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944" y="322275"/>
            <a:ext cx="9557511" cy="615553"/>
          </a:xfrm>
          <a:solidFill>
            <a:schemeClr val="accent3"/>
          </a:solidFill>
        </p:spPr>
        <p:txBody>
          <a:bodyPr/>
          <a:lstStyle/>
          <a:p>
            <a:r>
              <a:rPr lang="en-US" spc="-10" dirty="0"/>
              <a:t>AUTUMN </a:t>
            </a:r>
            <a:r>
              <a:rPr lang="en-US" dirty="0"/>
              <a:t>1	</a:t>
            </a:r>
            <a:r>
              <a:rPr lang="en-US" spc="-5" dirty="0"/>
              <a:t>Unit:</a:t>
            </a:r>
            <a:r>
              <a:rPr lang="en-US" spc="-45" dirty="0"/>
              <a:t> Teeth &amp; Digestion</a:t>
            </a:r>
            <a:r>
              <a:rPr lang="en-US" dirty="0"/>
              <a:t/>
            </a:r>
            <a:br>
              <a:rPr lang="en-US" dirty="0"/>
            </a:br>
            <a:endParaRPr lang="en-GB"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39647578"/>
              </p:ext>
            </p:extLst>
          </p:nvPr>
        </p:nvGraphicFramePr>
        <p:xfrm>
          <a:off x="534988" y="1190625"/>
          <a:ext cx="9623742" cy="5879067"/>
        </p:xfrm>
        <a:graphic>
          <a:graphicData uri="http://schemas.openxmlformats.org/drawingml/2006/table">
            <a:tbl>
              <a:tblPr firstRow="1" bandRow="1">
                <a:tableStyleId>{5C22544A-7EE6-4342-B048-85BDC9FD1C3A}</a:tableStyleId>
              </a:tblPr>
              <a:tblGrid>
                <a:gridCol w="1916112"/>
                <a:gridCol w="5867400"/>
                <a:gridCol w="1840230"/>
              </a:tblGrid>
              <a:tr h="304800">
                <a:tc>
                  <a:txBody>
                    <a:bodyPr/>
                    <a:lstStyle/>
                    <a:p>
                      <a:r>
                        <a:rPr lang="en-GB" dirty="0" smtClean="0">
                          <a:solidFill>
                            <a:schemeClr val="tx1"/>
                          </a:solidFill>
                        </a:rPr>
                        <a:t>Learning Objective</a:t>
                      </a:r>
                      <a:endParaRPr lang="en-GB" dirty="0">
                        <a:solidFill>
                          <a:schemeClr val="tx1"/>
                        </a:solidFill>
                      </a:endParaRPr>
                    </a:p>
                  </a:txBody>
                  <a:tcPr>
                    <a:solidFill>
                      <a:schemeClr val="accent3"/>
                    </a:solidFill>
                  </a:tcPr>
                </a:tc>
                <a:tc>
                  <a:txBody>
                    <a:bodyPr/>
                    <a:lstStyle/>
                    <a:p>
                      <a:r>
                        <a:rPr lang="en-GB" dirty="0" smtClean="0">
                          <a:solidFill>
                            <a:schemeClr val="tx1"/>
                          </a:solidFill>
                        </a:rPr>
                        <a:t>Investigations</a:t>
                      </a:r>
                      <a:endParaRPr lang="en-GB" dirty="0">
                        <a:solidFill>
                          <a:schemeClr val="tx1"/>
                        </a:solidFill>
                      </a:endParaRPr>
                    </a:p>
                  </a:txBody>
                  <a:tcPr>
                    <a:solidFill>
                      <a:schemeClr val="accent3"/>
                    </a:solidFill>
                  </a:tcPr>
                </a:tc>
                <a:tc>
                  <a:txBody>
                    <a:bodyPr/>
                    <a:lstStyle/>
                    <a:p>
                      <a:r>
                        <a:rPr lang="en-GB" dirty="0" smtClean="0">
                          <a:solidFill>
                            <a:schemeClr val="tx1"/>
                          </a:solidFill>
                        </a:rPr>
                        <a:t>Resources</a:t>
                      </a:r>
                      <a:endParaRPr lang="en-GB" dirty="0">
                        <a:solidFill>
                          <a:schemeClr val="tx1"/>
                        </a:solidFill>
                      </a:endParaRPr>
                    </a:p>
                  </a:txBody>
                  <a:tcPr>
                    <a:solidFill>
                      <a:schemeClr val="accent3"/>
                    </a:solidFill>
                  </a:tcPr>
                </a:tc>
              </a:tr>
              <a:tr h="5238987">
                <a:tc>
                  <a:txBody>
                    <a:bodyPr/>
                    <a:lstStyle/>
                    <a:p>
                      <a:r>
                        <a:rPr lang="en-US" dirty="0" smtClean="0"/>
                        <a:t>To be able to describe the simple functions of the basic part of the digestive system in humans. </a:t>
                      </a:r>
                    </a:p>
                    <a:p>
                      <a:endParaRPr lang="en-US" dirty="0" smtClean="0"/>
                    </a:p>
                    <a:p>
                      <a:r>
                        <a:rPr lang="en-US" dirty="0" smtClean="0"/>
                        <a:t>To be able to record findings using labelled diagrams. </a:t>
                      </a:r>
                    </a:p>
                    <a:p>
                      <a:endParaRPr lang="en-US" dirty="0" smtClean="0"/>
                    </a:p>
                    <a:p>
                      <a:r>
                        <a:rPr lang="en-US" dirty="0" smtClean="0"/>
                        <a:t>To be able to use written explanations to report on findings from an enquiry. </a:t>
                      </a:r>
                      <a:endParaRPr lang="en-GB" dirty="0"/>
                    </a:p>
                  </a:txBody>
                  <a:tcPr>
                    <a:solidFill>
                      <a:schemeClr val="accent3"/>
                    </a:solidFill>
                  </a:tcPr>
                </a:tc>
                <a:tc>
                  <a:txBody>
                    <a:bodyPr/>
                    <a:lstStyle/>
                    <a:p>
                      <a:r>
                        <a:rPr lang="en-US" sz="1200" dirty="0" smtClean="0"/>
                        <a:t>The video below is animation of the digestive system; explaining the processes with the correct scientific terminology: </a:t>
                      </a:r>
                      <a:r>
                        <a:rPr lang="en-US" sz="1200" dirty="0" smtClean="0">
                          <a:hlinkClick r:id="rId2"/>
                        </a:rPr>
                        <a:t>http://www.bbc.co.uk/learningzone/clips/the-digestive-system/4180.html</a:t>
                      </a:r>
                      <a:endParaRPr lang="en-US" sz="1200" dirty="0" smtClean="0"/>
                    </a:p>
                    <a:p>
                      <a:r>
                        <a:rPr lang="en-US" sz="1200" dirty="0" smtClean="0"/>
                        <a:t> </a:t>
                      </a:r>
                      <a:r>
                        <a:rPr lang="en-US" sz="1200" b="1" dirty="0" smtClean="0">
                          <a:solidFill>
                            <a:srgbClr val="FF0000"/>
                          </a:solidFill>
                        </a:rPr>
                        <a:t>Drama/modelling – Acting out the digestive system</a:t>
                      </a:r>
                    </a:p>
                    <a:p>
                      <a:r>
                        <a:rPr lang="en-US" sz="1200" b="1" dirty="0" smtClean="0">
                          <a:solidFill>
                            <a:srgbClr val="FF0000"/>
                          </a:solidFill>
                        </a:rPr>
                        <a:t> </a:t>
                      </a:r>
                      <a:r>
                        <a:rPr lang="en-US" sz="1200" dirty="0" smtClean="0"/>
                        <a:t>A chain of children could represent the food. Other children form a line, each of them holding a label of one of the parts of the body involved in digestion: </a:t>
                      </a:r>
                    </a:p>
                    <a:p>
                      <a:pPr marL="342900" indent="-342900">
                        <a:buAutoNum type="arabicPeriod"/>
                      </a:pPr>
                      <a:r>
                        <a:rPr lang="en-US" sz="1200" dirty="0" smtClean="0"/>
                        <a:t>The food is chewed up in the mouth (i.e. the chain of children begin to break up) </a:t>
                      </a:r>
                    </a:p>
                    <a:p>
                      <a:pPr marL="342900" indent="-342900">
                        <a:buAutoNum type="arabicPeriod"/>
                      </a:pPr>
                      <a:r>
                        <a:rPr lang="en-US" sz="1200" dirty="0" smtClean="0"/>
                        <a:t>. Digestive juices lubricate the food and break it down further </a:t>
                      </a:r>
                    </a:p>
                    <a:p>
                      <a:pPr marL="342900" indent="-342900">
                        <a:buAutoNum type="arabicPeriod"/>
                      </a:pPr>
                      <a:r>
                        <a:rPr lang="en-US" sz="1200" dirty="0" smtClean="0"/>
                        <a:t>The stomach will secrete gastric juices that contain hydrochloric acid and the enzyme </a:t>
                      </a:r>
                      <a:r>
                        <a:rPr lang="en-US" sz="1200" dirty="0" err="1" smtClean="0"/>
                        <a:t>peptin</a:t>
                      </a:r>
                      <a:r>
                        <a:rPr lang="en-US" sz="1200" dirty="0" smtClean="0"/>
                        <a:t> to break down the proteins. </a:t>
                      </a:r>
                    </a:p>
                    <a:p>
                      <a:pPr marL="342900" indent="-342900">
                        <a:buAutoNum type="arabicPeriod"/>
                      </a:pPr>
                      <a:r>
                        <a:rPr lang="en-US" sz="1200" dirty="0" smtClean="0"/>
                        <a:t> The small intestine produces enzymes that break down the food further. </a:t>
                      </a:r>
                    </a:p>
                    <a:p>
                      <a:pPr marL="342900" indent="-342900">
                        <a:buAutoNum type="arabicPeriod"/>
                      </a:pPr>
                      <a:r>
                        <a:rPr lang="en-US" sz="1200" dirty="0" smtClean="0"/>
                        <a:t>As the food passes along the small intestine into the large intestine the products of digestion are absorbed into the body. </a:t>
                      </a:r>
                    </a:p>
                    <a:p>
                      <a:pPr marL="342900" indent="-342900">
                        <a:buAutoNum type="arabicPeriod"/>
                      </a:pPr>
                      <a:r>
                        <a:rPr lang="en-US" sz="1200" dirty="0" smtClean="0"/>
                        <a:t>. In the colon excess water is reabsorbed. </a:t>
                      </a:r>
                    </a:p>
                    <a:p>
                      <a:pPr marL="342900" indent="-342900">
                        <a:buAutoNum type="arabicPeriod"/>
                      </a:pPr>
                      <a:r>
                        <a:rPr lang="en-US" sz="1200" dirty="0" smtClean="0"/>
                        <a:t>The remaining material passes into the rectum where it is stored until ready to passed out of the body</a:t>
                      </a:r>
                    </a:p>
                    <a:p>
                      <a:pPr marL="0" indent="0">
                        <a:buNone/>
                      </a:pPr>
                      <a:r>
                        <a:rPr lang="en-US" sz="1200" b="1" dirty="0" smtClean="0">
                          <a:solidFill>
                            <a:srgbClr val="FF0000"/>
                          </a:solidFill>
                        </a:rPr>
                        <a:t>Recording</a:t>
                      </a:r>
                      <a:r>
                        <a:rPr lang="en-US" sz="1200" dirty="0" smtClean="0"/>
                        <a:t> </a:t>
                      </a:r>
                    </a:p>
                    <a:p>
                      <a:pPr marL="0" indent="0">
                        <a:buNone/>
                      </a:pPr>
                      <a:r>
                        <a:rPr lang="en-US" sz="1200" dirty="0" smtClean="0">
                          <a:hlinkClick r:id="rId3"/>
                        </a:rPr>
                        <a:t>http://www.learnnc.org/lp/media/uploads/2010/02/digestion.pdf</a:t>
                      </a:r>
                      <a:endParaRPr lang="en-US" sz="1200" dirty="0" smtClean="0"/>
                    </a:p>
                    <a:p>
                      <a:pPr marL="0" indent="0">
                        <a:buNone/>
                      </a:pPr>
                      <a:r>
                        <a:rPr lang="en-US" sz="1200" dirty="0" smtClean="0"/>
                        <a:t> This is a useful diagram of the digestive system. The children could work in groups. Each group draws around one of their members on a large sheet of paper. Together, they draw the different parts of the digestive system and stick them in the correct place inside the outline of the body. Next to each organ the children can stick a label explaining the function of that organ. Individually, the children could use a labelled diagram to show the inside of the human body, and what happens to food on its way through the digestive system. The children could each write a diary for a piece of food being eaten. To make things a little bit more interesting, they can write the story as if they were the food! </a:t>
                      </a:r>
                      <a:endParaRPr lang="en-GB" sz="1200" dirty="0"/>
                    </a:p>
                  </a:txBody>
                  <a:tcPr>
                    <a:solidFill>
                      <a:schemeClr val="accent3"/>
                    </a:solidFill>
                  </a:tcPr>
                </a:tc>
                <a:tc>
                  <a:txBody>
                    <a:bodyPr/>
                    <a:lstStyle/>
                    <a:p>
                      <a:endParaRPr lang="en-GB" dirty="0"/>
                    </a:p>
                  </a:txBody>
                  <a:tcPr>
                    <a:solidFill>
                      <a:schemeClr val="accent3"/>
                    </a:solidFill>
                  </a:tcPr>
                </a:tc>
              </a:tr>
            </a:tbl>
          </a:graphicData>
        </a:graphic>
      </p:graphicFrame>
    </p:spTree>
    <p:extLst>
      <p:ext uri="{BB962C8B-B14F-4D97-AF65-F5344CB8AC3E}">
        <p14:creationId xmlns:p14="http://schemas.microsoft.com/office/powerpoint/2010/main" val="1044307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TotalTime>
  <Words>1964</Words>
  <Application>Microsoft Office PowerPoint</Application>
  <PresentationFormat>Custom</PresentationFormat>
  <Paragraphs>197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Symbol</vt:lpstr>
      <vt:lpstr>Times New Roman</vt:lpstr>
      <vt:lpstr>Wingdings</vt:lpstr>
      <vt:lpstr>Office Theme</vt:lpstr>
      <vt:lpstr>SCIENCE </vt:lpstr>
      <vt:lpstr>MEDIUM TERM PLAN – Teeth &amp; Diggestion  </vt:lpstr>
      <vt:lpstr>PowerPoint Presentation</vt:lpstr>
      <vt:lpstr>AUTUMN 1 Unit: Teeth &amp; Digestion </vt:lpstr>
      <vt:lpstr>AUTUMN 1 Unit: Teeth &amp; Digestion </vt:lpstr>
      <vt:lpstr>AUTUMN 1 Unit: Teeth &amp; Digestion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34</cp:revision>
  <dcterms:created xsi:type="dcterms:W3CDTF">2021-11-29T08:55:51Z</dcterms:created>
  <dcterms:modified xsi:type="dcterms:W3CDTF">2022-09-07T08:56:23Z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