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6" r:id="rId1"/>
  </p:sldMasterIdLst>
  <p:sldIdLst>
    <p:sldId id="256" r:id="rId2"/>
    <p:sldId id="257" r:id="rId3"/>
    <p:sldId id="258" r:id="rId4"/>
    <p:sldId id="259" r:id="rId5"/>
    <p:sldId id="260" r:id="rId6"/>
    <p:sldId id="261" r:id="rId7"/>
    <p:sldId id="262" r:id="rId8"/>
    <p:sldId id="263" r:id="rId9"/>
  </p:sldIdLst>
  <p:sldSz cx="10693400" cy="7562850"/>
  <p:notesSz cx="10693400" cy="75628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46"/>
  </p:normalViewPr>
  <p:slideViewPr>
    <p:cSldViewPr>
      <p:cViewPr varScale="1">
        <p:scale>
          <a:sx n="78" d="100"/>
          <a:sy n="78" d="100"/>
        </p:scale>
        <p:origin x="744" y="9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E0D821-FED0-AB46-B4D6-A7C45F16CDB9}"/>
              </a:ext>
            </a:extLst>
          </p:cNvPr>
          <p:cNvSpPr>
            <a:spLocks noGrp="1"/>
          </p:cNvSpPr>
          <p:nvPr>
            <p:ph type="ctrTitle"/>
          </p:nvPr>
        </p:nvSpPr>
        <p:spPr>
          <a:xfrm>
            <a:off x="1336675" y="1237717"/>
            <a:ext cx="8020050" cy="2632992"/>
          </a:xfrm>
        </p:spPr>
        <p:txBody>
          <a:bodyPr anchor="b"/>
          <a:lstStyle>
            <a:lvl1pPr algn="ctr">
              <a:defRPr sz="5263"/>
            </a:lvl1pPr>
          </a:lstStyle>
          <a:p>
            <a:r>
              <a:rPr lang="en-US"/>
              <a:t>Click to edit Master title style</a:t>
            </a:r>
          </a:p>
        </p:txBody>
      </p:sp>
      <p:sp>
        <p:nvSpPr>
          <p:cNvPr id="3" name="Subtitle 2">
            <a:extLst>
              <a:ext uri="{FF2B5EF4-FFF2-40B4-BE49-F238E27FC236}">
                <a16:creationId xmlns:a16="http://schemas.microsoft.com/office/drawing/2014/main" xmlns="" id="{E7C5FB65-1868-7140-9CCD-5CA385B0F494}"/>
              </a:ext>
            </a:extLst>
          </p:cNvPr>
          <p:cNvSpPr>
            <a:spLocks noGrp="1"/>
          </p:cNvSpPr>
          <p:nvPr>
            <p:ph type="subTitle" idx="1"/>
          </p:nvPr>
        </p:nvSpPr>
        <p:spPr>
          <a:xfrm>
            <a:off x="1336675" y="3972247"/>
            <a:ext cx="8020050" cy="1825938"/>
          </a:xfrm>
        </p:spPr>
        <p:txBody>
          <a:bodyPr/>
          <a:lstStyle>
            <a:lvl1pPr marL="0" indent="0" algn="ctr">
              <a:buNone/>
              <a:defRPr sz="2105"/>
            </a:lvl1pPr>
            <a:lvl2pPr marL="401010" indent="0" algn="ctr">
              <a:buNone/>
              <a:defRPr sz="1754"/>
            </a:lvl2pPr>
            <a:lvl3pPr marL="802020" indent="0" algn="ctr">
              <a:buNone/>
              <a:defRPr sz="1579"/>
            </a:lvl3pPr>
            <a:lvl4pPr marL="1203030" indent="0" algn="ctr">
              <a:buNone/>
              <a:defRPr sz="1403"/>
            </a:lvl4pPr>
            <a:lvl5pPr marL="1604040" indent="0" algn="ctr">
              <a:buNone/>
              <a:defRPr sz="1403"/>
            </a:lvl5pPr>
            <a:lvl6pPr marL="2005051" indent="0" algn="ctr">
              <a:buNone/>
              <a:defRPr sz="1403"/>
            </a:lvl6pPr>
            <a:lvl7pPr marL="2406061" indent="0" algn="ctr">
              <a:buNone/>
              <a:defRPr sz="1403"/>
            </a:lvl7pPr>
            <a:lvl8pPr marL="2807071" indent="0" algn="ctr">
              <a:buNone/>
              <a:defRPr sz="1403"/>
            </a:lvl8pPr>
            <a:lvl9pPr marL="3208081" indent="0" algn="ctr">
              <a:buNone/>
              <a:defRPr sz="1403"/>
            </a:lvl9pPr>
          </a:lstStyle>
          <a:p>
            <a:r>
              <a:rPr lang="en-US"/>
              <a:t>Click to edit Master subtitle style</a:t>
            </a:r>
          </a:p>
        </p:txBody>
      </p:sp>
      <p:sp>
        <p:nvSpPr>
          <p:cNvPr id="4" name="Date Placeholder 3">
            <a:extLst>
              <a:ext uri="{FF2B5EF4-FFF2-40B4-BE49-F238E27FC236}">
                <a16:creationId xmlns:a16="http://schemas.microsoft.com/office/drawing/2014/main" xmlns="" id="{6A29C397-E12B-1D4A-B85D-F6FCFE6560F1}"/>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5" name="Footer Placeholder 4">
            <a:extLst>
              <a:ext uri="{FF2B5EF4-FFF2-40B4-BE49-F238E27FC236}">
                <a16:creationId xmlns:a16="http://schemas.microsoft.com/office/drawing/2014/main" xmlns="" id="{F6A09E55-524D-F048-8469-1AF1E1C0FD8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F0767770-C091-CE47-A174-C5C1400FE4BD}"/>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2866912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1B3196-E231-EA41-BD41-AF67B901F50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F7D26176-B354-A940-9B93-1D28AA0D5EA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4EBAF67-62CE-BD4D-9625-2FF4BCF0D4B5}"/>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5" name="Footer Placeholder 4">
            <a:extLst>
              <a:ext uri="{FF2B5EF4-FFF2-40B4-BE49-F238E27FC236}">
                <a16:creationId xmlns:a16="http://schemas.microsoft.com/office/drawing/2014/main" xmlns="" id="{E627A992-98BD-B545-925B-B92B5CFCDEC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7C5BD2B7-00BF-4B4C-9AF6-EBAEE475BB55}"/>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297893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F9F9027E-942E-D74F-BFEA-79A6137A3153}"/>
              </a:ext>
            </a:extLst>
          </p:cNvPr>
          <p:cNvSpPr>
            <a:spLocks noGrp="1"/>
          </p:cNvSpPr>
          <p:nvPr>
            <p:ph type="title" orient="vert"/>
          </p:nvPr>
        </p:nvSpPr>
        <p:spPr>
          <a:xfrm>
            <a:off x="7652465" y="402652"/>
            <a:ext cx="2305764" cy="6409166"/>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81237E1A-E0F3-534A-BD03-1D562AF2A6DE}"/>
              </a:ext>
            </a:extLst>
          </p:cNvPr>
          <p:cNvSpPr>
            <a:spLocks noGrp="1"/>
          </p:cNvSpPr>
          <p:nvPr>
            <p:ph type="body" orient="vert" idx="1"/>
          </p:nvPr>
        </p:nvSpPr>
        <p:spPr>
          <a:xfrm>
            <a:off x="735171" y="402652"/>
            <a:ext cx="6783626" cy="6409166"/>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C0B355E-D62A-F348-B2E3-8122589335B2}"/>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5" name="Footer Placeholder 4">
            <a:extLst>
              <a:ext uri="{FF2B5EF4-FFF2-40B4-BE49-F238E27FC236}">
                <a16:creationId xmlns:a16="http://schemas.microsoft.com/office/drawing/2014/main" xmlns="" id="{0CF3A822-286B-0547-815D-E077663CCF0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E0A92D5D-7CF1-F04B-A715-02B1AD586206}"/>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14134002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chemeClr val="tx1"/>
                </a:solidFill>
                <a:latin typeface="Calibri"/>
                <a:cs typeface="Calibri"/>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9/5/2022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14182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F50BA9-5373-444E-90C5-C0BA4E8326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87081668-932E-D846-80CE-A02FA03AAEC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3F5AFA7-C75A-7D42-A29F-1F5B6665B7B0}"/>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5" name="Footer Placeholder 4">
            <a:extLst>
              <a:ext uri="{FF2B5EF4-FFF2-40B4-BE49-F238E27FC236}">
                <a16:creationId xmlns:a16="http://schemas.microsoft.com/office/drawing/2014/main" xmlns="" id="{26EEDAE6-AF62-9447-B718-40F90D9604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2FB18163-CCC5-A24C-879B-5AA7E063927D}"/>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70671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764E0F-DC21-CA47-B60E-F3A99B7BBC45}"/>
              </a:ext>
            </a:extLst>
          </p:cNvPr>
          <p:cNvSpPr>
            <a:spLocks noGrp="1"/>
          </p:cNvSpPr>
          <p:nvPr>
            <p:ph type="title"/>
          </p:nvPr>
        </p:nvSpPr>
        <p:spPr>
          <a:xfrm>
            <a:off x="729602" y="1885462"/>
            <a:ext cx="9223058" cy="3145935"/>
          </a:xfrm>
        </p:spPr>
        <p:txBody>
          <a:bodyPr anchor="b"/>
          <a:lstStyle>
            <a:lvl1pPr>
              <a:defRPr sz="5263"/>
            </a:lvl1pPr>
          </a:lstStyle>
          <a:p>
            <a:r>
              <a:rPr lang="en-US"/>
              <a:t>Click to edit Master title style</a:t>
            </a:r>
          </a:p>
        </p:txBody>
      </p:sp>
      <p:sp>
        <p:nvSpPr>
          <p:cNvPr id="3" name="Text Placeholder 2">
            <a:extLst>
              <a:ext uri="{FF2B5EF4-FFF2-40B4-BE49-F238E27FC236}">
                <a16:creationId xmlns:a16="http://schemas.microsoft.com/office/drawing/2014/main" xmlns="" id="{D36E3BC4-9408-8248-994C-7336B8648660}"/>
              </a:ext>
            </a:extLst>
          </p:cNvPr>
          <p:cNvSpPr>
            <a:spLocks noGrp="1"/>
          </p:cNvSpPr>
          <p:nvPr>
            <p:ph type="body" idx="1"/>
          </p:nvPr>
        </p:nvSpPr>
        <p:spPr>
          <a:xfrm>
            <a:off x="729602" y="5061158"/>
            <a:ext cx="9223058" cy="1654373"/>
          </a:xfrm>
        </p:spPr>
        <p:txBody>
          <a:bodyPr/>
          <a:lstStyle>
            <a:lvl1pPr marL="0" indent="0">
              <a:buNone/>
              <a:defRPr sz="2105">
                <a:solidFill>
                  <a:schemeClr val="tx1">
                    <a:tint val="75000"/>
                  </a:schemeClr>
                </a:solidFill>
              </a:defRPr>
            </a:lvl1pPr>
            <a:lvl2pPr marL="401010" indent="0">
              <a:buNone/>
              <a:defRPr sz="1754">
                <a:solidFill>
                  <a:schemeClr val="tx1">
                    <a:tint val="75000"/>
                  </a:schemeClr>
                </a:solidFill>
              </a:defRPr>
            </a:lvl2pPr>
            <a:lvl3pPr marL="802020" indent="0">
              <a:buNone/>
              <a:defRPr sz="1579">
                <a:solidFill>
                  <a:schemeClr val="tx1">
                    <a:tint val="75000"/>
                  </a:schemeClr>
                </a:solidFill>
              </a:defRPr>
            </a:lvl3pPr>
            <a:lvl4pPr marL="1203030" indent="0">
              <a:buNone/>
              <a:defRPr sz="1403">
                <a:solidFill>
                  <a:schemeClr val="tx1">
                    <a:tint val="75000"/>
                  </a:schemeClr>
                </a:solidFill>
              </a:defRPr>
            </a:lvl4pPr>
            <a:lvl5pPr marL="1604040" indent="0">
              <a:buNone/>
              <a:defRPr sz="1403">
                <a:solidFill>
                  <a:schemeClr val="tx1">
                    <a:tint val="75000"/>
                  </a:schemeClr>
                </a:solidFill>
              </a:defRPr>
            </a:lvl5pPr>
            <a:lvl6pPr marL="2005051" indent="0">
              <a:buNone/>
              <a:defRPr sz="1403">
                <a:solidFill>
                  <a:schemeClr val="tx1">
                    <a:tint val="75000"/>
                  </a:schemeClr>
                </a:solidFill>
              </a:defRPr>
            </a:lvl6pPr>
            <a:lvl7pPr marL="2406061" indent="0">
              <a:buNone/>
              <a:defRPr sz="1403">
                <a:solidFill>
                  <a:schemeClr val="tx1">
                    <a:tint val="75000"/>
                  </a:schemeClr>
                </a:solidFill>
              </a:defRPr>
            </a:lvl7pPr>
            <a:lvl8pPr marL="2807071" indent="0">
              <a:buNone/>
              <a:defRPr sz="1403">
                <a:solidFill>
                  <a:schemeClr val="tx1">
                    <a:tint val="75000"/>
                  </a:schemeClr>
                </a:solidFill>
              </a:defRPr>
            </a:lvl8pPr>
            <a:lvl9pPr marL="3208081" indent="0">
              <a:buNone/>
              <a:defRPr sz="1403">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32BFE14C-EFA5-0440-9728-F0417FF52C34}"/>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5" name="Footer Placeholder 4">
            <a:extLst>
              <a:ext uri="{FF2B5EF4-FFF2-40B4-BE49-F238E27FC236}">
                <a16:creationId xmlns:a16="http://schemas.microsoft.com/office/drawing/2014/main" xmlns="" id="{A46973A5-14AA-5844-B403-D7A2C3BBB9E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5A6D8848-411E-9948-B79E-C10E8339C653}"/>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2505542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3EF1F93-2315-084E-AE4A-B6AAFAC1F7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3FF1AF5A-3A9B-5C40-A670-60F8FA7AA04B}"/>
              </a:ext>
            </a:extLst>
          </p:cNvPr>
          <p:cNvSpPr>
            <a:spLocks noGrp="1"/>
          </p:cNvSpPr>
          <p:nvPr>
            <p:ph sz="half" idx="1"/>
          </p:nvPr>
        </p:nvSpPr>
        <p:spPr>
          <a:xfrm>
            <a:off x="735171" y="2013259"/>
            <a:ext cx="4544695" cy="47985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F30E51A2-C0E5-924F-AA74-4369F97C855D}"/>
              </a:ext>
            </a:extLst>
          </p:cNvPr>
          <p:cNvSpPr>
            <a:spLocks noGrp="1"/>
          </p:cNvSpPr>
          <p:nvPr>
            <p:ph sz="half" idx="2"/>
          </p:nvPr>
        </p:nvSpPr>
        <p:spPr>
          <a:xfrm>
            <a:off x="5413534" y="2013259"/>
            <a:ext cx="4544695" cy="47985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C411E2FE-8DCC-BB49-BE88-925A8EA613B0}"/>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6" name="Footer Placeholder 5">
            <a:extLst>
              <a:ext uri="{FF2B5EF4-FFF2-40B4-BE49-F238E27FC236}">
                <a16:creationId xmlns:a16="http://schemas.microsoft.com/office/drawing/2014/main" xmlns="" id="{CB70C603-6D0A-914F-9194-D061CDA505E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D6082CAF-941E-7A42-9439-BD5A8B5742DB}"/>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516844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9377666-B6DF-7B42-A4D6-BB52960E6850}"/>
              </a:ext>
            </a:extLst>
          </p:cNvPr>
          <p:cNvSpPr>
            <a:spLocks noGrp="1"/>
          </p:cNvSpPr>
          <p:nvPr>
            <p:ph type="title"/>
          </p:nvPr>
        </p:nvSpPr>
        <p:spPr>
          <a:xfrm>
            <a:off x="736564" y="402652"/>
            <a:ext cx="9223058" cy="1461801"/>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AF2AF614-74A1-A34E-BF8D-EE3BEBD17639}"/>
              </a:ext>
            </a:extLst>
          </p:cNvPr>
          <p:cNvSpPr>
            <a:spLocks noGrp="1"/>
          </p:cNvSpPr>
          <p:nvPr>
            <p:ph type="body" idx="1"/>
          </p:nvPr>
        </p:nvSpPr>
        <p:spPr>
          <a:xfrm>
            <a:off x="736565" y="1853949"/>
            <a:ext cx="4523809" cy="908592"/>
          </a:xfrm>
        </p:spPr>
        <p:txBody>
          <a:bodyPr anchor="b"/>
          <a:lstStyle>
            <a:lvl1pPr marL="0" indent="0">
              <a:buNone/>
              <a:defRPr sz="2105" b="1"/>
            </a:lvl1pPr>
            <a:lvl2pPr marL="401010" indent="0">
              <a:buNone/>
              <a:defRPr sz="1754" b="1"/>
            </a:lvl2pPr>
            <a:lvl3pPr marL="802020" indent="0">
              <a:buNone/>
              <a:defRPr sz="1579" b="1"/>
            </a:lvl3pPr>
            <a:lvl4pPr marL="1203030" indent="0">
              <a:buNone/>
              <a:defRPr sz="1403" b="1"/>
            </a:lvl4pPr>
            <a:lvl5pPr marL="1604040" indent="0">
              <a:buNone/>
              <a:defRPr sz="1403" b="1"/>
            </a:lvl5pPr>
            <a:lvl6pPr marL="2005051" indent="0">
              <a:buNone/>
              <a:defRPr sz="1403" b="1"/>
            </a:lvl6pPr>
            <a:lvl7pPr marL="2406061" indent="0">
              <a:buNone/>
              <a:defRPr sz="1403" b="1"/>
            </a:lvl7pPr>
            <a:lvl8pPr marL="2807071" indent="0">
              <a:buNone/>
              <a:defRPr sz="1403" b="1"/>
            </a:lvl8pPr>
            <a:lvl9pPr marL="3208081" indent="0">
              <a:buNone/>
              <a:defRPr sz="1403" b="1"/>
            </a:lvl9pPr>
          </a:lstStyle>
          <a:p>
            <a:pPr lvl="0"/>
            <a:r>
              <a:rPr lang="en-US"/>
              <a:t>Edit Master text styles</a:t>
            </a:r>
          </a:p>
        </p:txBody>
      </p:sp>
      <p:sp>
        <p:nvSpPr>
          <p:cNvPr id="4" name="Content Placeholder 3">
            <a:extLst>
              <a:ext uri="{FF2B5EF4-FFF2-40B4-BE49-F238E27FC236}">
                <a16:creationId xmlns:a16="http://schemas.microsoft.com/office/drawing/2014/main" xmlns="" id="{78278CE7-DCCC-8A40-B728-389B1C9B93AA}"/>
              </a:ext>
            </a:extLst>
          </p:cNvPr>
          <p:cNvSpPr>
            <a:spLocks noGrp="1"/>
          </p:cNvSpPr>
          <p:nvPr>
            <p:ph sz="half" idx="2"/>
          </p:nvPr>
        </p:nvSpPr>
        <p:spPr>
          <a:xfrm>
            <a:off x="736565" y="2762541"/>
            <a:ext cx="4523809" cy="40632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B0CF9621-0EB8-1B43-B2B2-9F633789C398}"/>
              </a:ext>
            </a:extLst>
          </p:cNvPr>
          <p:cNvSpPr>
            <a:spLocks noGrp="1"/>
          </p:cNvSpPr>
          <p:nvPr>
            <p:ph type="body" sz="quarter" idx="3"/>
          </p:nvPr>
        </p:nvSpPr>
        <p:spPr>
          <a:xfrm>
            <a:off x="5413534" y="1853949"/>
            <a:ext cx="4546088" cy="908592"/>
          </a:xfrm>
        </p:spPr>
        <p:txBody>
          <a:bodyPr anchor="b"/>
          <a:lstStyle>
            <a:lvl1pPr marL="0" indent="0">
              <a:buNone/>
              <a:defRPr sz="2105" b="1"/>
            </a:lvl1pPr>
            <a:lvl2pPr marL="401010" indent="0">
              <a:buNone/>
              <a:defRPr sz="1754" b="1"/>
            </a:lvl2pPr>
            <a:lvl3pPr marL="802020" indent="0">
              <a:buNone/>
              <a:defRPr sz="1579" b="1"/>
            </a:lvl3pPr>
            <a:lvl4pPr marL="1203030" indent="0">
              <a:buNone/>
              <a:defRPr sz="1403" b="1"/>
            </a:lvl4pPr>
            <a:lvl5pPr marL="1604040" indent="0">
              <a:buNone/>
              <a:defRPr sz="1403" b="1"/>
            </a:lvl5pPr>
            <a:lvl6pPr marL="2005051" indent="0">
              <a:buNone/>
              <a:defRPr sz="1403" b="1"/>
            </a:lvl6pPr>
            <a:lvl7pPr marL="2406061" indent="0">
              <a:buNone/>
              <a:defRPr sz="1403" b="1"/>
            </a:lvl7pPr>
            <a:lvl8pPr marL="2807071" indent="0">
              <a:buNone/>
              <a:defRPr sz="1403" b="1"/>
            </a:lvl8pPr>
            <a:lvl9pPr marL="3208081" indent="0">
              <a:buNone/>
              <a:defRPr sz="1403" b="1"/>
            </a:lvl9pPr>
          </a:lstStyle>
          <a:p>
            <a:pPr lvl="0"/>
            <a:r>
              <a:rPr lang="en-US"/>
              <a:t>Edit Master text styles</a:t>
            </a:r>
          </a:p>
        </p:txBody>
      </p:sp>
      <p:sp>
        <p:nvSpPr>
          <p:cNvPr id="6" name="Content Placeholder 5">
            <a:extLst>
              <a:ext uri="{FF2B5EF4-FFF2-40B4-BE49-F238E27FC236}">
                <a16:creationId xmlns:a16="http://schemas.microsoft.com/office/drawing/2014/main" xmlns="" id="{BC16F303-67B1-7848-A316-5DC923AC51FE}"/>
              </a:ext>
            </a:extLst>
          </p:cNvPr>
          <p:cNvSpPr>
            <a:spLocks noGrp="1"/>
          </p:cNvSpPr>
          <p:nvPr>
            <p:ph sz="quarter" idx="4"/>
          </p:nvPr>
        </p:nvSpPr>
        <p:spPr>
          <a:xfrm>
            <a:off x="5413534" y="2762541"/>
            <a:ext cx="4546088" cy="40632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389E6313-3555-1349-9502-0DE1679D0808}"/>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8" name="Footer Placeholder 7">
            <a:extLst>
              <a:ext uri="{FF2B5EF4-FFF2-40B4-BE49-F238E27FC236}">
                <a16:creationId xmlns:a16="http://schemas.microsoft.com/office/drawing/2014/main" xmlns="" id="{2BD3071B-6AD4-B849-AE6B-6E82D351570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817FB7C0-6181-FD4F-BCD0-7E7728C7C43F}"/>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1698852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CE5493-203A-F74C-9F12-3CD1A05CD52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5D09E219-E59D-B342-A6B2-9BE72FFC9346}"/>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4" name="Footer Placeholder 3">
            <a:extLst>
              <a:ext uri="{FF2B5EF4-FFF2-40B4-BE49-F238E27FC236}">
                <a16:creationId xmlns:a16="http://schemas.microsoft.com/office/drawing/2014/main" xmlns="" id="{18EC982C-E9BD-6649-A840-EC65A06EB63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04AE3FAF-E59F-6845-8EC4-C1E4187BD5E5}"/>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2157302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80DD20B2-BACB-3041-9BD6-564857CBD7C6}"/>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3" name="Footer Placeholder 2">
            <a:extLst>
              <a:ext uri="{FF2B5EF4-FFF2-40B4-BE49-F238E27FC236}">
                <a16:creationId xmlns:a16="http://schemas.microsoft.com/office/drawing/2014/main" xmlns="" id="{86AD5528-1CCF-294F-A1E3-1923158ACCA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2934E5C8-90EE-B347-9301-A2210FF023FF}"/>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3005724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D9812E-2917-BD49-9C2B-A75663B3B262}"/>
              </a:ext>
            </a:extLst>
          </p:cNvPr>
          <p:cNvSpPr>
            <a:spLocks noGrp="1"/>
          </p:cNvSpPr>
          <p:nvPr>
            <p:ph type="title"/>
          </p:nvPr>
        </p:nvSpPr>
        <p:spPr>
          <a:xfrm>
            <a:off x="736564" y="504190"/>
            <a:ext cx="3448900" cy="1764665"/>
          </a:xfrm>
        </p:spPr>
        <p:txBody>
          <a:bodyPr anchor="b"/>
          <a:lstStyle>
            <a:lvl1pPr>
              <a:defRPr sz="2807"/>
            </a:lvl1pPr>
          </a:lstStyle>
          <a:p>
            <a:r>
              <a:rPr lang="en-US"/>
              <a:t>Click to edit Master title style</a:t>
            </a:r>
          </a:p>
        </p:txBody>
      </p:sp>
      <p:sp>
        <p:nvSpPr>
          <p:cNvPr id="3" name="Content Placeholder 2">
            <a:extLst>
              <a:ext uri="{FF2B5EF4-FFF2-40B4-BE49-F238E27FC236}">
                <a16:creationId xmlns:a16="http://schemas.microsoft.com/office/drawing/2014/main" xmlns="" id="{2AD44438-42CB-9046-9F8F-E72B865D19DF}"/>
              </a:ext>
            </a:extLst>
          </p:cNvPr>
          <p:cNvSpPr>
            <a:spLocks noGrp="1"/>
          </p:cNvSpPr>
          <p:nvPr>
            <p:ph idx="1"/>
          </p:nvPr>
        </p:nvSpPr>
        <p:spPr>
          <a:xfrm>
            <a:off x="4546088" y="1088911"/>
            <a:ext cx="5413534" cy="5374525"/>
          </a:xfrm>
        </p:spPr>
        <p:txBody>
          <a:bodyPr/>
          <a:lstStyle>
            <a:lvl1pPr>
              <a:defRPr sz="2807"/>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028E99A8-DFEE-8547-A9CA-58BDEA4001E2}"/>
              </a:ext>
            </a:extLst>
          </p:cNvPr>
          <p:cNvSpPr>
            <a:spLocks noGrp="1"/>
          </p:cNvSpPr>
          <p:nvPr>
            <p:ph type="body" sz="half" idx="2"/>
          </p:nvPr>
        </p:nvSpPr>
        <p:spPr>
          <a:xfrm>
            <a:off x="736564" y="2268855"/>
            <a:ext cx="3448900" cy="4203335"/>
          </a:xfrm>
        </p:spPr>
        <p:txBody>
          <a:bodyPr/>
          <a:lstStyle>
            <a:lvl1pPr marL="0" indent="0">
              <a:buNone/>
              <a:defRPr sz="1403"/>
            </a:lvl1pPr>
            <a:lvl2pPr marL="401010" indent="0">
              <a:buNone/>
              <a:defRPr sz="1228"/>
            </a:lvl2pPr>
            <a:lvl3pPr marL="802020" indent="0">
              <a:buNone/>
              <a:defRPr sz="1053"/>
            </a:lvl3pPr>
            <a:lvl4pPr marL="1203030" indent="0">
              <a:buNone/>
              <a:defRPr sz="877"/>
            </a:lvl4pPr>
            <a:lvl5pPr marL="1604040" indent="0">
              <a:buNone/>
              <a:defRPr sz="877"/>
            </a:lvl5pPr>
            <a:lvl6pPr marL="2005051" indent="0">
              <a:buNone/>
              <a:defRPr sz="877"/>
            </a:lvl6pPr>
            <a:lvl7pPr marL="2406061" indent="0">
              <a:buNone/>
              <a:defRPr sz="877"/>
            </a:lvl7pPr>
            <a:lvl8pPr marL="2807071" indent="0">
              <a:buNone/>
              <a:defRPr sz="877"/>
            </a:lvl8pPr>
            <a:lvl9pPr marL="3208081" indent="0">
              <a:buNone/>
              <a:defRPr sz="877"/>
            </a:lvl9pPr>
          </a:lstStyle>
          <a:p>
            <a:pPr lvl="0"/>
            <a:r>
              <a:rPr lang="en-US"/>
              <a:t>Edit Master text styles</a:t>
            </a:r>
          </a:p>
        </p:txBody>
      </p:sp>
      <p:sp>
        <p:nvSpPr>
          <p:cNvPr id="5" name="Date Placeholder 4">
            <a:extLst>
              <a:ext uri="{FF2B5EF4-FFF2-40B4-BE49-F238E27FC236}">
                <a16:creationId xmlns:a16="http://schemas.microsoft.com/office/drawing/2014/main" xmlns="" id="{378B45E7-3CA1-AA48-B2F9-EE11BB0912A3}"/>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6" name="Footer Placeholder 5">
            <a:extLst>
              <a:ext uri="{FF2B5EF4-FFF2-40B4-BE49-F238E27FC236}">
                <a16:creationId xmlns:a16="http://schemas.microsoft.com/office/drawing/2014/main" xmlns="" id="{C37582DB-4684-FA4E-AE35-BFE27111001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17A88243-8644-B64D-84EB-5507390C3847}"/>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1660331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FEE1C2-0690-6D44-8284-08DD3E21B265}"/>
              </a:ext>
            </a:extLst>
          </p:cNvPr>
          <p:cNvSpPr>
            <a:spLocks noGrp="1"/>
          </p:cNvSpPr>
          <p:nvPr>
            <p:ph type="title"/>
          </p:nvPr>
        </p:nvSpPr>
        <p:spPr>
          <a:xfrm>
            <a:off x="736564" y="504190"/>
            <a:ext cx="3448900" cy="1764665"/>
          </a:xfrm>
        </p:spPr>
        <p:txBody>
          <a:bodyPr anchor="b"/>
          <a:lstStyle>
            <a:lvl1pPr>
              <a:defRPr sz="2807"/>
            </a:lvl1pPr>
          </a:lstStyle>
          <a:p>
            <a:r>
              <a:rPr lang="en-US"/>
              <a:t>Click to edit Master title style</a:t>
            </a:r>
          </a:p>
        </p:txBody>
      </p:sp>
      <p:sp>
        <p:nvSpPr>
          <p:cNvPr id="3" name="Picture Placeholder 2">
            <a:extLst>
              <a:ext uri="{FF2B5EF4-FFF2-40B4-BE49-F238E27FC236}">
                <a16:creationId xmlns:a16="http://schemas.microsoft.com/office/drawing/2014/main" xmlns="" id="{9D027C73-61B6-8E4F-B6EF-54204A6097F7}"/>
              </a:ext>
            </a:extLst>
          </p:cNvPr>
          <p:cNvSpPr>
            <a:spLocks noGrp="1"/>
          </p:cNvSpPr>
          <p:nvPr>
            <p:ph type="pic" idx="1"/>
          </p:nvPr>
        </p:nvSpPr>
        <p:spPr>
          <a:xfrm>
            <a:off x="4546088" y="1088911"/>
            <a:ext cx="5413534" cy="5374525"/>
          </a:xfrm>
        </p:spPr>
        <p:txBody>
          <a:bodyPr/>
          <a:lstStyle>
            <a:lvl1pPr marL="0" indent="0">
              <a:buNone/>
              <a:defRPr sz="2807"/>
            </a:lvl1pPr>
            <a:lvl2pPr marL="401010" indent="0">
              <a:buNone/>
              <a:defRPr sz="2456"/>
            </a:lvl2pPr>
            <a:lvl3pPr marL="802020" indent="0">
              <a:buNone/>
              <a:defRPr sz="2105"/>
            </a:lvl3pPr>
            <a:lvl4pPr marL="1203030" indent="0">
              <a:buNone/>
              <a:defRPr sz="1754"/>
            </a:lvl4pPr>
            <a:lvl5pPr marL="1604040" indent="0">
              <a:buNone/>
              <a:defRPr sz="1754"/>
            </a:lvl5pPr>
            <a:lvl6pPr marL="2005051" indent="0">
              <a:buNone/>
              <a:defRPr sz="1754"/>
            </a:lvl6pPr>
            <a:lvl7pPr marL="2406061" indent="0">
              <a:buNone/>
              <a:defRPr sz="1754"/>
            </a:lvl7pPr>
            <a:lvl8pPr marL="2807071" indent="0">
              <a:buNone/>
              <a:defRPr sz="1754"/>
            </a:lvl8pPr>
            <a:lvl9pPr marL="3208081" indent="0">
              <a:buNone/>
              <a:defRPr sz="1754"/>
            </a:lvl9pPr>
          </a:lstStyle>
          <a:p>
            <a:endParaRPr lang="en-US"/>
          </a:p>
        </p:txBody>
      </p:sp>
      <p:sp>
        <p:nvSpPr>
          <p:cNvPr id="4" name="Text Placeholder 3">
            <a:extLst>
              <a:ext uri="{FF2B5EF4-FFF2-40B4-BE49-F238E27FC236}">
                <a16:creationId xmlns:a16="http://schemas.microsoft.com/office/drawing/2014/main" xmlns="" id="{D3F2C5AD-82D3-E144-BDAC-6242FF8F12B3}"/>
              </a:ext>
            </a:extLst>
          </p:cNvPr>
          <p:cNvSpPr>
            <a:spLocks noGrp="1"/>
          </p:cNvSpPr>
          <p:nvPr>
            <p:ph type="body" sz="half" idx="2"/>
          </p:nvPr>
        </p:nvSpPr>
        <p:spPr>
          <a:xfrm>
            <a:off x="736564" y="2268855"/>
            <a:ext cx="3448900" cy="4203335"/>
          </a:xfrm>
        </p:spPr>
        <p:txBody>
          <a:bodyPr/>
          <a:lstStyle>
            <a:lvl1pPr marL="0" indent="0">
              <a:buNone/>
              <a:defRPr sz="1403"/>
            </a:lvl1pPr>
            <a:lvl2pPr marL="401010" indent="0">
              <a:buNone/>
              <a:defRPr sz="1228"/>
            </a:lvl2pPr>
            <a:lvl3pPr marL="802020" indent="0">
              <a:buNone/>
              <a:defRPr sz="1053"/>
            </a:lvl3pPr>
            <a:lvl4pPr marL="1203030" indent="0">
              <a:buNone/>
              <a:defRPr sz="877"/>
            </a:lvl4pPr>
            <a:lvl5pPr marL="1604040" indent="0">
              <a:buNone/>
              <a:defRPr sz="877"/>
            </a:lvl5pPr>
            <a:lvl6pPr marL="2005051" indent="0">
              <a:buNone/>
              <a:defRPr sz="877"/>
            </a:lvl6pPr>
            <a:lvl7pPr marL="2406061" indent="0">
              <a:buNone/>
              <a:defRPr sz="877"/>
            </a:lvl7pPr>
            <a:lvl8pPr marL="2807071" indent="0">
              <a:buNone/>
              <a:defRPr sz="877"/>
            </a:lvl8pPr>
            <a:lvl9pPr marL="3208081" indent="0">
              <a:buNone/>
              <a:defRPr sz="877"/>
            </a:lvl9pPr>
          </a:lstStyle>
          <a:p>
            <a:pPr lvl="0"/>
            <a:r>
              <a:rPr lang="en-US"/>
              <a:t>Edit Master text styles</a:t>
            </a:r>
          </a:p>
        </p:txBody>
      </p:sp>
      <p:sp>
        <p:nvSpPr>
          <p:cNvPr id="5" name="Date Placeholder 4">
            <a:extLst>
              <a:ext uri="{FF2B5EF4-FFF2-40B4-BE49-F238E27FC236}">
                <a16:creationId xmlns:a16="http://schemas.microsoft.com/office/drawing/2014/main" xmlns="" id="{9C528D0F-A0F9-9C49-B169-92D9DD692186}"/>
              </a:ext>
            </a:extLst>
          </p:cNvPr>
          <p:cNvSpPr>
            <a:spLocks noGrp="1"/>
          </p:cNvSpPr>
          <p:nvPr>
            <p:ph type="dt" sz="half" idx="10"/>
          </p:nvPr>
        </p:nvSpPr>
        <p:spPr/>
        <p:txBody>
          <a:bodyPr/>
          <a:lstStyle/>
          <a:p>
            <a:fld id="{1D8BD707-D9CF-40AE-B4C6-C98DA3205C09}" type="datetimeFigureOut">
              <a:rPr lang="en-US" smtClean="0"/>
              <a:t>9/5/2022</a:t>
            </a:fld>
            <a:endParaRPr lang="en-US"/>
          </a:p>
        </p:txBody>
      </p:sp>
      <p:sp>
        <p:nvSpPr>
          <p:cNvPr id="6" name="Footer Placeholder 5">
            <a:extLst>
              <a:ext uri="{FF2B5EF4-FFF2-40B4-BE49-F238E27FC236}">
                <a16:creationId xmlns:a16="http://schemas.microsoft.com/office/drawing/2014/main" xmlns="" id="{5138604D-3AFE-6C48-9BD8-C1F937D57E9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629E12D9-C6AB-9848-8EE2-15F16E634CE9}"/>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1684459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7FEAD17D-A16D-FB4D-96BC-421B3E1F4B66}"/>
              </a:ext>
            </a:extLst>
          </p:cNvPr>
          <p:cNvSpPr>
            <a:spLocks noGrp="1"/>
          </p:cNvSpPr>
          <p:nvPr>
            <p:ph type="title"/>
          </p:nvPr>
        </p:nvSpPr>
        <p:spPr>
          <a:xfrm>
            <a:off x="735171" y="402652"/>
            <a:ext cx="9223058" cy="146180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D8CE9B58-7354-6244-ADEC-B8AD61123040}"/>
              </a:ext>
            </a:extLst>
          </p:cNvPr>
          <p:cNvSpPr>
            <a:spLocks noGrp="1"/>
          </p:cNvSpPr>
          <p:nvPr>
            <p:ph type="body" idx="1"/>
          </p:nvPr>
        </p:nvSpPr>
        <p:spPr>
          <a:xfrm>
            <a:off x="735171" y="2013259"/>
            <a:ext cx="9223058" cy="479855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B3F6F1F-7CA9-934A-998C-C1EC1C3669ED}"/>
              </a:ext>
            </a:extLst>
          </p:cNvPr>
          <p:cNvSpPr>
            <a:spLocks noGrp="1"/>
          </p:cNvSpPr>
          <p:nvPr>
            <p:ph type="dt" sz="half" idx="2"/>
          </p:nvPr>
        </p:nvSpPr>
        <p:spPr>
          <a:xfrm>
            <a:off x="735171" y="7009642"/>
            <a:ext cx="2406015" cy="402652"/>
          </a:xfrm>
          <a:prstGeom prst="rect">
            <a:avLst/>
          </a:prstGeom>
        </p:spPr>
        <p:txBody>
          <a:bodyPr vert="horz" lIns="91440" tIns="45720" rIns="91440" bIns="45720" rtlCol="0" anchor="ctr"/>
          <a:lstStyle>
            <a:lvl1pPr algn="l">
              <a:defRPr sz="1053">
                <a:solidFill>
                  <a:schemeClr val="tx1">
                    <a:tint val="75000"/>
                  </a:schemeClr>
                </a:solidFill>
              </a:defRPr>
            </a:lvl1pPr>
          </a:lstStyle>
          <a:p>
            <a:fld id="{1D8BD707-D9CF-40AE-B4C6-C98DA3205C09}" type="datetimeFigureOut">
              <a:rPr lang="en-US" smtClean="0"/>
              <a:t>9/5/2022</a:t>
            </a:fld>
            <a:endParaRPr lang="en-US"/>
          </a:p>
        </p:txBody>
      </p:sp>
      <p:sp>
        <p:nvSpPr>
          <p:cNvPr id="5" name="Footer Placeholder 4">
            <a:extLst>
              <a:ext uri="{FF2B5EF4-FFF2-40B4-BE49-F238E27FC236}">
                <a16:creationId xmlns:a16="http://schemas.microsoft.com/office/drawing/2014/main" xmlns="" id="{E7011E37-6474-5647-A5B3-CF235CC1EDD3}"/>
              </a:ext>
            </a:extLst>
          </p:cNvPr>
          <p:cNvSpPr>
            <a:spLocks noGrp="1"/>
          </p:cNvSpPr>
          <p:nvPr>
            <p:ph type="ftr" sz="quarter" idx="3"/>
          </p:nvPr>
        </p:nvSpPr>
        <p:spPr>
          <a:xfrm>
            <a:off x="3542189" y="7009642"/>
            <a:ext cx="3609023" cy="402652"/>
          </a:xfrm>
          <a:prstGeom prst="rect">
            <a:avLst/>
          </a:prstGeom>
        </p:spPr>
        <p:txBody>
          <a:bodyPr vert="horz" lIns="91440" tIns="45720" rIns="91440" bIns="45720" rtlCol="0" anchor="ctr"/>
          <a:lstStyle>
            <a:lvl1pPr algn="ctr">
              <a:defRPr sz="1053">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xmlns="" id="{9F62DA4E-4A7A-2345-8CE1-D745EFD43FC9}"/>
              </a:ext>
            </a:extLst>
          </p:cNvPr>
          <p:cNvSpPr>
            <a:spLocks noGrp="1"/>
          </p:cNvSpPr>
          <p:nvPr>
            <p:ph type="sldNum" sz="quarter" idx="4"/>
          </p:nvPr>
        </p:nvSpPr>
        <p:spPr>
          <a:xfrm>
            <a:off x="7552214" y="7009642"/>
            <a:ext cx="2406015" cy="402652"/>
          </a:xfrm>
          <a:prstGeom prst="rect">
            <a:avLst/>
          </a:prstGeom>
        </p:spPr>
        <p:txBody>
          <a:bodyPr vert="horz" lIns="91440" tIns="45720" rIns="91440" bIns="45720" rtlCol="0" anchor="ctr"/>
          <a:lstStyle>
            <a:lvl1pPr algn="r">
              <a:defRPr sz="1053">
                <a:solidFill>
                  <a:schemeClr val="tx1">
                    <a:tint val="75000"/>
                  </a:schemeClr>
                </a:solidFill>
              </a:defRPr>
            </a:lvl1pPr>
          </a:lstStyle>
          <a:p>
            <a:fld id="{B6F15528-21DE-4FAA-801E-634DDDAF4B2B}" type="slidenum">
              <a:rPr lang="en-GB" smtClean="0"/>
              <a:t>‹#›</a:t>
            </a:fld>
            <a:endParaRPr lang="en-GB"/>
          </a:p>
        </p:txBody>
      </p:sp>
    </p:spTree>
    <p:extLst>
      <p:ext uri="{BB962C8B-B14F-4D97-AF65-F5344CB8AC3E}">
        <p14:creationId xmlns:p14="http://schemas.microsoft.com/office/powerpoint/2010/main" val="588566432"/>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Lst>
  <p:txStyles>
    <p:titleStyle>
      <a:lvl1pPr algn="l" defTabSz="802020" rtl="0" eaLnBrk="1" latinLnBrk="0" hangingPunct="1">
        <a:lnSpc>
          <a:spcPct val="90000"/>
        </a:lnSpc>
        <a:spcBef>
          <a:spcPct val="0"/>
        </a:spcBef>
        <a:buNone/>
        <a:defRPr sz="3859" kern="1200">
          <a:solidFill>
            <a:schemeClr val="tx1"/>
          </a:solidFill>
          <a:latin typeface="+mj-lt"/>
          <a:ea typeface="+mj-ea"/>
          <a:cs typeface="+mj-cs"/>
        </a:defRPr>
      </a:lvl1pPr>
    </p:titleStyle>
    <p:bodyStyle>
      <a:lvl1pPr marL="200505" indent="-200505" algn="l" defTabSz="802020"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515" indent="-200505" algn="l" defTabSz="802020"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525" indent="-200505" algn="l" defTabSz="802020"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535"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54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55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56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57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58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p:bodyStyle>
    <p:otherStyle>
      <a:defPPr>
        <a:defRPr lang="en-US"/>
      </a:defPPr>
      <a:lvl1pPr marL="0" algn="l" defTabSz="802020" rtl="0" eaLnBrk="1" latinLnBrk="0" hangingPunct="1">
        <a:defRPr sz="1579" kern="1200">
          <a:solidFill>
            <a:schemeClr val="tx1"/>
          </a:solidFill>
          <a:latin typeface="+mn-lt"/>
          <a:ea typeface="+mn-ea"/>
          <a:cs typeface="+mn-cs"/>
        </a:defRPr>
      </a:lvl1pPr>
      <a:lvl2pPr marL="401010" algn="l" defTabSz="802020" rtl="0" eaLnBrk="1" latinLnBrk="0" hangingPunct="1">
        <a:defRPr sz="1579" kern="1200">
          <a:solidFill>
            <a:schemeClr val="tx1"/>
          </a:solidFill>
          <a:latin typeface="+mn-lt"/>
          <a:ea typeface="+mn-ea"/>
          <a:cs typeface="+mn-cs"/>
        </a:defRPr>
      </a:lvl2pPr>
      <a:lvl3pPr marL="802020" algn="l" defTabSz="802020" rtl="0" eaLnBrk="1" latinLnBrk="0" hangingPunct="1">
        <a:defRPr sz="1579" kern="1200">
          <a:solidFill>
            <a:schemeClr val="tx1"/>
          </a:solidFill>
          <a:latin typeface="+mn-lt"/>
          <a:ea typeface="+mn-ea"/>
          <a:cs typeface="+mn-cs"/>
        </a:defRPr>
      </a:lvl3pPr>
      <a:lvl4pPr marL="1203030" algn="l" defTabSz="802020" rtl="0" eaLnBrk="1" latinLnBrk="0" hangingPunct="1">
        <a:defRPr sz="1579" kern="1200">
          <a:solidFill>
            <a:schemeClr val="tx1"/>
          </a:solidFill>
          <a:latin typeface="+mn-lt"/>
          <a:ea typeface="+mn-ea"/>
          <a:cs typeface="+mn-cs"/>
        </a:defRPr>
      </a:lvl4pPr>
      <a:lvl5pPr marL="1604040" algn="l" defTabSz="802020" rtl="0" eaLnBrk="1" latinLnBrk="0" hangingPunct="1">
        <a:defRPr sz="1579" kern="1200">
          <a:solidFill>
            <a:schemeClr val="tx1"/>
          </a:solidFill>
          <a:latin typeface="+mn-lt"/>
          <a:ea typeface="+mn-ea"/>
          <a:cs typeface="+mn-cs"/>
        </a:defRPr>
      </a:lvl5pPr>
      <a:lvl6pPr marL="2005051" algn="l" defTabSz="802020" rtl="0" eaLnBrk="1" latinLnBrk="0" hangingPunct="1">
        <a:defRPr sz="1579" kern="1200">
          <a:solidFill>
            <a:schemeClr val="tx1"/>
          </a:solidFill>
          <a:latin typeface="+mn-lt"/>
          <a:ea typeface="+mn-ea"/>
          <a:cs typeface="+mn-cs"/>
        </a:defRPr>
      </a:lvl6pPr>
      <a:lvl7pPr marL="2406061" algn="l" defTabSz="802020" rtl="0" eaLnBrk="1" latinLnBrk="0" hangingPunct="1">
        <a:defRPr sz="1579" kern="1200">
          <a:solidFill>
            <a:schemeClr val="tx1"/>
          </a:solidFill>
          <a:latin typeface="+mn-lt"/>
          <a:ea typeface="+mn-ea"/>
          <a:cs typeface="+mn-cs"/>
        </a:defRPr>
      </a:lvl7pPr>
      <a:lvl8pPr marL="2807071" algn="l" defTabSz="802020" rtl="0" eaLnBrk="1" latinLnBrk="0" hangingPunct="1">
        <a:defRPr sz="1579" kern="1200">
          <a:solidFill>
            <a:schemeClr val="tx1"/>
          </a:solidFill>
          <a:latin typeface="+mn-lt"/>
          <a:ea typeface="+mn-ea"/>
          <a:cs typeface="+mn-cs"/>
        </a:defRPr>
      </a:lvl8pPr>
      <a:lvl9pPr marL="3208081" algn="l" defTabSz="802020" rtl="0" eaLnBrk="1" latinLnBrk="0" hangingPunct="1">
        <a:defRPr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hyperlink" Target="http://iwaswondering.org/inez_homepage.html" TargetMode="External"/><Relationship Id="rId7" Type="http://schemas.openxmlformats.org/officeDocument/2006/relationships/image" Target="../media/image3.jpeg"/><Relationship Id="rId12" Type="http://schemas.openxmlformats.org/officeDocument/2006/relationships/image" Target="../media/image8.jpeg"/><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2.jpeg"/><Relationship Id="rId11" Type="http://schemas.openxmlformats.org/officeDocument/2006/relationships/image" Target="../media/image7.jpeg"/><Relationship Id="rId5" Type="http://schemas.openxmlformats.org/officeDocument/2006/relationships/hyperlink" Target="https://www.bgs.ac.uk/data/mapViewers/home.html" TargetMode="External"/><Relationship Id="rId10" Type="http://schemas.openxmlformats.org/officeDocument/2006/relationships/image" Target="../media/image6.jpeg"/><Relationship Id="rId4" Type="http://schemas.openxmlformats.org/officeDocument/2006/relationships/hyperlink" Target="http://www.bbc.co.uk/learningzone/clips/rocks-clip-compilation/2208.html" TargetMode="External"/><Relationship Id="rId9"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hyperlink" Target="https://www.stem.org.uk/resources/community/collection/12367/year-3-rocks" TargetMode="External"/><Relationship Id="rId2" Type="http://schemas.openxmlformats.org/officeDocument/2006/relationships/hyperlink" Target="https://www.tes.com/teaching-resource/year-3-rocks-and-soils-12070562" TargetMode="External"/><Relationship Id="rId1" Type="http://schemas.openxmlformats.org/officeDocument/2006/relationships/slideLayout" Target="../slideLayouts/slideLayout12.xml"/><Relationship Id="rId4" Type="http://schemas.openxmlformats.org/officeDocument/2006/relationships/hyperlink" Target="https://twotempleplace.org/wp-content/uploads/2017/12/Year-3-Science-Rocks-D.pdf"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file:////var/folders/8_/y_gkz_vs70l1fj0zzg0ct6jm0000gn/T/com.microsoft.Word/WebArchiveCopyPasteTempFiles/images%3fq=tbnANd9GcQbzBIDXOD2nd5VlTaLhwpzKhAdgRzoW9777Q&amp;usqp=CAU" TargetMode="External"/><Relationship Id="rId13" Type="http://schemas.openxmlformats.org/officeDocument/2006/relationships/image" Target="../media/image15.jpeg"/><Relationship Id="rId3" Type="http://schemas.openxmlformats.org/officeDocument/2006/relationships/image" Target="file:////var/folders/8_/y_gkz_vs70l1fj0zzg0ct6jm0000gn/T/com.microsoft.Word/WebArchiveCopyPasteTempFiles/Z" TargetMode="External"/><Relationship Id="rId7" Type="http://schemas.openxmlformats.org/officeDocument/2006/relationships/image" Target="../media/image12.jpeg"/><Relationship Id="rId12" Type="http://schemas.openxmlformats.org/officeDocument/2006/relationships/image" Target="file:////var/folders/8_/y_gkz_vs70l1fj0zzg0ct6jm0000gn/T/com.microsoft.Word/WebArchiveCopyPasteTempFiles/9k=" TargetMode="External"/><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image" Target="../media/image11.jpeg"/><Relationship Id="rId11" Type="http://schemas.openxmlformats.org/officeDocument/2006/relationships/image" Target="../media/image14.jpeg"/><Relationship Id="rId5" Type="http://schemas.openxmlformats.org/officeDocument/2006/relationships/image" Target="file:////var/folders/8_/y_gkz_vs70l1fj0zzg0ct6jm0000gn/T/com.microsoft.Word/WebArchiveCopyPasteTempFiles/2Q==" TargetMode="External"/><Relationship Id="rId10" Type="http://schemas.openxmlformats.org/officeDocument/2006/relationships/image" Target="file:////var/folders/8_/y_gkz_vs70l1fj0zzg0ct6jm0000gn/T/com.microsoft.Word/WebArchiveCopyPasteTempFiles/images%3fq=tbnANd9GcT3VdnjqpBs2lqfGpLLHRcva0-H1Yi3_pKCCQ&amp;usqp=CAU" TargetMode="External"/><Relationship Id="rId4" Type="http://schemas.openxmlformats.org/officeDocument/2006/relationships/image" Target="../media/image10.jpeg"/><Relationship Id="rId9" Type="http://schemas.openxmlformats.org/officeDocument/2006/relationships/image" Target="../media/image13.jpeg"/><Relationship Id="rId14" Type="http://schemas.openxmlformats.org/officeDocument/2006/relationships/image" Target="../media/image16.jpeg"/></Relationships>
</file>

<file path=ppt/slides/_rels/slide4.xml.rels><?xml version="1.0" encoding="UTF-8" standalone="yes"?>
<Relationships xmlns="http://schemas.openxmlformats.org/package/2006/relationships"><Relationship Id="rId2" Type="http://schemas.openxmlformats.org/officeDocument/2006/relationships/hyperlink" Target="http://www.bbc.co.uk/learningzone/clips/coastlines-beach-formation/8433.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bbc.co.uk/learningzone/clips/metamorphic-rock-formation/10622.html" TargetMode="External"/><Relationship Id="rId2" Type="http://schemas.openxmlformats.org/officeDocument/2006/relationships/hyperlink" Target="http://www.bbc.co.uk/learningzone/clips/the-formation-of-igneous-rocks/10620.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discoveringfossils.co.uk/whatisafossil.htm" TargetMode="External"/><Relationship Id="rId2" Type="http://schemas.openxmlformats.org/officeDocument/2006/relationships/hyperlink" Target="http://www.bbc.co.uk/learningzone/clips/hunting-forfossils/12963.html" TargetMode="External"/><Relationship Id="rId1" Type="http://schemas.openxmlformats.org/officeDocument/2006/relationships/slideLayout" Target="../slideLayouts/slideLayout2.xml"/><Relationship Id="rId5" Type="http://schemas.openxmlformats.org/officeDocument/2006/relationships/hyperlink" Target="http://www.bbc.co.uk/nature/life/Ammonite" TargetMode="External"/><Relationship Id="rId4" Type="http://schemas.openxmlformats.org/officeDocument/2006/relationships/hyperlink" Target="http://www.bbc.co.uk/nature/fossils#p00djfk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p:nvPr/>
        </p:nvSpPr>
        <p:spPr>
          <a:xfrm>
            <a:off x="6994779" y="402591"/>
            <a:ext cx="3379934" cy="2037802"/>
          </a:xfrm>
          <a:custGeom>
            <a:avLst/>
            <a:gdLst/>
            <a:ahLst/>
            <a:cxnLst/>
            <a:rect l="l" t="t" r="r" b="b"/>
            <a:pathLst>
              <a:path w="3007359" h="3416300">
                <a:moveTo>
                  <a:pt x="0" y="3415791"/>
                </a:moveTo>
                <a:lnTo>
                  <a:pt x="3007360" y="3415791"/>
                </a:lnTo>
                <a:lnTo>
                  <a:pt x="3007360" y="0"/>
                </a:lnTo>
                <a:lnTo>
                  <a:pt x="0" y="0"/>
                </a:lnTo>
                <a:lnTo>
                  <a:pt x="0" y="3415791"/>
                </a:lnTo>
                <a:close/>
              </a:path>
            </a:pathLst>
          </a:custGeom>
          <a:ln w="25400">
            <a:solidFill>
              <a:srgbClr val="00B050"/>
            </a:solidFill>
          </a:ln>
        </p:spPr>
        <p:txBody>
          <a:bodyPr wrap="square" lIns="0" tIns="0" rIns="0" bIns="0" rtlCol="0"/>
          <a:lstStyle/>
          <a:p>
            <a:endParaRPr/>
          </a:p>
        </p:txBody>
      </p:sp>
      <p:sp>
        <p:nvSpPr>
          <p:cNvPr id="22" name="object 22"/>
          <p:cNvSpPr/>
          <p:nvPr/>
        </p:nvSpPr>
        <p:spPr>
          <a:xfrm>
            <a:off x="6963896" y="152971"/>
            <a:ext cx="3379934" cy="232370"/>
          </a:xfrm>
          <a:custGeom>
            <a:avLst/>
            <a:gdLst/>
            <a:ahLst/>
            <a:cxnLst/>
            <a:rect l="l" t="t" r="r" b="b"/>
            <a:pathLst>
              <a:path w="3002279" h="635635">
                <a:moveTo>
                  <a:pt x="0" y="635431"/>
                </a:moveTo>
                <a:lnTo>
                  <a:pt x="3002153" y="635431"/>
                </a:lnTo>
                <a:lnTo>
                  <a:pt x="3002153" y="0"/>
                </a:lnTo>
                <a:lnTo>
                  <a:pt x="0" y="0"/>
                </a:lnTo>
                <a:lnTo>
                  <a:pt x="0" y="635431"/>
                </a:lnTo>
                <a:close/>
              </a:path>
            </a:pathLst>
          </a:custGeom>
          <a:solidFill>
            <a:schemeClr val="accent6">
              <a:lumMod val="20000"/>
              <a:lumOff val="80000"/>
            </a:schemeClr>
          </a:solidFill>
          <a:ln w="25399">
            <a:solidFill>
              <a:srgbClr val="00B050"/>
            </a:solidFill>
          </a:ln>
        </p:spPr>
        <p:txBody>
          <a:bodyPr wrap="square" lIns="0" tIns="0" rIns="0" bIns="0" rtlCol="0"/>
          <a:lstStyle/>
          <a:p>
            <a:endParaRPr/>
          </a:p>
        </p:txBody>
      </p:sp>
      <p:sp>
        <p:nvSpPr>
          <p:cNvPr id="23" name="object 23"/>
          <p:cNvSpPr txBox="1"/>
          <p:nvPr/>
        </p:nvSpPr>
        <p:spPr>
          <a:xfrm>
            <a:off x="7001085" y="130176"/>
            <a:ext cx="3334942" cy="2240293"/>
          </a:xfrm>
          <a:prstGeom prst="rect">
            <a:avLst/>
          </a:prstGeom>
          <a:solidFill>
            <a:schemeClr val="accent6">
              <a:lumMod val="60000"/>
              <a:lumOff val="40000"/>
            </a:schemeClr>
          </a:solidFill>
          <a:ln>
            <a:noFill/>
          </a:ln>
        </p:spPr>
        <p:txBody>
          <a:bodyPr vert="horz" wrap="square" lIns="0" tIns="12700" rIns="0" bIns="0" rtlCol="0">
            <a:spAutoFit/>
          </a:bodyPr>
          <a:lstStyle/>
          <a:p>
            <a:pPr marL="12700" marR="5080">
              <a:lnSpc>
                <a:spcPct val="120700"/>
              </a:lnSpc>
              <a:spcBef>
                <a:spcPts val="100"/>
              </a:spcBef>
            </a:pPr>
            <a:r>
              <a:rPr sz="1050" b="1" dirty="0">
                <a:latin typeface="Calibri"/>
                <a:cs typeface="Calibri"/>
              </a:rPr>
              <a:t>Things I </a:t>
            </a:r>
            <a:r>
              <a:rPr sz="1050" b="1" spc="-5" dirty="0">
                <a:latin typeface="Calibri"/>
                <a:cs typeface="Calibri"/>
              </a:rPr>
              <a:t>need </a:t>
            </a:r>
            <a:r>
              <a:rPr sz="1050" b="1" spc="-15" dirty="0">
                <a:latin typeface="Calibri"/>
                <a:cs typeface="Calibri"/>
              </a:rPr>
              <a:t>to </a:t>
            </a:r>
            <a:r>
              <a:rPr sz="1050" b="1" spc="-5" dirty="0">
                <a:latin typeface="Calibri"/>
                <a:cs typeface="Calibri"/>
              </a:rPr>
              <a:t>know by </a:t>
            </a:r>
            <a:r>
              <a:rPr sz="1050" b="1" dirty="0">
                <a:latin typeface="Calibri"/>
                <a:cs typeface="Calibri"/>
              </a:rPr>
              <a:t>the </a:t>
            </a:r>
            <a:r>
              <a:rPr sz="1050" b="1" spc="-5" dirty="0">
                <a:latin typeface="Calibri"/>
                <a:cs typeface="Calibri"/>
              </a:rPr>
              <a:t>end </a:t>
            </a:r>
            <a:r>
              <a:rPr sz="1050" b="1" dirty="0">
                <a:latin typeface="Calibri"/>
                <a:cs typeface="Calibri"/>
              </a:rPr>
              <a:t>of </a:t>
            </a:r>
            <a:r>
              <a:rPr sz="1050" b="1" spc="-305" dirty="0">
                <a:latin typeface="Calibri"/>
                <a:cs typeface="Calibri"/>
              </a:rPr>
              <a:t> </a:t>
            </a:r>
            <a:r>
              <a:rPr sz="1050" b="1" dirty="0" err="1">
                <a:latin typeface="Calibri"/>
                <a:cs typeface="Calibri"/>
              </a:rPr>
              <a:t>th</a:t>
            </a:r>
            <a:r>
              <a:rPr lang="en-GB" sz="1050" b="1" dirty="0">
                <a:latin typeface="Calibri"/>
                <a:cs typeface="Calibri"/>
              </a:rPr>
              <a:t>is Science</a:t>
            </a:r>
            <a:r>
              <a:rPr sz="1050" b="1" spc="-5" dirty="0">
                <a:latin typeface="Calibri"/>
                <a:cs typeface="Calibri"/>
              </a:rPr>
              <a:t> journey</a:t>
            </a:r>
            <a:r>
              <a:rPr lang="en-GB" sz="1050" b="1" spc="-5" dirty="0" smtClean="0">
                <a:latin typeface="Calibri"/>
                <a:cs typeface="Calibri"/>
              </a:rPr>
              <a:t>…</a:t>
            </a:r>
          </a:p>
          <a:p>
            <a:pPr marL="12700" marR="5080">
              <a:lnSpc>
                <a:spcPct val="120700"/>
              </a:lnSpc>
              <a:spcBef>
                <a:spcPts val="100"/>
              </a:spcBef>
            </a:pPr>
            <a:endParaRPr lang="en-GB" sz="1050" b="1" spc="-5" dirty="0">
              <a:latin typeface="Calibri"/>
              <a:cs typeface="Calibri"/>
            </a:endParaRPr>
          </a:p>
          <a:p>
            <a:pPr marL="12700" marR="5080">
              <a:lnSpc>
                <a:spcPct val="120700"/>
              </a:lnSpc>
              <a:spcBef>
                <a:spcPts val="100"/>
              </a:spcBef>
            </a:pPr>
            <a:r>
              <a:rPr lang="en-US" sz="1050" dirty="0"/>
              <a:t>Pupils should be taught </a:t>
            </a:r>
            <a:r>
              <a:rPr lang="en-US" sz="1050" dirty="0" smtClean="0"/>
              <a:t>to:</a:t>
            </a:r>
          </a:p>
          <a:p>
            <a:pPr marL="184150" marR="5080" indent="-171450">
              <a:lnSpc>
                <a:spcPct val="120700"/>
              </a:lnSpc>
              <a:spcBef>
                <a:spcPts val="100"/>
              </a:spcBef>
              <a:buFont typeface="Arial" panose="020B0604020202020204" pitchFamily="34" charset="0"/>
              <a:buChar char="•"/>
            </a:pPr>
            <a:r>
              <a:rPr lang="en-US" sz="1050" dirty="0" smtClean="0"/>
              <a:t>Compare </a:t>
            </a:r>
            <a:r>
              <a:rPr lang="en-US" sz="1050" dirty="0"/>
              <a:t>and group together different kinds of rocks on the basis of their appearance and simple physical properties </a:t>
            </a:r>
          </a:p>
          <a:p>
            <a:pPr marL="184150" marR="5080" indent="-171450">
              <a:lnSpc>
                <a:spcPct val="120700"/>
              </a:lnSpc>
              <a:spcBef>
                <a:spcPts val="100"/>
              </a:spcBef>
              <a:buFont typeface="Arial" panose="020B0604020202020204" pitchFamily="34" charset="0"/>
              <a:buChar char="•"/>
            </a:pPr>
            <a:r>
              <a:rPr lang="en-US" sz="1050" dirty="0" smtClean="0"/>
              <a:t>Describe </a:t>
            </a:r>
            <a:r>
              <a:rPr lang="en-US" sz="1050" dirty="0"/>
              <a:t>in simple terms how fossils are formed when things that have lived are trapped within rock </a:t>
            </a:r>
          </a:p>
          <a:p>
            <a:pPr marL="184150" marR="5080" indent="-171450">
              <a:lnSpc>
                <a:spcPct val="120700"/>
              </a:lnSpc>
              <a:spcBef>
                <a:spcPts val="100"/>
              </a:spcBef>
              <a:buFont typeface="Arial" panose="020B0604020202020204" pitchFamily="34" charset="0"/>
              <a:buChar char="•"/>
            </a:pPr>
            <a:r>
              <a:rPr lang="en-US" sz="1050" dirty="0" err="1" smtClean="0"/>
              <a:t>Recognise</a:t>
            </a:r>
            <a:r>
              <a:rPr lang="en-US" sz="1050" dirty="0" smtClean="0"/>
              <a:t> </a:t>
            </a:r>
            <a:r>
              <a:rPr lang="en-US" sz="1050" dirty="0"/>
              <a:t>that soils are made from rocks and organic matter. </a:t>
            </a:r>
            <a:endParaRPr lang="en-US" sz="1050" dirty="0" smtClean="0"/>
          </a:p>
          <a:p>
            <a:pPr marL="184150" marR="5080" indent="-171450">
              <a:lnSpc>
                <a:spcPct val="120700"/>
              </a:lnSpc>
              <a:spcBef>
                <a:spcPts val="100"/>
              </a:spcBef>
              <a:buFont typeface="Arial" panose="020B0604020202020204" pitchFamily="34" charset="0"/>
              <a:buChar char="•"/>
            </a:pPr>
            <a:endParaRPr sz="1050" dirty="0">
              <a:latin typeface="Calibri"/>
              <a:cs typeface="Calibri"/>
            </a:endParaRPr>
          </a:p>
        </p:txBody>
      </p:sp>
      <p:sp>
        <p:nvSpPr>
          <p:cNvPr id="31" name="Rectangle 30">
            <a:extLst>
              <a:ext uri="{FF2B5EF4-FFF2-40B4-BE49-F238E27FC236}">
                <a16:creationId xmlns:a16="http://schemas.microsoft.com/office/drawing/2014/main" xmlns="" id="{03F6EDA1-414B-A649-B3C3-8B54469B74C4}"/>
              </a:ext>
            </a:extLst>
          </p:cNvPr>
          <p:cNvSpPr/>
          <p:nvPr/>
        </p:nvSpPr>
        <p:spPr>
          <a:xfrm>
            <a:off x="1883135" y="33259"/>
            <a:ext cx="758940" cy="369332"/>
          </a:xfrm>
          <a:prstGeom prst="rect">
            <a:avLst/>
          </a:prstGeom>
          <a:ln>
            <a:solidFill>
              <a:srgbClr val="00B050"/>
            </a:solidFill>
          </a:ln>
        </p:spPr>
        <p:txBody>
          <a:bodyPr wrap="square">
            <a:spAutoFit/>
          </a:bodyPr>
          <a:lstStyle/>
          <a:p>
            <a:r>
              <a:rPr lang="en-GB" b="1" spc="-40" dirty="0"/>
              <a:t>Year</a:t>
            </a:r>
            <a:r>
              <a:rPr lang="en-GB" b="1" spc="-70" dirty="0"/>
              <a:t> </a:t>
            </a:r>
            <a:r>
              <a:rPr lang="en-GB" b="1" spc="-10" dirty="0"/>
              <a:t>3</a:t>
            </a:r>
            <a:endParaRPr lang="en-US" b="1" dirty="0"/>
          </a:p>
        </p:txBody>
      </p:sp>
      <p:pic>
        <p:nvPicPr>
          <p:cNvPr id="32" name="Picture 31">
            <a:extLst>
              <a:ext uri="{FF2B5EF4-FFF2-40B4-BE49-F238E27FC236}">
                <a16:creationId xmlns:a16="http://schemas.microsoft.com/office/drawing/2014/main" xmlns="" id="{A0B315EE-7A53-6C42-A5A8-DFAC03318FC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4800" y="110908"/>
            <a:ext cx="289589" cy="301612"/>
          </a:xfrm>
          <a:prstGeom prst="rect">
            <a:avLst/>
          </a:prstGeom>
          <a:noFill/>
          <a:ln>
            <a:solidFill>
              <a:srgbClr val="00B050"/>
            </a:solidFill>
          </a:ln>
        </p:spPr>
      </p:pic>
      <p:sp>
        <p:nvSpPr>
          <p:cNvPr id="11" name="Rectangle 6"/>
          <p:cNvSpPr>
            <a:spLocks noChangeArrowheads="1"/>
          </p:cNvSpPr>
          <p:nvPr/>
        </p:nvSpPr>
        <p:spPr bwMode="auto">
          <a:xfrm>
            <a:off x="7230005" y="2418566"/>
            <a:ext cx="2877103" cy="538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a:ln>
                <a:noFill/>
              </a:ln>
              <a:solidFill>
                <a:schemeClr val="tx1"/>
              </a:solidFill>
              <a:effectLst/>
              <a:latin typeface="Arial" panose="020B0604020202020204" pitchFamily="34" charset="0"/>
            </a:endParaRPr>
          </a:p>
        </p:txBody>
      </p:sp>
      <p:sp>
        <p:nvSpPr>
          <p:cNvPr id="9" name="Rectangle 8"/>
          <p:cNvSpPr/>
          <p:nvPr/>
        </p:nvSpPr>
        <p:spPr>
          <a:xfrm>
            <a:off x="3962393" y="130176"/>
            <a:ext cx="3032386" cy="2893100"/>
          </a:xfrm>
          <a:prstGeom prst="rect">
            <a:avLst/>
          </a:prstGeom>
          <a:solidFill>
            <a:schemeClr val="accent6">
              <a:lumMod val="60000"/>
              <a:lumOff val="40000"/>
            </a:schemeClr>
          </a:solidFill>
          <a:ln>
            <a:solidFill>
              <a:schemeClr val="tx2"/>
            </a:solidFill>
          </a:ln>
        </p:spPr>
        <p:txBody>
          <a:bodyPr wrap="square">
            <a:spAutoFit/>
          </a:bodyPr>
          <a:lstStyle/>
          <a:p>
            <a:pPr algn="ctr"/>
            <a:r>
              <a:rPr lang="it-IT" sz="1400" dirty="0"/>
              <a:t>Adriana Ocampo (1955 - ) Space geologist </a:t>
            </a:r>
            <a:r>
              <a:rPr lang="it-IT" sz="1400" dirty="0">
                <a:hlinkClick r:id="rId3"/>
              </a:rPr>
              <a:t>http://</a:t>
            </a:r>
            <a:r>
              <a:rPr lang="it-IT" sz="1400" dirty="0" smtClean="0">
                <a:hlinkClick r:id="rId3"/>
              </a:rPr>
              <a:t>iwaswondering.org/inez_homepage.html</a:t>
            </a:r>
            <a:endParaRPr lang="it-IT" sz="1400" dirty="0" smtClean="0"/>
          </a:p>
          <a:p>
            <a:pPr algn="ctr"/>
            <a:r>
              <a:rPr lang="it-IT" sz="1400" dirty="0" smtClean="0"/>
              <a:t> </a:t>
            </a:r>
          </a:p>
          <a:p>
            <a:pPr algn="ctr"/>
            <a:endParaRPr lang="it-IT" sz="1400" dirty="0" smtClean="0"/>
          </a:p>
          <a:p>
            <a:pPr algn="ctr"/>
            <a:endParaRPr lang="en-US" sz="1400" b="1" u="sng" dirty="0" smtClean="0">
              <a:solidFill>
                <a:srgbClr val="002060"/>
              </a:solidFill>
            </a:endParaRPr>
          </a:p>
          <a:p>
            <a:pPr algn="ctr"/>
            <a:endParaRPr lang="en-US" sz="1400" b="1" u="sng" dirty="0">
              <a:solidFill>
                <a:srgbClr val="002060"/>
              </a:solidFill>
            </a:endParaRPr>
          </a:p>
          <a:p>
            <a:pPr algn="ctr"/>
            <a:endParaRPr lang="en-US" sz="1400" b="1" u="sng" dirty="0" smtClean="0">
              <a:solidFill>
                <a:srgbClr val="002060"/>
              </a:solidFill>
            </a:endParaRPr>
          </a:p>
          <a:p>
            <a:pPr algn="ctr"/>
            <a:endParaRPr lang="en-US" sz="1400" b="1" u="sng" dirty="0">
              <a:solidFill>
                <a:srgbClr val="002060"/>
              </a:solidFill>
            </a:endParaRPr>
          </a:p>
          <a:p>
            <a:pPr algn="ctr"/>
            <a:endParaRPr lang="en-US" sz="1400" b="1" u="sng" dirty="0" smtClean="0">
              <a:solidFill>
                <a:srgbClr val="002060"/>
              </a:solidFill>
            </a:endParaRPr>
          </a:p>
          <a:p>
            <a:pPr algn="ctr"/>
            <a:endParaRPr lang="en-US" sz="1400" b="1" u="sng" dirty="0">
              <a:solidFill>
                <a:srgbClr val="002060"/>
              </a:solidFill>
            </a:endParaRPr>
          </a:p>
          <a:p>
            <a:pPr algn="ctr"/>
            <a:endParaRPr lang="en-US" sz="1400" b="1" u="sng" dirty="0" smtClean="0">
              <a:solidFill>
                <a:srgbClr val="002060"/>
              </a:solidFill>
            </a:endParaRPr>
          </a:p>
        </p:txBody>
      </p:sp>
      <p:sp>
        <p:nvSpPr>
          <p:cNvPr id="10" name="Rectangle 9">
            <a:extLst>
              <a:ext uri="{FF2B5EF4-FFF2-40B4-BE49-F238E27FC236}">
                <a16:creationId xmlns:a16="http://schemas.microsoft.com/office/drawing/2014/main" xmlns="" id="{DE92FADB-5290-C844-BD53-F7116FDA0E1C}"/>
              </a:ext>
            </a:extLst>
          </p:cNvPr>
          <p:cNvSpPr/>
          <p:nvPr/>
        </p:nvSpPr>
        <p:spPr>
          <a:xfrm>
            <a:off x="169521" y="363537"/>
            <a:ext cx="3656658" cy="276999"/>
          </a:xfrm>
          <a:prstGeom prst="rect">
            <a:avLst/>
          </a:prstGeom>
          <a:solidFill>
            <a:schemeClr val="accent6">
              <a:lumMod val="20000"/>
              <a:lumOff val="80000"/>
            </a:schemeClr>
          </a:solidFill>
          <a:ln>
            <a:solidFill>
              <a:srgbClr val="00B050"/>
            </a:solidFill>
          </a:ln>
        </p:spPr>
        <p:txBody>
          <a:bodyPr wrap="square">
            <a:spAutoFit/>
          </a:bodyPr>
          <a:lstStyle/>
          <a:p>
            <a:pPr marL="12700" algn="ctr">
              <a:lnSpc>
                <a:spcPct val="100000"/>
              </a:lnSpc>
              <a:spcBef>
                <a:spcPts val="105"/>
              </a:spcBef>
              <a:tabLst>
                <a:tab pos="1553210" algn="l"/>
              </a:tabLst>
            </a:pPr>
            <a:r>
              <a:rPr lang="en-GB" sz="1200" b="1" spc="-5" dirty="0">
                <a:cs typeface="Calibri"/>
              </a:rPr>
              <a:t>Things I </a:t>
            </a:r>
            <a:r>
              <a:rPr lang="en-GB" sz="1200" b="1" spc="-5" dirty="0" smtClean="0">
                <a:cs typeface="Calibri"/>
              </a:rPr>
              <a:t>already know…</a:t>
            </a:r>
            <a:endParaRPr lang="en-GB" sz="1200" b="1" spc="-5" dirty="0">
              <a:cs typeface="Calibri"/>
            </a:endParaRPr>
          </a:p>
        </p:txBody>
      </p:sp>
      <p:sp>
        <p:nvSpPr>
          <p:cNvPr id="33" name="Rectangle 32">
            <a:extLst>
              <a:ext uri="{FF2B5EF4-FFF2-40B4-BE49-F238E27FC236}">
                <a16:creationId xmlns:a16="http://schemas.microsoft.com/office/drawing/2014/main" xmlns="" id="{72626CC1-6A42-3D4A-B1B7-126EC37932EE}"/>
              </a:ext>
            </a:extLst>
          </p:cNvPr>
          <p:cNvSpPr/>
          <p:nvPr/>
        </p:nvSpPr>
        <p:spPr>
          <a:xfrm>
            <a:off x="6958056" y="2517376"/>
            <a:ext cx="3391613" cy="2400657"/>
          </a:xfrm>
          <a:prstGeom prst="rect">
            <a:avLst/>
          </a:prstGeom>
          <a:solidFill>
            <a:schemeClr val="accent6">
              <a:lumMod val="60000"/>
              <a:lumOff val="40000"/>
            </a:schemeClr>
          </a:solidFill>
          <a:ln>
            <a:solidFill>
              <a:schemeClr val="accent6">
                <a:lumMod val="50000"/>
              </a:schemeClr>
            </a:solidFill>
          </a:ln>
        </p:spPr>
        <p:txBody>
          <a:bodyPr wrap="square">
            <a:spAutoFit/>
          </a:bodyPr>
          <a:lstStyle/>
          <a:p>
            <a:r>
              <a:rPr lang="en-US" sz="1000" b="1" dirty="0" smtClean="0">
                <a:solidFill>
                  <a:srgbClr val="FF0000"/>
                </a:solidFill>
              </a:rPr>
              <a:t>Scientific Vocabulary</a:t>
            </a:r>
          </a:p>
          <a:p>
            <a:r>
              <a:rPr lang="en-US" sz="1000" b="1" dirty="0" smtClean="0">
                <a:solidFill>
                  <a:srgbClr val="FF0000"/>
                </a:solidFill>
              </a:rPr>
              <a:t>Names </a:t>
            </a:r>
            <a:r>
              <a:rPr lang="en-US" sz="1000" b="1" dirty="0">
                <a:solidFill>
                  <a:srgbClr val="FF0000"/>
                </a:solidFill>
              </a:rPr>
              <a:t>of rocks </a:t>
            </a:r>
            <a:r>
              <a:rPr lang="en-US" sz="1000" dirty="0"/>
              <a:t>– Chalk, limestone, granite, basalt, sandstone, flint, slate, shale, marble </a:t>
            </a:r>
            <a:endParaRPr lang="en-US" sz="1000" dirty="0" smtClean="0"/>
          </a:p>
          <a:p>
            <a:r>
              <a:rPr lang="en-US" sz="1000" b="1" dirty="0" smtClean="0">
                <a:solidFill>
                  <a:srgbClr val="FF0000"/>
                </a:solidFill>
              </a:rPr>
              <a:t>Types </a:t>
            </a:r>
            <a:r>
              <a:rPr lang="en-US" sz="1000" b="1" dirty="0">
                <a:solidFill>
                  <a:srgbClr val="FF0000"/>
                </a:solidFill>
              </a:rPr>
              <a:t>of rock </a:t>
            </a:r>
            <a:r>
              <a:rPr lang="en-US" sz="1000" dirty="0"/>
              <a:t>– Sedimentary, metamorphic, </a:t>
            </a:r>
            <a:r>
              <a:rPr lang="en-US" sz="1000" dirty="0" smtClean="0"/>
              <a:t>igneous</a:t>
            </a:r>
          </a:p>
          <a:p>
            <a:r>
              <a:rPr lang="en-GB" sz="1000" b="1" dirty="0">
                <a:solidFill>
                  <a:srgbClr val="FF0000"/>
                </a:solidFill>
              </a:rPr>
              <a:t>Types of minerals </a:t>
            </a:r>
            <a:r>
              <a:rPr lang="en-GB" sz="1000" dirty="0"/>
              <a:t>– Calcite, feldspar, topaz, diamond, talc, </a:t>
            </a:r>
            <a:r>
              <a:rPr lang="en-GB" sz="1000" dirty="0" smtClean="0"/>
              <a:t>corundum</a:t>
            </a:r>
          </a:p>
          <a:p>
            <a:r>
              <a:rPr lang="en-GB" sz="1000" dirty="0" smtClean="0"/>
              <a:t> </a:t>
            </a:r>
            <a:r>
              <a:rPr lang="en-GB" sz="1000" b="1" dirty="0">
                <a:solidFill>
                  <a:srgbClr val="FF0000"/>
                </a:solidFill>
              </a:rPr>
              <a:t>Properties of rocks </a:t>
            </a:r>
            <a:r>
              <a:rPr lang="en-GB" sz="1000" dirty="0"/>
              <a:t>– Hard/soft, permeable/impermeable </a:t>
            </a:r>
            <a:r>
              <a:rPr lang="en-GB" sz="1000" b="1" dirty="0">
                <a:solidFill>
                  <a:srgbClr val="FF0000"/>
                </a:solidFill>
              </a:rPr>
              <a:t>Processes</a:t>
            </a:r>
            <a:r>
              <a:rPr lang="en-GB" sz="1000" dirty="0"/>
              <a:t> – Heat, pressure, erosion, transportation, deposition, melt, solidify </a:t>
            </a:r>
            <a:endParaRPr lang="en-GB" sz="1000" dirty="0" smtClean="0"/>
          </a:p>
          <a:p>
            <a:r>
              <a:rPr lang="en-GB" sz="1000" b="1" dirty="0" smtClean="0">
                <a:solidFill>
                  <a:srgbClr val="FF0000"/>
                </a:solidFill>
              </a:rPr>
              <a:t>Size </a:t>
            </a:r>
            <a:r>
              <a:rPr lang="en-GB" sz="1000" b="1" dirty="0">
                <a:solidFill>
                  <a:srgbClr val="FF0000"/>
                </a:solidFill>
              </a:rPr>
              <a:t>of rocks </a:t>
            </a:r>
            <a:r>
              <a:rPr lang="en-GB" sz="1000" dirty="0"/>
              <a:t>– Grain, pebbles Rock describing words – Crystals, layers </a:t>
            </a:r>
            <a:endParaRPr lang="en-GB" sz="1000" dirty="0" smtClean="0"/>
          </a:p>
          <a:p>
            <a:r>
              <a:rPr lang="en-GB" sz="1000" b="1" dirty="0" smtClean="0">
                <a:solidFill>
                  <a:srgbClr val="FF0000"/>
                </a:solidFill>
              </a:rPr>
              <a:t>Early </a:t>
            </a:r>
            <a:r>
              <a:rPr lang="en-GB" sz="1000" b="1" dirty="0">
                <a:solidFill>
                  <a:srgbClr val="FF0000"/>
                </a:solidFill>
              </a:rPr>
              <a:t>areas of land –</a:t>
            </a:r>
            <a:r>
              <a:rPr lang="en-GB" sz="1000" dirty="0"/>
              <a:t> </a:t>
            </a:r>
            <a:endParaRPr lang="en-GB" sz="1000" dirty="0" smtClean="0"/>
          </a:p>
          <a:p>
            <a:r>
              <a:rPr lang="en-GB" sz="1000" dirty="0" err="1" smtClean="0"/>
              <a:t>Gondwana</a:t>
            </a:r>
            <a:r>
              <a:rPr lang="en-GB" sz="1000" dirty="0"/>
              <a:t>, </a:t>
            </a:r>
            <a:r>
              <a:rPr lang="en-GB" sz="1000" dirty="0" smtClean="0"/>
              <a:t>Pangea</a:t>
            </a:r>
          </a:p>
          <a:p>
            <a:r>
              <a:rPr lang="en-GB" sz="1000" dirty="0" smtClean="0"/>
              <a:t> </a:t>
            </a:r>
            <a:r>
              <a:rPr lang="en-GB" sz="1000" b="1" dirty="0">
                <a:solidFill>
                  <a:srgbClr val="FF0000"/>
                </a:solidFill>
              </a:rPr>
              <a:t>Land formations </a:t>
            </a:r>
            <a:r>
              <a:rPr lang="en-GB" sz="1000" dirty="0"/>
              <a:t>– Plates, volcanoes, mountains, valleys</a:t>
            </a:r>
            <a:endParaRPr lang="en-US" sz="1000" dirty="0">
              <a:latin typeface="Calibri" panose="020F0502020204030204" pitchFamily="34" charset="0"/>
            </a:endParaRPr>
          </a:p>
          <a:p>
            <a:endParaRPr lang="en-GB" sz="1000" dirty="0">
              <a:latin typeface="Calibri" panose="020F0502020204030204" pitchFamily="34" charset="0"/>
            </a:endParaRPr>
          </a:p>
        </p:txBody>
      </p:sp>
      <p:sp>
        <p:nvSpPr>
          <p:cNvPr id="43" name="TextBox 42">
            <a:extLst>
              <a:ext uri="{FF2B5EF4-FFF2-40B4-BE49-F238E27FC236}">
                <a16:creationId xmlns:a16="http://schemas.microsoft.com/office/drawing/2014/main" xmlns="" id="{AA37E5C9-7D33-0345-B86B-46FF36359AB3}"/>
              </a:ext>
            </a:extLst>
          </p:cNvPr>
          <p:cNvSpPr txBox="1"/>
          <p:nvPr/>
        </p:nvSpPr>
        <p:spPr>
          <a:xfrm>
            <a:off x="654050" y="72314"/>
            <a:ext cx="730136" cy="369332"/>
          </a:xfrm>
          <a:prstGeom prst="rect">
            <a:avLst/>
          </a:prstGeom>
          <a:noFill/>
        </p:spPr>
        <p:txBody>
          <a:bodyPr wrap="none" rtlCol="0">
            <a:spAutoFit/>
          </a:bodyPr>
          <a:lstStyle/>
          <a:p>
            <a:r>
              <a:rPr lang="en-US" b="1" dirty="0" smtClean="0"/>
              <a:t>Rocks</a:t>
            </a:r>
            <a:endParaRPr lang="en-US" b="1" dirty="0"/>
          </a:p>
        </p:txBody>
      </p:sp>
      <p:sp>
        <p:nvSpPr>
          <p:cNvPr id="44" name="TextBox 43">
            <a:extLst>
              <a:ext uri="{FF2B5EF4-FFF2-40B4-BE49-F238E27FC236}">
                <a16:creationId xmlns:a16="http://schemas.microsoft.com/office/drawing/2014/main" xmlns="" id="{2F4C9F70-A84E-CA4E-B9D1-F14F5B0E6AD7}"/>
              </a:ext>
            </a:extLst>
          </p:cNvPr>
          <p:cNvSpPr txBox="1"/>
          <p:nvPr/>
        </p:nvSpPr>
        <p:spPr>
          <a:xfrm>
            <a:off x="10408751" y="8194888"/>
            <a:ext cx="663637" cy="954107"/>
          </a:xfrm>
          <a:prstGeom prst="rect">
            <a:avLst/>
          </a:prstGeom>
          <a:noFill/>
        </p:spPr>
        <p:txBody>
          <a:bodyPr wrap="square" rtlCol="0">
            <a:spAutoFit/>
          </a:bodyPr>
          <a:lstStyle/>
          <a:p>
            <a:r>
              <a:rPr lang="en-US" sz="1400" dirty="0" smtClean="0"/>
              <a:t>Making Circuits</a:t>
            </a:r>
            <a:endParaRPr lang="en-US" dirty="0"/>
          </a:p>
        </p:txBody>
      </p:sp>
      <p:sp>
        <p:nvSpPr>
          <p:cNvPr id="19" name="TextBox 18"/>
          <p:cNvSpPr txBox="1"/>
          <p:nvPr/>
        </p:nvSpPr>
        <p:spPr>
          <a:xfrm>
            <a:off x="135743" y="4722866"/>
            <a:ext cx="3708372" cy="2123658"/>
          </a:xfrm>
          <a:prstGeom prst="rect">
            <a:avLst/>
          </a:prstGeom>
          <a:solidFill>
            <a:schemeClr val="accent6">
              <a:lumMod val="60000"/>
              <a:lumOff val="40000"/>
            </a:schemeClr>
          </a:solidFill>
        </p:spPr>
        <p:txBody>
          <a:bodyPr wrap="square" rtlCol="0">
            <a:spAutoFit/>
          </a:bodyPr>
          <a:lstStyle/>
          <a:p>
            <a:r>
              <a:rPr lang="en-US" sz="1100" b="1" dirty="0">
                <a:solidFill>
                  <a:srgbClr val="FF0000"/>
                </a:solidFill>
              </a:rPr>
              <a:t>Where are the rocks in the world? </a:t>
            </a:r>
            <a:r>
              <a:rPr lang="en-US" sz="1100" dirty="0">
                <a:hlinkClick r:id="rId4"/>
              </a:rPr>
              <a:t>http://</a:t>
            </a:r>
            <a:r>
              <a:rPr lang="en-US" sz="1100" dirty="0" smtClean="0">
                <a:hlinkClick r:id="rId4"/>
              </a:rPr>
              <a:t>www.bbc.co.uk/learningzone/clips/rocks-clip-compilation/2208.html</a:t>
            </a:r>
            <a:endParaRPr lang="en-US" sz="1100" dirty="0" smtClean="0"/>
          </a:p>
          <a:p>
            <a:r>
              <a:rPr lang="en-US" sz="1100" dirty="0" smtClean="0"/>
              <a:t> </a:t>
            </a:r>
            <a:r>
              <a:rPr lang="en-US" sz="1100" dirty="0"/>
              <a:t>The above short video is a good introduction to where rocks can be found</a:t>
            </a:r>
            <a:r>
              <a:rPr lang="en-US" sz="1100" dirty="0" smtClean="0"/>
              <a:t>.</a:t>
            </a:r>
          </a:p>
          <a:p>
            <a:r>
              <a:rPr lang="en-US" sz="1100" b="1" dirty="0">
                <a:solidFill>
                  <a:srgbClr val="FF0000"/>
                </a:solidFill>
              </a:rPr>
              <a:t>Where are the rocks in the UK? </a:t>
            </a:r>
            <a:r>
              <a:rPr lang="en-US" sz="1100" dirty="0">
                <a:hlinkClick r:id="rId5"/>
              </a:rPr>
              <a:t>https://</a:t>
            </a:r>
            <a:r>
              <a:rPr lang="en-US" sz="1100" dirty="0" smtClean="0">
                <a:hlinkClick r:id="rId5"/>
              </a:rPr>
              <a:t>www.bgs.ac.uk/data/mapViewers/home.html</a:t>
            </a:r>
            <a:endParaRPr lang="en-US" sz="1100" dirty="0" smtClean="0"/>
          </a:p>
          <a:p>
            <a:r>
              <a:rPr lang="en-US" sz="1100" dirty="0" smtClean="0"/>
              <a:t> </a:t>
            </a:r>
            <a:r>
              <a:rPr lang="en-US" sz="1100" dirty="0"/>
              <a:t>To begin, show the children a geological map of the United Kingdom. As a country, we have a great variety of rocks. The website above will allow you to zoom in anywhere in the UK and find out the types of rocks that are found there</a:t>
            </a:r>
            <a:r>
              <a:rPr lang="en-US" sz="1100" dirty="0" smtClean="0"/>
              <a:t>.</a:t>
            </a:r>
          </a:p>
          <a:p>
            <a:endParaRPr lang="en-US" sz="1100" dirty="0"/>
          </a:p>
        </p:txBody>
      </p:sp>
      <p:sp>
        <p:nvSpPr>
          <p:cNvPr id="26" name="TextBox 25"/>
          <p:cNvSpPr txBox="1"/>
          <p:nvPr/>
        </p:nvSpPr>
        <p:spPr>
          <a:xfrm>
            <a:off x="169521" y="1647825"/>
            <a:ext cx="3699447" cy="307777"/>
          </a:xfrm>
          <a:prstGeom prst="rect">
            <a:avLst/>
          </a:prstGeom>
          <a:noFill/>
        </p:spPr>
        <p:txBody>
          <a:bodyPr wrap="square" rtlCol="0">
            <a:spAutoFit/>
          </a:bodyPr>
          <a:lstStyle/>
          <a:p>
            <a:r>
              <a:rPr lang="en-US" sz="1400" b="1" dirty="0">
                <a:solidFill>
                  <a:srgbClr val="FF0000"/>
                </a:solidFill>
              </a:rPr>
              <a:t>KEY VOCABULARY AND SPELLINGS </a:t>
            </a:r>
            <a:endParaRPr lang="en-US" sz="1400" b="1" dirty="0" smtClean="0">
              <a:solidFill>
                <a:srgbClr val="FF0000"/>
              </a:solidFill>
            </a:endParaRPr>
          </a:p>
        </p:txBody>
      </p:sp>
      <p:sp>
        <p:nvSpPr>
          <p:cNvPr id="27" name="TextBox 26"/>
          <p:cNvSpPr txBox="1"/>
          <p:nvPr/>
        </p:nvSpPr>
        <p:spPr>
          <a:xfrm>
            <a:off x="3962393" y="3101252"/>
            <a:ext cx="2977727" cy="3785652"/>
          </a:xfrm>
          <a:prstGeom prst="rect">
            <a:avLst/>
          </a:prstGeom>
          <a:solidFill>
            <a:schemeClr val="accent6">
              <a:lumMod val="60000"/>
              <a:lumOff val="40000"/>
            </a:schemeClr>
          </a:solidFill>
        </p:spPr>
        <p:txBody>
          <a:bodyPr wrap="square" rtlCol="0">
            <a:spAutoFit/>
          </a:bodyPr>
          <a:lstStyle/>
          <a:p>
            <a:r>
              <a:rPr lang="en-US" sz="1200" b="1" dirty="0">
                <a:solidFill>
                  <a:srgbClr val="FF0000"/>
                </a:solidFill>
              </a:rPr>
              <a:t>TYPES OF </a:t>
            </a:r>
            <a:r>
              <a:rPr lang="en-US" sz="1200" b="1" dirty="0" smtClean="0">
                <a:solidFill>
                  <a:srgbClr val="FF0000"/>
                </a:solidFill>
              </a:rPr>
              <a:t>ROCKS</a:t>
            </a:r>
          </a:p>
          <a:p>
            <a:r>
              <a:rPr lang="en-US" sz="1200" b="1" dirty="0" smtClean="0">
                <a:solidFill>
                  <a:srgbClr val="FF0000"/>
                </a:solidFill>
              </a:rPr>
              <a:t> </a:t>
            </a:r>
            <a:r>
              <a:rPr lang="en-US" sz="1200" b="1" dirty="0">
                <a:solidFill>
                  <a:srgbClr val="FF0000"/>
                </a:solidFill>
              </a:rPr>
              <a:t>IGNEOUS ROCKS </a:t>
            </a:r>
            <a:r>
              <a:rPr lang="en-US" sz="1200" dirty="0"/>
              <a:t>- are very hard, dark and heavy. They are formed when molten magma from a volcano cools down. They tend to have interlocking grains giving the rock a crystalline appearance. EXAMPLES: granite, basalt, obsidian</a:t>
            </a:r>
            <a:r>
              <a:rPr lang="en-US" sz="1200" b="1" dirty="0" smtClean="0">
                <a:solidFill>
                  <a:srgbClr val="FF0000"/>
                </a:solidFill>
              </a:rPr>
              <a:t>.</a:t>
            </a:r>
          </a:p>
          <a:p>
            <a:r>
              <a:rPr lang="en-US" sz="1200" b="1" dirty="0" smtClean="0">
                <a:solidFill>
                  <a:srgbClr val="FF0000"/>
                </a:solidFill>
              </a:rPr>
              <a:t> </a:t>
            </a:r>
            <a:r>
              <a:rPr lang="en-US" sz="1200" b="1" dirty="0">
                <a:solidFill>
                  <a:srgbClr val="FF0000"/>
                </a:solidFill>
              </a:rPr>
              <a:t>METAMORPHIC ROCKS </a:t>
            </a:r>
            <a:r>
              <a:rPr lang="en-US" sz="1200" dirty="0"/>
              <a:t>- are rocks which have been changed over time by pressure or heat. Fossils can be found in metamorphic rocks if plants and animals have been trapped in the rocks. They are hard but can be damaged by acids. EXAMPLES: slate, marble </a:t>
            </a:r>
            <a:r>
              <a:rPr lang="en-US" sz="1200" b="1" dirty="0">
                <a:solidFill>
                  <a:srgbClr val="FF0000"/>
                </a:solidFill>
              </a:rPr>
              <a:t>SEDIMENTARY ROCKS </a:t>
            </a:r>
            <a:r>
              <a:rPr lang="en-US" sz="1200" dirty="0"/>
              <a:t>– are formed by sediment (which includes minerals, small pieces of plants and other organic matter) that is deposited over time. The sediment is compressed over a long period of time before it become solid layers of rock. EXAMPLES: sandstone, limestone, flint, chalk </a:t>
            </a:r>
            <a:endParaRPr lang="en-GB" sz="1200" dirty="0"/>
          </a:p>
        </p:txBody>
      </p:sp>
      <p:sp>
        <p:nvSpPr>
          <p:cNvPr id="3" name="Rectangle 2"/>
          <p:cNvSpPr/>
          <p:nvPr/>
        </p:nvSpPr>
        <p:spPr>
          <a:xfrm>
            <a:off x="135743" y="658737"/>
            <a:ext cx="3690436" cy="2631490"/>
          </a:xfrm>
          <a:prstGeom prst="rect">
            <a:avLst/>
          </a:prstGeom>
          <a:solidFill>
            <a:schemeClr val="accent6">
              <a:lumMod val="60000"/>
              <a:lumOff val="40000"/>
            </a:schemeClr>
          </a:solidFill>
        </p:spPr>
        <p:txBody>
          <a:bodyPr wrap="square">
            <a:spAutoFit/>
          </a:bodyPr>
          <a:lstStyle/>
          <a:p>
            <a:pPr marL="171450" indent="-171450">
              <a:buFont typeface="Arial" panose="020B0604020202020204" pitchFamily="34" charset="0"/>
              <a:buChar char="•"/>
            </a:pPr>
            <a:r>
              <a:rPr lang="en-US" sz="1100" dirty="0" smtClean="0"/>
              <a:t>Distinguish </a:t>
            </a:r>
            <a:r>
              <a:rPr lang="en-US" sz="1100" dirty="0"/>
              <a:t>between an object and the material from which it is made. </a:t>
            </a:r>
            <a:endParaRPr lang="en-US" sz="1100" dirty="0" smtClean="0"/>
          </a:p>
          <a:p>
            <a:pPr marL="171450" indent="-171450">
              <a:buFont typeface="Arial" panose="020B0604020202020204" pitchFamily="34" charset="0"/>
              <a:buChar char="•"/>
            </a:pPr>
            <a:r>
              <a:rPr lang="en-US" sz="1100" dirty="0" smtClean="0"/>
              <a:t> </a:t>
            </a:r>
            <a:r>
              <a:rPr lang="en-US" sz="1100" dirty="0"/>
              <a:t>Identify and name a variety of everyday materials, including wood, plastic, glass, water and rock. </a:t>
            </a:r>
          </a:p>
          <a:p>
            <a:pPr marL="171450" indent="-171450">
              <a:buFont typeface="Arial" panose="020B0604020202020204" pitchFamily="34" charset="0"/>
              <a:buChar char="•"/>
            </a:pPr>
            <a:r>
              <a:rPr lang="en-US" sz="1100" dirty="0" smtClean="0"/>
              <a:t>Describe </a:t>
            </a:r>
            <a:r>
              <a:rPr lang="en-US" sz="1100" dirty="0"/>
              <a:t>the simple physical properties of a variety of everyday materials.  Compare and group together a variety of everyday materials on the basis of their physical properties. </a:t>
            </a:r>
            <a:endParaRPr lang="en-US" sz="1100" dirty="0" smtClean="0"/>
          </a:p>
          <a:p>
            <a:pPr marL="171450" indent="-171450">
              <a:buFont typeface="Arial" panose="020B0604020202020204" pitchFamily="34" charset="0"/>
              <a:buChar char="•"/>
            </a:pPr>
            <a:r>
              <a:rPr lang="en-US" sz="1100" dirty="0" smtClean="0"/>
              <a:t>Year 2 </a:t>
            </a:r>
          </a:p>
          <a:p>
            <a:pPr marL="171450" indent="-171450">
              <a:buFont typeface="Arial" panose="020B0604020202020204" pitchFamily="34" charset="0"/>
              <a:buChar char="•"/>
            </a:pPr>
            <a:r>
              <a:rPr lang="en-US" sz="1100" dirty="0" smtClean="0"/>
              <a:t>Identify </a:t>
            </a:r>
            <a:r>
              <a:rPr lang="en-US" sz="1100" dirty="0"/>
              <a:t>and compare the suitability of a variety of everyday materials, including wood, metal, plastic, glass, brick, rock, paper and cardboard for particular uses </a:t>
            </a:r>
            <a:endParaRPr lang="en-US" sz="1100" dirty="0" smtClean="0"/>
          </a:p>
          <a:p>
            <a:pPr marL="171450" indent="-171450">
              <a:buFont typeface="Arial" panose="020B0604020202020204" pitchFamily="34" charset="0"/>
              <a:buChar char="•"/>
            </a:pPr>
            <a:r>
              <a:rPr lang="en-US" sz="1100" dirty="0" smtClean="0"/>
              <a:t> </a:t>
            </a:r>
            <a:r>
              <a:rPr lang="en-US" sz="1100" dirty="0"/>
              <a:t>Find out how the shapes of solid objects made from some materials can be changed by squashing, bending, twisting and stretching</a:t>
            </a:r>
            <a:endParaRPr lang="en-GB" sz="1100" dirty="0"/>
          </a:p>
        </p:txBody>
      </p:sp>
      <p:pic>
        <p:nvPicPr>
          <p:cNvPr id="1026" name="Picture 2" descr="Adriana_ocampo_NASA.jpg (4928×3280)"/>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361437" y="1065967"/>
            <a:ext cx="2190348" cy="158984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946606" y="4918033"/>
            <a:ext cx="1216000" cy="1064892"/>
          </a:xfrm>
          <a:prstGeom prst="rect">
            <a:avLst/>
          </a:prstGeom>
        </p:spPr>
      </p:pic>
      <p:pic>
        <p:nvPicPr>
          <p:cNvPr id="5" name="Picture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162606" y="4935521"/>
            <a:ext cx="1052684" cy="1047403"/>
          </a:xfrm>
          <a:prstGeom prst="rect">
            <a:avLst/>
          </a:prstGeom>
        </p:spPr>
      </p:pic>
      <p:pic>
        <p:nvPicPr>
          <p:cNvPr id="7" name="Picture 6"/>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flipH="1">
            <a:off x="9180204" y="4926777"/>
            <a:ext cx="1163626" cy="1047403"/>
          </a:xfrm>
          <a:prstGeom prst="rect">
            <a:avLst/>
          </a:prstGeom>
        </p:spPr>
      </p:pic>
      <p:pic>
        <p:nvPicPr>
          <p:cNvPr id="8" name="Picture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0" y="3298388"/>
            <a:ext cx="1536700" cy="1397437"/>
          </a:xfrm>
          <a:prstGeom prst="rect">
            <a:avLst/>
          </a:prstGeom>
        </p:spPr>
      </p:pic>
      <p:pic>
        <p:nvPicPr>
          <p:cNvPr id="12" name="Picture 11"/>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408033" y="3400425"/>
            <a:ext cx="1301261" cy="1143000"/>
          </a:xfrm>
          <a:prstGeom prst="rect">
            <a:avLst/>
          </a:prstGeom>
        </p:spPr>
      </p:pic>
      <p:pic>
        <p:nvPicPr>
          <p:cNvPr id="13" name="Picture 12"/>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612006" y="3442350"/>
            <a:ext cx="1232109" cy="102487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E6EE78-2417-5740-9EF9-4CF0FDB79EA1}"/>
              </a:ext>
            </a:extLst>
          </p:cNvPr>
          <p:cNvSpPr>
            <a:spLocks noGrp="1"/>
          </p:cNvSpPr>
          <p:nvPr>
            <p:ph type="title"/>
          </p:nvPr>
        </p:nvSpPr>
        <p:spPr>
          <a:xfrm>
            <a:off x="488727" y="322275"/>
            <a:ext cx="9557511" cy="523645"/>
          </a:xfrm>
        </p:spPr>
        <p:txBody>
          <a:bodyPr>
            <a:normAutofit fontScale="90000"/>
          </a:bodyPr>
          <a:lstStyle/>
          <a:p>
            <a:r>
              <a:rPr lang="en-US" dirty="0"/>
              <a:t>MEDIUM TERM PLAN – </a:t>
            </a:r>
            <a:r>
              <a:rPr lang="en-US" dirty="0" smtClean="0"/>
              <a:t>Rocks</a:t>
            </a:r>
            <a:r>
              <a:rPr lang="en-US" dirty="0"/>
              <a:t/>
            </a:r>
            <a:br>
              <a:rPr lang="en-US" dirty="0"/>
            </a:br>
            <a:endParaRPr lang="en-US" dirty="0"/>
          </a:p>
        </p:txBody>
      </p:sp>
      <p:graphicFrame>
        <p:nvGraphicFramePr>
          <p:cNvPr id="8" name="Table 7">
            <a:extLst>
              <a:ext uri="{FF2B5EF4-FFF2-40B4-BE49-F238E27FC236}">
                <a16:creationId xmlns:a16="http://schemas.microsoft.com/office/drawing/2014/main" xmlns="" id="{25A0DFDA-6BCC-4447-98DF-E6242E57F37A}"/>
              </a:ext>
            </a:extLst>
          </p:cNvPr>
          <p:cNvGraphicFramePr>
            <a:graphicFrameLocks noGrp="1"/>
          </p:cNvGraphicFramePr>
          <p:nvPr>
            <p:extLst>
              <p:ext uri="{D42A27DB-BD31-4B8C-83A1-F6EECF244321}">
                <p14:modId xmlns:p14="http://schemas.microsoft.com/office/powerpoint/2010/main" val="2008772553"/>
              </p:ext>
            </p:extLst>
          </p:nvPr>
        </p:nvGraphicFramePr>
        <p:xfrm>
          <a:off x="7172124" y="682993"/>
          <a:ext cx="3428056" cy="6681305"/>
        </p:xfrm>
        <a:graphic>
          <a:graphicData uri="http://schemas.openxmlformats.org/drawingml/2006/table">
            <a:tbl>
              <a:tblPr firstRow="1" bandRow="1">
                <a:tableStyleId>{F5AB1C69-6EDB-4FF4-983F-18BD219EF322}</a:tableStyleId>
              </a:tblPr>
              <a:tblGrid>
                <a:gridCol w="3428056">
                  <a:extLst>
                    <a:ext uri="{9D8B030D-6E8A-4147-A177-3AD203B41FA5}">
                      <a16:colId xmlns:a16="http://schemas.microsoft.com/office/drawing/2014/main" xmlns="" val="3752549599"/>
                    </a:ext>
                  </a:extLst>
                </a:gridCol>
              </a:tblGrid>
              <a:tr h="6681305">
                <a:tc>
                  <a:txBody>
                    <a:bodyPr/>
                    <a:lstStyle/>
                    <a:p>
                      <a:pPr lvl="0"/>
                      <a:r>
                        <a:rPr lang="en-US" sz="1000" b="1" u="sng" dirty="0">
                          <a:solidFill>
                            <a:schemeClr val="tx1"/>
                          </a:solidFill>
                          <a:effectLst/>
                          <a:latin typeface="+mn-lt"/>
                          <a:ea typeface="+mn-ea"/>
                          <a:cs typeface="+mn-cs"/>
                        </a:rPr>
                        <a:t>Online Resources &amp; Activity Suggestions to Support Session Planning</a:t>
                      </a:r>
                      <a:r>
                        <a:rPr lang="en-US" sz="1000" b="1" u="sng" dirty="0" smtClean="0">
                          <a:solidFill>
                            <a:schemeClr val="tx1"/>
                          </a:solidFill>
                          <a:effectLst/>
                          <a:latin typeface="+mn-lt"/>
                          <a:ea typeface="+mn-ea"/>
                          <a:cs typeface="+mn-cs"/>
                        </a:rPr>
                        <a:t>:</a:t>
                      </a:r>
                    </a:p>
                    <a:p>
                      <a:pPr lvl="0"/>
                      <a:endParaRPr lang="en-US" sz="1000" b="1" u="sng" dirty="0">
                        <a:solidFill>
                          <a:schemeClr val="tx1"/>
                        </a:solidFill>
                        <a:effectLst/>
                        <a:latin typeface="+mn-lt"/>
                        <a:ea typeface="+mn-ea"/>
                        <a:cs typeface="+mn-cs"/>
                      </a:endParaRPr>
                    </a:p>
                    <a:p>
                      <a:pPr marL="171450" lvl="0" indent="-171450">
                        <a:buFont typeface="Arial" panose="020B0604020202020204" pitchFamily="34" charset="0"/>
                        <a:buChar char="•"/>
                      </a:pPr>
                      <a:endParaRPr lang="en-GB" sz="1000" b="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GB" sz="1000" b="0" dirty="0" smtClean="0">
                          <a:solidFill>
                            <a:schemeClr val="tx1"/>
                          </a:solidFill>
                          <a:effectLst/>
                          <a:latin typeface="+mn-lt"/>
                          <a:ea typeface="+mn-ea"/>
                          <a:cs typeface="+mn-cs"/>
                        </a:rPr>
                        <a:t>Hamilton Trust</a:t>
                      </a:r>
                    </a:p>
                    <a:p>
                      <a:pPr marL="171450" lvl="0" indent="-171450">
                        <a:buFont typeface="Arial" panose="020B0604020202020204" pitchFamily="34" charset="0"/>
                        <a:buChar char="•"/>
                      </a:pPr>
                      <a:r>
                        <a:rPr lang="en-GB" sz="1000" b="0" dirty="0" smtClean="0">
                          <a:solidFill>
                            <a:schemeClr val="tx1"/>
                          </a:solidFill>
                          <a:effectLst/>
                          <a:latin typeface="+mn-lt"/>
                          <a:ea typeface="+mn-ea"/>
                          <a:cs typeface="+mn-cs"/>
                          <a:hlinkClick r:id="rId2"/>
                        </a:rPr>
                        <a:t>https://www.tes.com/teaching-resource/year-3-rocks-and-soils-12070562</a:t>
                      </a:r>
                      <a:endParaRPr lang="en-GB" sz="1000" b="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GB" sz="1000" b="0" dirty="0" smtClean="0">
                          <a:solidFill>
                            <a:schemeClr val="tx1"/>
                          </a:solidFill>
                          <a:effectLst/>
                          <a:latin typeface="+mn-lt"/>
                          <a:ea typeface="+mn-ea"/>
                          <a:cs typeface="+mn-cs"/>
                        </a:rPr>
                        <a:t>Stem Resources</a:t>
                      </a:r>
                    </a:p>
                    <a:p>
                      <a:pPr marL="171450" lvl="0" indent="-171450">
                        <a:buFont typeface="Arial" panose="020B0604020202020204" pitchFamily="34" charset="0"/>
                        <a:buChar char="•"/>
                      </a:pPr>
                      <a:r>
                        <a:rPr lang="en-GB" sz="1000" b="0" dirty="0" smtClean="0">
                          <a:solidFill>
                            <a:schemeClr val="tx1"/>
                          </a:solidFill>
                          <a:effectLst/>
                          <a:latin typeface="+mn-lt"/>
                          <a:ea typeface="+mn-ea"/>
                          <a:cs typeface="+mn-cs"/>
                          <a:hlinkClick r:id="rId3"/>
                        </a:rPr>
                        <a:t>https://www.stem.org.uk/resources/community/collection/12367/year-3-rocks</a:t>
                      </a:r>
                      <a:endParaRPr lang="en-GB" sz="1000" b="0" dirty="0" smtClean="0">
                        <a:solidFill>
                          <a:schemeClr val="tx1"/>
                        </a:solidFill>
                        <a:effectLst/>
                        <a:latin typeface="+mn-lt"/>
                        <a:ea typeface="+mn-ea"/>
                        <a:cs typeface="+mn-cs"/>
                      </a:endParaRPr>
                    </a:p>
                    <a:p>
                      <a:pPr marL="171450" lvl="0" indent="-171450">
                        <a:buFont typeface="Arial" panose="020B0604020202020204" pitchFamily="34" charset="0"/>
                        <a:buChar char="•"/>
                      </a:pPr>
                      <a:endParaRPr lang="en-GB" sz="1000" b="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GB" sz="1000" b="0" dirty="0" smtClean="0">
                          <a:solidFill>
                            <a:schemeClr val="tx1"/>
                          </a:solidFill>
                          <a:effectLst/>
                          <a:latin typeface="+mn-lt"/>
                          <a:ea typeface="+mn-ea"/>
                          <a:cs typeface="+mn-cs"/>
                          <a:hlinkClick r:id="rId4"/>
                        </a:rPr>
                        <a:t>https://twotempleplace.org/wp-content/uploads/2017/12/Year-3-Science-Rocks-D.pdf</a:t>
                      </a:r>
                      <a:endParaRPr lang="en-GB" sz="1000" b="0" dirty="0" smtClean="0">
                        <a:solidFill>
                          <a:schemeClr val="tx1"/>
                        </a:solidFill>
                        <a:effectLst/>
                        <a:latin typeface="+mn-lt"/>
                        <a:ea typeface="+mn-ea"/>
                        <a:cs typeface="+mn-cs"/>
                      </a:endParaRPr>
                    </a:p>
                    <a:p>
                      <a:pPr marL="171450" lvl="0" indent="-171450">
                        <a:buFont typeface="Arial" panose="020B0604020202020204" pitchFamily="34" charset="0"/>
                        <a:buChar char="•"/>
                      </a:pPr>
                      <a:endParaRPr lang="en-GB" sz="1000" b="0" dirty="0">
                        <a:solidFill>
                          <a:schemeClr val="tx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xmlns="" val="2689421907"/>
                  </a:ext>
                </a:extLst>
              </a:tr>
            </a:tbl>
          </a:graphicData>
        </a:graphic>
      </p:graphicFrame>
      <p:sp>
        <p:nvSpPr>
          <p:cNvPr id="12" name="Rectangle 11">
            <a:extLst>
              <a:ext uri="{FF2B5EF4-FFF2-40B4-BE49-F238E27FC236}">
                <a16:creationId xmlns:a16="http://schemas.microsoft.com/office/drawing/2014/main" xmlns="" id="{E7D7B213-2176-F348-9B83-7753612E315D}"/>
              </a:ext>
            </a:extLst>
          </p:cNvPr>
          <p:cNvSpPr/>
          <p:nvPr/>
        </p:nvSpPr>
        <p:spPr>
          <a:xfrm>
            <a:off x="317500" y="682993"/>
            <a:ext cx="4254859" cy="6232475"/>
          </a:xfrm>
          <a:prstGeom prst="rect">
            <a:avLst/>
          </a:prstGeom>
          <a:solidFill>
            <a:schemeClr val="accent2">
              <a:lumMod val="20000"/>
              <a:lumOff val="80000"/>
            </a:schemeClr>
          </a:solidFill>
          <a:ln>
            <a:solidFill>
              <a:srgbClr val="C00000"/>
            </a:solidFill>
          </a:ln>
        </p:spPr>
        <p:txBody>
          <a:bodyPr wrap="square">
            <a:spAutoFit/>
          </a:bodyPr>
          <a:lstStyle/>
          <a:p>
            <a:r>
              <a:rPr lang="en-US" sz="1050" b="1" dirty="0">
                <a:solidFill>
                  <a:srgbClr val="FF0000"/>
                </a:solidFill>
              </a:rPr>
              <a:t>Key information for teachers </a:t>
            </a:r>
            <a:endParaRPr lang="en-US" sz="1050" b="1" dirty="0" smtClean="0">
              <a:solidFill>
                <a:srgbClr val="FF0000"/>
              </a:solidFill>
            </a:endParaRPr>
          </a:p>
          <a:p>
            <a:r>
              <a:rPr lang="en-US" sz="1050" b="1" dirty="0" smtClean="0"/>
              <a:t>Mineral</a:t>
            </a:r>
            <a:r>
              <a:rPr lang="en-US" sz="1050" dirty="0" smtClean="0"/>
              <a:t> </a:t>
            </a:r>
            <a:r>
              <a:rPr lang="en-US" sz="1050" dirty="0"/>
              <a:t>– a naturally occurring chemical with the same properties all the way through Rocks are made of minerals, fragments of older rocks, or fossils. Most rocks contain a variety of minerals, but some, like limestone, can contain lots of grains of just one </a:t>
            </a:r>
            <a:r>
              <a:rPr lang="en-US" sz="1050" dirty="0" smtClean="0"/>
              <a:t>mineral</a:t>
            </a:r>
          </a:p>
          <a:p>
            <a:r>
              <a:rPr lang="en-US" sz="1050" dirty="0" smtClean="0"/>
              <a:t> </a:t>
            </a:r>
            <a:r>
              <a:rPr lang="en-US" sz="1050" b="1" dirty="0"/>
              <a:t>Rock formation </a:t>
            </a:r>
            <a:r>
              <a:rPr lang="en-US" sz="1050" dirty="0"/>
              <a:t>- Rocks are formed in 3 different ways: Igneous: This is when molten rock has cooled. Igneous rocks contain crystals. The igneous rocks that have cooled slowly contain large crystals, those that cool quicker have smaller crystals (e.g. granite, basalt). </a:t>
            </a:r>
            <a:endParaRPr lang="en-US" sz="1050" dirty="0" smtClean="0"/>
          </a:p>
          <a:p>
            <a:r>
              <a:rPr lang="en-US" sz="1050" b="1" dirty="0" smtClean="0"/>
              <a:t>Sedimentary</a:t>
            </a:r>
            <a:r>
              <a:rPr lang="en-US" sz="1050" dirty="0"/>
              <a:t>: This is when the igneous rocks are worn down and carried by rivers and wind to the sea where they form sediment. Over time, layers of sediment build up and are compressed into rocks. These rocks are softer than igneous rocks and sometimes contain fossils (e.g. chalk, limestone, sandstone, clay). </a:t>
            </a:r>
            <a:endParaRPr lang="en-US" sz="1050" dirty="0" smtClean="0"/>
          </a:p>
          <a:p>
            <a:r>
              <a:rPr lang="en-US" sz="1050" b="1" dirty="0" smtClean="0"/>
              <a:t>Metamorphic</a:t>
            </a:r>
            <a:r>
              <a:rPr lang="en-US" sz="1050" b="1" dirty="0"/>
              <a:t>: </a:t>
            </a:r>
            <a:r>
              <a:rPr lang="en-US" sz="1050" dirty="0"/>
              <a:t>This when the structure of the rock has been changed due to intense pressure and heat. Shale turns to slate, and limestone turns to marble</a:t>
            </a:r>
            <a:r>
              <a:rPr lang="en-US" sz="1050" dirty="0" smtClean="0"/>
              <a:t>.</a:t>
            </a:r>
          </a:p>
          <a:p>
            <a:r>
              <a:rPr lang="en-US" sz="1050" b="1" dirty="0" smtClean="0"/>
              <a:t> </a:t>
            </a:r>
            <a:r>
              <a:rPr lang="en-US" sz="1050" b="1" dirty="0"/>
              <a:t>Fossil </a:t>
            </a:r>
            <a:r>
              <a:rPr lang="en-US" sz="1050" dirty="0"/>
              <a:t>– any preserved sign of past life more than 10,000 years old</a:t>
            </a:r>
            <a:r>
              <a:rPr lang="en-US" sz="1050" dirty="0" smtClean="0"/>
              <a:t>.</a:t>
            </a:r>
          </a:p>
          <a:p>
            <a:r>
              <a:rPr lang="en-US" sz="1050" b="1" dirty="0"/>
              <a:t>Hardness</a:t>
            </a:r>
            <a:r>
              <a:rPr lang="en-US" sz="1050" dirty="0"/>
              <a:t> is the most important property for classifying rocks. Hardness is the amount of resistance to scratching. Diamond is the hardest rock (10 on the Mohs’ scale). Talc scores </a:t>
            </a:r>
            <a:r>
              <a:rPr lang="en-US" sz="1050" dirty="0" smtClean="0"/>
              <a:t>1</a:t>
            </a:r>
          </a:p>
          <a:p>
            <a:r>
              <a:rPr lang="en-US" sz="1050" b="1" dirty="0" smtClean="0"/>
              <a:t>. </a:t>
            </a:r>
            <a:r>
              <a:rPr lang="en-US" sz="1050" b="1" dirty="0"/>
              <a:t>Uses of rocks </a:t>
            </a:r>
            <a:r>
              <a:rPr lang="en-US" sz="1050" dirty="0"/>
              <a:t>- Glass is made out of two rocks; sand and limestone that are heated. Bread is made from flour to which some powdered limestone has been added. Toothpaste can contain small amounts of tiny pieces of rock to rub on teeth to clean them. </a:t>
            </a:r>
            <a:endParaRPr lang="en-US" sz="1050" dirty="0" smtClean="0"/>
          </a:p>
          <a:p>
            <a:r>
              <a:rPr lang="en-US" sz="1050" b="1" dirty="0" smtClean="0"/>
              <a:t>Soil </a:t>
            </a:r>
            <a:r>
              <a:rPr lang="en-US" sz="1050" dirty="0"/>
              <a:t>comes from the ground when rocks are worn away (eroded). Soil consists of small bits of rock, organic matter, air, water and living things. The rock the soil has developed from affects its properties</a:t>
            </a:r>
            <a:r>
              <a:rPr lang="en-US" sz="1050" dirty="0" smtClean="0"/>
              <a:t>.</a:t>
            </a:r>
          </a:p>
          <a:p>
            <a:r>
              <a:rPr lang="en-US" sz="1050" dirty="0" smtClean="0"/>
              <a:t> </a:t>
            </a:r>
            <a:r>
              <a:rPr lang="en-US" sz="1050" b="1" dirty="0"/>
              <a:t>Clay </a:t>
            </a:r>
            <a:r>
              <a:rPr lang="en-US" sz="1050" dirty="0"/>
              <a:t>particles feel silky when dry because they are very fine. As there are few air spaces the water cannot drain through easily. When wet, they are sticky, can be rolled into a ball, and can become waterlogged. When the clay dries out it sticks together, forming a hard layer. </a:t>
            </a:r>
            <a:endParaRPr lang="en-US" sz="1050" dirty="0" smtClean="0"/>
          </a:p>
          <a:p>
            <a:r>
              <a:rPr lang="en-US" sz="1050" b="1" dirty="0" smtClean="0"/>
              <a:t>Sand</a:t>
            </a:r>
            <a:r>
              <a:rPr lang="en-US" sz="1050" dirty="0" smtClean="0"/>
              <a:t> </a:t>
            </a:r>
            <a:r>
              <a:rPr lang="en-US" sz="1050" dirty="0"/>
              <a:t>particles feel gritty because they are larger with bigger air spaces so the water drains through easily. When wet they cannot be rolled into a ball. The chalk in soils comes from fossil shells deposited millions of years ago. The particles are very fine and do not become sticky when wet. Water drains through some soils quicker than others. The movement of water through rocks and soils is called permeability. </a:t>
            </a:r>
            <a:endParaRPr lang="en-GB" sz="1050" dirty="0"/>
          </a:p>
        </p:txBody>
      </p:sp>
      <p:sp>
        <p:nvSpPr>
          <p:cNvPr id="13" name="Rectangle 12">
            <a:extLst>
              <a:ext uri="{FF2B5EF4-FFF2-40B4-BE49-F238E27FC236}">
                <a16:creationId xmlns:a16="http://schemas.microsoft.com/office/drawing/2014/main" xmlns="" id="{53C49365-2E52-CB4C-94F0-5A066D7F52A7}"/>
              </a:ext>
            </a:extLst>
          </p:cNvPr>
          <p:cNvSpPr/>
          <p:nvPr/>
        </p:nvSpPr>
        <p:spPr>
          <a:xfrm>
            <a:off x="4657973" y="682993"/>
            <a:ext cx="2428537" cy="6093976"/>
          </a:xfrm>
          <a:prstGeom prst="rect">
            <a:avLst/>
          </a:prstGeom>
          <a:solidFill>
            <a:schemeClr val="accent6">
              <a:lumMod val="20000"/>
              <a:lumOff val="80000"/>
            </a:schemeClr>
          </a:solidFill>
          <a:ln>
            <a:solidFill>
              <a:srgbClr val="00B050"/>
            </a:solidFill>
          </a:ln>
        </p:spPr>
        <p:txBody>
          <a:bodyPr wrap="square">
            <a:spAutoFit/>
          </a:bodyPr>
          <a:lstStyle/>
          <a:p>
            <a:r>
              <a:rPr lang="en-GB" sz="1000" b="1" u="sng" dirty="0">
                <a:solidFill>
                  <a:srgbClr val="0B0C0C"/>
                </a:solidFill>
                <a:latin typeface="GDS Transport"/>
              </a:rPr>
              <a:t>YEAR 3: Working scientifically</a:t>
            </a:r>
          </a:p>
          <a:p>
            <a:r>
              <a:rPr lang="en-GB" sz="1000" dirty="0">
                <a:solidFill>
                  <a:srgbClr val="0B0C0C"/>
                </a:solidFill>
                <a:latin typeface="GDS Transport"/>
              </a:rPr>
              <a:t>During year 3, pupils should be taught to use the following practical scientific methods, processes and skills:</a:t>
            </a:r>
          </a:p>
          <a:p>
            <a:pPr marL="171450" indent="-171450">
              <a:buFont typeface="Arial" panose="020B0604020202020204" pitchFamily="34" charset="0"/>
              <a:buChar char="•"/>
            </a:pPr>
            <a:r>
              <a:rPr lang="en-GB" sz="1000" dirty="0">
                <a:solidFill>
                  <a:srgbClr val="0B0C0C"/>
                </a:solidFill>
                <a:latin typeface="GDS Transport"/>
              </a:rPr>
              <a:t>asking relevant questions and using different types of scientific enquiries to answer them.</a:t>
            </a:r>
          </a:p>
          <a:p>
            <a:pPr marL="171450" indent="-171450">
              <a:buFont typeface="Arial" panose="020B0604020202020204" pitchFamily="34" charset="0"/>
              <a:buChar char="•"/>
            </a:pPr>
            <a:r>
              <a:rPr lang="en-GB" sz="1000" dirty="0">
                <a:solidFill>
                  <a:srgbClr val="0B0C0C"/>
                </a:solidFill>
                <a:latin typeface="GDS Transport"/>
              </a:rPr>
              <a:t>setting up simple practical enquiries, comparative and fair tests</a:t>
            </a:r>
          </a:p>
          <a:p>
            <a:pPr marL="171450" indent="-171450">
              <a:buFont typeface="Arial" panose="020B0604020202020204" pitchFamily="34" charset="0"/>
              <a:buChar char="•"/>
            </a:pPr>
            <a:r>
              <a:rPr lang="en-GB" sz="1000" dirty="0">
                <a:solidFill>
                  <a:srgbClr val="0B0C0C"/>
                </a:solidFill>
                <a:latin typeface="GDS Transport"/>
              </a:rPr>
              <a:t>making systematic and careful observations and, where appropriate, taking accurate measurements using standard units, using a range of equipment, including thermometers and data loggers.</a:t>
            </a:r>
          </a:p>
          <a:p>
            <a:pPr marL="171450" indent="-171450">
              <a:buFont typeface="Arial" panose="020B0604020202020204" pitchFamily="34" charset="0"/>
              <a:buChar char="•"/>
            </a:pPr>
            <a:r>
              <a:rPr lang="en-GB" sz="1000" dirty="0">
                <a:solidFill>
                  <a:srgbClr val="0B0C0C"/>
                </a:solidFill>
                <a:latin typeface="GDS Transport"/>
              </a:rPr>
              <a:t>gathering, recording, classifying and presenting data in a variety of ways to help in answering questions</a:t>
            </a:r>
          </a:p>
          <a:p>
            <a:pPr marL="171450" indent="-171450">
              <a:buFont typeface="Arial" panose="020B0604020202020204" pitchFamily="34" charset="0"/>
              <a:buChar char="•"/>
            </a:pPr>
            <a:r>
              <a:rPr lang="en-GB" sz="1000" dirty="0">
                <a:solidFill>
                  <a:srgbClr val="0B0C0C"/>
                </a:solidFill>
                <a:latin typeface="GDS Transport"/>
              </a:rPr>
              <a:t>recording findings using simple scientific language, drawings, labelled diagrams, keys, bar charts, and tables</a:t>
            </a:r>
          </a:p>
          <a:p>
            <a:pPr marL="171450" indent="-171450">
              <a:buFont typeface="Arial" panose="020B0604020202020204" pitchFamily="34" charset="0"/>
              <a:buChar char="•"/>
            </a:pPr>
            <a:r>
              <a:rPr lang="en-GB" sz="1000" dirty="0">
                <a:solidFill>
                  <a:srgbClr val="0B0C0C"/>
                </a:solidFill>
                <a:latin typeface="GDS Transport"/>
              </a:rPr>
              <a:t>reporting on findings from enquiries, including oral and written explanations, displays or presentations of results and conclusions</a:t>
            </a:r>
          </a:p>
          <a:p>
            <a:pPr marL="171450" indent="-171450">
              <a:buFont typeface="Arial" panose="020B0604020202020204" pitchFamily="34" charset="0"/>
              <a:buChar char="•"/>
            </a:pPr>
            <a:r>
              <a:rPr lang="en-GB" sz="1000" dirty="0">
                <a:solidFill>
                  <a:srgbClr val="0B0C0C"/>
                </a:solidFill>
                <a:latin typeface="GDS Transport"/>
              </a:rPr>
              <a:t>using results to draw simple conclusions, make predictions for new values, suggest improvements and raise further questions</a:t>
            </a:r>
          </a:p>
          <a:p>
            <a:pPr marL="171450" indent="-171450">
              <a:buFont typeface="Arial" panose="020B0604020202020204" pitchFamily="34" charset="0"/>
              <a:buChar char="•"/>
            </a:pPr>
            <a:r>
              <a:rPr lang="en-GB" sz="1000" dirty="0">
                <a:solidFill>
                  <a:srgbClr val="0B0C0C"/>
                </a:solidFill>
                <a:latin typeface="GDS Transport"/>
              </a:rPr>
              <a:t>identifying differences, similarities or changes related to simple scientific ideas and </a:t>
            </a:r>
            <a:r>
              <a:rPr lang="en-GB" sz="1000" dirty="0" smtClean="0">
                <a:solidFill>
                  <a:srgbClr val="0B0C0C"/>
                </a:solidFill>
                <a:latin typeface="GDS Transport"/>
              </a:rPr>
              <a:t>processes</a:t>
            </a:r>
            <a:endParaRPr lang="en-GB" sz="1000" dirty="0">
              <a:solidFill>
                <a:srgbClr val="0B0C0C"/>
              </a:solidFill>
              <a:latin typeface="GDS Transport"/>
            </a:endParaRPr>
          </a:p>
          <a:p>
            <a:pPr marL="171450" indent="-171450">
              <a:buFont typeface="Arial" panose="020B0604020202020204" pitchFamily="34" charset="0"/>
              <a:buChar char="•"/>
            </a:pPr>
            <a:r>
              <a:rPr lang="en-GB" sz="1000" dirty="0">
                <a:solidFill>
                  <a:srgbClr val="0B0C0C"/>
                </a:solidFill>
                <a:latin typeface="GDS Transport"/>
              </a:rPr>
              <a:t>using straightforward scientific evidence to answer questions or to support their findings</a:t>
            </a:r>
            <a:r>
              <a:rPr lang="en-GB" sz="1000" dirty="0" smtClean="0">
                <a:solidFill>
                  <a:srgbClr val="0B0C0C"/>
                </a:solidFill>
                <a:latin typeface="GDS Transport"/>
              </a:rPr>
              <a:t>.</a:t>
            </a:r>
          </a:p>
          <a:p>
            <a:pPr marL="171450" indent="-171450">
              <a:buFont typeface="Arial" panose="020B0604020202020204" pitchFamily="34" charset="0"/>
              <a:buChar char="•"/>
            </a:pPr>
            <a:endParaRPr lang="en-GB" sz="1000" b="0" i="0" u="none" strike="noStrike" dirty="0">
              <a:solidFill>
                <a:srgbClr val="0B0C0C"/>
              </a:solidFill>
              <a:effectLst/>
              <a:latin typeface="GDS Transport"/>
            </a:endParaRPr>
          </a:p>
        </p:txBody>
      </p:sp>
      <p:sp>
        <p:nvSpPr>
          <p:cNvPr id="14" name="TextBox 13">
            <a:extLst>
              <a:ext uri="{FF2B5EF4-FFF2-40B4-BE49-F238E27FC236}">
                <a16:creationId xmlns:a16="http://schemas.microsoft.com/office/drawing/2014/main" xmlns="" id="{BA8B78A8-7D47-DD4D-BB83-2F9BB1440C41}"/>
              </a:ext>
            </a:extLst>
          </p:cNvPr>
          <p:cNvSpPr txBox="1"/>
          <p:nvPr/>
        </p:nvSpPr>
        <p:spPr>
          <a:xfrm>
            <a:off x="3958542" y="1354238"/>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187678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p:cNvGraphicFramePr>
            <a:graphicFrameLocks noGrp="1"/>
          </p:cNvGraphicFramePr>
          <p:nvPr>
            <p:extLst>
              <p:ext uri="{D42A27DB-BD31-4B8C-83A1-F6EECF244321}">
                <p14:modId xmlns:p14="http://schemas.microsoft.com/office/powerpoint/2010/main" val="2070318597"/>
              </p:ext>
            </p:extLst>
          </p:nvPr>
        </p:nvGraphicFramePr>
        <p:xfrm>
          <a:off x="165100" y="123825"/>
          <a:ext cx="10363200" cy="2947324"/>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xmlns="" val="20000"/>
                    </a:ext>
                  </a:extLst>
                </a:gridCol>
                <a:gridCol w="1828800">
                  <a:extLst>
                    <a:ext uri="{9D8B030D-6E8A-4147-A177-3AD203B41FA5}">
                      <a16:colId xmlns:a16="http://schemas.microsoft.com/office/drawing/2014/main" xmlns="" val="20001"/>
                    </a:ext>
                  </a:extLst>
                </a:gridCol>
                <a:gridCol w="1676400">
                  <a:extLst>
                    <a:ext uri="{9D8B030D-6E8A-4147-A177-3AD203B41FA5}">
                      <a16:colId xmlns:a16="http://schemas.microsoft.com/office/drawing/2014/main" xmlns="" val="20002"/>
                    </a:ext>
                  </a:extLst>
                </a:gridCol>
                <a:gridCol w="1752600">
                  <a:extLst>
                    <a:ext uri="{9D8B030D-6E8A-4147-A177-3AD203B41FA5}">
                      <a16:colId xmlns:a16="http://schemas.microsoft.com/office/drawing/2014/main" xmlns="" val="20003"/>
                    </a:ext>
                  </a:extLst>
                </a:gridCol>
                <a:gridCol w="1691524">
                  <a:extLst>
                    <a:ext uri="{9D8B030D-6E8A-4147-A177-3AD203B41FA5}">
                      <a16:colId xmlns:a16="http://schemas.microsoft.com/office/drawing/2014/main" xmlns="" val="20004"/>
                    </a:ext>
                  </a:extLst>
                </a:gridCol>
                <a:gridCol w="1661276">
                  <a:extLst>
                    <a:ext uri="{9D8B030D-6E8A-4147-A177-3AD203B41FA5}">
                      <a16:colId xmlns:a16="http://schemas.microsoft.com/office/drawing/2014/main" xmlns="" val="20005"/>
                    </a:ext>
                  </a:extLst>
                </a:gridCol>
              </a:tblGrid>
              <a:tr h="361902">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800" b="1" i="0" u="none" dirty="0">
                          <a:solidFill>
                            <a:schemeClr val="bg1"/>
                          </a:solidFill>
                          <a:effectLst/>
                          <a:latin typeface="+mn-lt"/>
                          <a:ea typeface="+mn-ea"/>
                          <a:cs typeface="+mn-cs"/>
                        </a:rPr>
                        <a:t>SESSION 1</a:t>
                      </a:r>
                    </a:p>
                  </a:txBody>
                  <a:tcPr>
                    <a:solidFill>
                      <a:schemeClr val="accent6">
                        <a:lumMod val="50000"/>
                      </a:schemeClr>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chemeClr val="bg1"/>
                          </a:solidFill>
                          <a:effectLst/>
                          <a:uLnTx/>
                          <a:uFillTx/>
                          <a:latin typeface="Calibri"/>
                          <a:ea typeface="+mn-ea"/>
                          <a:cs typeface="+mn-cs"/>
                        </a:rPr>
                        <a:t>SESSION 2</a:t>
                      </a:r>
                    </a:p>
                  </a:txBody>
                  <a:tcPr>
                    <a:solidFill>
                      <a:schemeClr val="accent6">
                        <a:lumMod val="50000"/>
                      </a:schemeClr>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chemeClr val="bg1"/>
                          </a:solidFill>
                          <a:effectLst/>
                          <a:uLnTx/>
                          <a:uFillTx/>
                          <a:latin typeface="Calibri"/>
                          <a:ea typeface="+mn-ea"/>
                          <a:cs typeface="+mn-cs"/>
                        </a:rPr>
                        <a:t>SESSION 3</a:t>
                      </a:r>
                    </a:p>
                  </a:txBody>
                  <a:tcPr>
                    <a:solidFill>
                      <a:schemeClr val="accent6">
                        <a:lumMod val="50000"/>
                      </a:schemeClr>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chemeClr val="bg1"/>
                          </a:solidFill>
                          <a:effectLst/>
                          <a:uLnTx/>
                          <a:uFillTx/>
                          <a:latin typeface="Calibri"/>
                          <a:ea typeface="+mn-ea"/>
                          <a:cs typeface="+mn-cs"/>
                        </a:rPr>
                        <a:t>SESSION 4</a:t>
                      </a:r>
                    </a:p>
                  </a:txBody>
                  <a:tcPr>
                    <a:solidFill>
                      <a:schemeClr val="accent6">
                        <a:lumMod val="50000"/>
                      </a:schemeClr>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chemeClr val="bg1"/>
                          </a:solidFill>
                          <a:effectLst/>
                          <a:uLnTx/>
                          <a:uFillTx/>
                          <a:latin typeface="Calibri"/>
                          <a:ea typeface="+mn-ea"/>
                          <a:cs typeface="+mn-cs"/>
                        </a:rPr>
                        <a:t>SESSION 5</a:t>
                      </a:r>
                    </a:p>
                  </a:txBody>
                  <a:tcPr>
                    <a:solidFill>
                      <a:schemeClr val="accent6">
                        <a:lumMod val="50000"/>
                      </a:schemeClr>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chemeClr val="bg1"/>
                          </a:solidFill>
                          <a:effectLst/>
                          <a:uLnTx/>
                          <a:uFillTx/>
                          <a:latin typeface="Calibri"/>
                          <a:ea typeface="+mn-ea"/>
                          <a:cs typeface="+mn-cs"/>
                        </a:rPr>
                        <a:t>SESSION 6</a:t>
                      </a:r>
                    </a:p>
                  </a:txBody>
                  <a:tcPr>
                    <a:solidFill>
                      <a:schemeClr val="accent6">
                        <a:lumMod val="50000"/>
                      </a:schemeClr>
                    </a:solidFill>
                  </a:tcPr>
                </a:tc>
                <a:extLst>
                  <a:ext uri="{0D108BD9-81ED-4DB2-BD59-A6C34878D82A}">
                    <a16:rowId xmlns:a16="http://schemas.microsoft.com/office/drawing/2014/main" xmlns="" val="2304640895"/>
                  </a:ext>
                </a:extLst>
              </a:tr>
              <a:tr h="2581564">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1400" u="sng" dirty="0">
                          <a:solidFill>
                            <a:schemeClr val="tx1"/>
                          </a:solidFill>
                        </a:rPr>
                        <a:t>Learning</a:t>
                      </a:r>
                      <a:r>
                        <a:rPr lang="en-GB" sz="1400" u="sng" baseline="0" dirty="0">
                          <a:solidFill>
                            <a:schemeClr val="tx1"/>
                          </a:solidFill>
                        </a:rPr>
                        <a:t> Objective</a:t>
                      </a:r>
                      <a:r>
                        <a:rPr lang="en-GB" sz="1400" u="sng" baseline="0" dirty="0" smtClean="0">
                          <a:solidFill>
                            <a:schemeClr val="tx1"/>
                          </a:solidFill>
                        </a:rPr>
                        <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smtClean="0"/>
                        <a:t>Compare and group together different kinds of rocks on the basis of their appearance and simple physical properties </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400" u="sng" baseline="0" dirty="0">
                        <a:solidFill>
                          <a:schemeClr val="tx1"/>
                        </a:solidFill>
                      </a:endParaRPr>
                    </a:p>
                  </a:txBody>
                  <a:tcPr>
                    <a:solidFill>
                      <a:schemeClr val="accent6">
                        <a:lumMod val="60000"/>
                        <a:lumOff val="40000"/>
                      </a:schemeClr>
                    </a:solidFill>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en-GB" sz="1400" u="sng" dirty="0">
                          <a:solidFill>
                            <a:schemeClr val="tx1"/>
                          </a:solidFill>
                        </a:rPr>
                        <a:t>Learning</a:t>
                      </a:r>
                      <a:r>
                        <a:rPr lang="en-GB" sz="1400" u="sng" baseline="0" dirty="0">
                          <a:solidFill>
                            <a:schemeClr val="tx1"/>
                          </a:solidFill>
                        </a:rPr>
                        <a:t> </a:t>
                      </a:r>
                    </a:p>
                    <a:p>
                      <a:pPr marL="0" marR="0" indent="0" defTabSz="914400" eaLnBrk="1" fontAlgn="auto" latinLnBrk="0" hangingPunct="1">
                        <a:lnSpc>
                          <a:spcPct val="100000"/>
                        </a:lnSpc>
                        <a:spcBef>
                          <a:spcPts val="0"/>
                        </a:spcBef>
                        <a:spcAft>
                          <a:spcPts val="0"/>
                        </a:spcAft>
                        <a:buClrTx/>
                        <a:buSzTx/>
                        <a:buFontTx/>
                        <a:buNone/>
                        <a:tabLst/>
                        <a:defRPr/>
                      </a:pPr>
                      <a:r>
                        <a:rPr lang="en-GB" sz="1400" u="sng" baseline="0" dirty="0">
                          <a:solidFill>
                            <a:schemeClr val="tx1"/>
                          </a:solidFill>
                        </a:rPr>
                        <a:t>Objective</a:t>
                      </a:r>
                      <a:r>
                        <a:rPr lang="en-GB" sz="1400" u="sng" baseline="0" dirty="0" smtClean="0">
                          <a:solidFill>
                            <a:schemeClr val="tx1"/>
                          </a:solidFill>
                        </a:rPr>
                        <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smtClean="0"/>
                        <a:t>Compare and group together different kinds of rocks on the basis of their appearance and simple physical properties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b="0" i="0" dirty="0">
                        <a:solidFill>
                          <a:schemeClr val="tx1"/>
                        </a:solidFill>
                        <a:effectLst/>
                        <a:latin typeface="+mn-lt"/>
                        <a:ea typeface="+mn-ea"/>
                        <a:cs typeface="+mn-cs"/>
                      </a:endParaRPr>
                    </a:p>
                  </a:txBody>
                  <a:tcPr>
                    <a:solidFill>
                      <a:schemeClr val="accent6">
                        <a:lumMod val="60000"/>
                        <a:lumOff val="40000"/>
                      </a:schemeClr>
                    </a:solidFill>
                  </a:tcPr>
                </a:tc>
                <a:tc>
                  <a:txBody>
                    <a:bodyPr/>
                    <a:lstStyle/>
                    <a:p>
                      <a:r>
                        <a:rPr lang="en-GB" sz="1400" u="sng" dirty="0">
                          <a:solidFill>
                            <a:schemeClr val="tx1"/>
                          </a:solidFill>
                        </a:rPr>
                        <a:t>Learning</a:t>
                      </a:r>
                      <a:r>
                        <a:rPr lang="en-GB" sz="1400" u="sng" baseline="0" dirty="0">
                          <a:solidFill>
                            <a:schemeClr val="tx1"/>
                          </a:solidFill>
                        </a:rPr>
                        <a:t> Objective</a:t>
                      </a:r>
                      <a:r>
                        <a:rPr lang="en-GB" sz="1400" u="sng" baseline="0" dirty="0" smtClean="0">
                          <a:solidFill>
                            <a:schemeClr val="tx1"/>
                          </a:solidFill>
                        </a:rPr>
                        <a:t>:</a:t>
                      </a:r>
                    </a:p>
                    <a:p>
                      <a:pPr marL="285750" indent="-285750">
                        <a:buFont typeface="Arial" panose="020B0604020202020204" pitchFamily="34" charset="0"/>
                        <a:buChar char="•"/>
                      </a:pPr>
                      <a:endParaRPr lang="en-GB" sz="1400" u="sng" baseline="0" dirty="0">
                        <a:solidFill>
                          <a:schemeClr val="tx1"/>
                        </a:solidFill>
                      </a:endParaRPr>
                    </a:p>
                    <a:p>
                      <a:pPr marL="285750" marR="0" lvl="0" indent="-285750" algn="l" defTabSz="80202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smtClean="0"/>
                        <a:t>Describe in simple terms how fossils are formed when things that have lived are trapped within rock </a:t>
                      </a:r>
                    </a:p>
                    <a:p>
                      <a:pPr marL="285750" indent="-285750">
                        <a:buFont typeface="Arial" panose="020B0604020202020204" pitchFamily="34" charset="0"/>
                        <a:buChar char="•"/>
                      </a:pPr>
                      <a:endParaRPr lang="en-GB" sz="1400" u="sng" dirty="0">
                        <a:solidFill>
                          <a:schemeClr val="tx1"/>
                        </a:solidFill>
                      </a:endParaRPr>
                    </a:p>
                  </a:txBody>
                  <a:tcPr>
                    <a:solidFill>
                      <a:schemeClr val="accent6">
                        <a:lumMod val="60000"/>
                        <a:lumOff val="40000"/>
                      </a:schemeClr>
                    </a:solidFill>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en-GB" sz="1400" u="sng" dirty="0">
                          <a:solidFill>
                            <a:schemeClr val="tx1"/>
                          </a:solidFill>
                        </a:rPr>
                        <a:t>Learning</a:t>
                      </a:r>
                      <a:r>
                        <a:rPr lang="en-GB" sz="1400" u="sng" baseline="0" dirty="0">
                          <a:solidFill>
                            <a:schemeClr val="tx1"/>
                          </a:solidFill>
                        </a:rPr>
                        <a:t> Objective</a:t>
                      </a:r>
                      <a:r>
                        <a:rPr lang="en-GB" sz="1400" u="sng" baseline="0" dirty="0" smtClean="0">
                          <a:solidFill>
                            <a:schemeClr val="tx1"/>
                          </a:solidFill>
                        </a:rPr>
                        <a:t>:</a:t>
                      </a:r>
                    </a:p>
                    <a:p>
                      <a:pPr marL="0" marR="0" indent="0" defTabSz="914400" eaLnBrk="1" fontAlgn="auto" latinLnBrk="0" hangingPunct="1">
                        <a:lnSpc>
                          <a:spcPct val="100000"/>
                        </a:lnSpc>
                        <a:spcBef>
                          <a:spcPts val="0"/>
                        </a:spcBef>
                        <a:spcAft>
                          <a:spcPts val="0"/>
                        </a:spcAft>
                        <a:buClrTx/>
                        <a:buSzTx/>
                        <a:buFontTx/>
                        <a:buNone/>
                        <a:tabLst/>
                        <a:defRPr/>
                      </a:pPr>
                      <a:endParaRPr lang="en-GB" sz="1400" u="sng" baseline="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Describe in simple terms how fossils are formed when things that have lived are trapped within rock </a:t>
                      </a:r>
                    </a:p>
                    <a:p>
                      <a:pPr marL="0" marR="0" indent="0" defTabSz="914400" eaLnBrk="1" fontAlgn="auto" latinLnBrk="0" hangingPunct="1">
                        <a:lnSpc>
                          <a:spcPct val="100000"/>
                        </a:lnSpc>
                        <a:spcBef>
                          <a:spcPts val="0"/>
                        </a:spcBef>
                        <a:spcAft>
                          <a:spcPts val="0"/>
                        </a:spcAft>
                        <a:buClrTx/>
                        <a:buSzTx/>
                        <a:buFontTx/>
                        <a:buNone/>
                        <a:tabLst/>
                        <a:defRPr/>
                      </a:pPr>
                      <a:endParaRPr lang="en-GB" sz="1400" u="sng" baseline="0" dirty="0" smtClean="0">
                        <a:solidFill>
                          <a:schemeClr val="tx1"/>
                        </a:solidFill>
                      </a:endParaRPr>
                    </a:p>
                  </a:txBody>
                  <a:tcPr>
                    <a:solidFill>
                      <a:schemeClr val="accent6">
                        <a:lumMod val="60000"/>
                        <a:lumOff val="40000"/>
                      </a:schemeClr>
                    </a:solidFill>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en-GB" sz="1400" u="sng" dirty="0">
                          <a:solidFill>
                            <a:schemeClr val="tx1"/>
                          </a:solidFill>
                        </a:rPr>
                        <a:t>Learning</a:t>
                      </a:r>
                      <a:r>
                        <a:rPr lang="en-GB" sz="1400" u="sng" baseline="0" dirty="0">
                          <a:solidFill>
                            <a:schemeClr val="tx1"/>
                          </a:solidFill>
                        </a:rPr>
                        <a:t> Objective</a:t>
                      </a:r>
                      <a:r>
                        <a:rPr lang="en-GB" sz="1400" u="sng" baseline="0" dirty="0" smtClean="0">
                          <a:solidFill>
                            <a:schemeClr val="tx1"/>
                          </a:solidFill>
                        </a:rPr>
                        <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err="1" smtClean="0"/>
                        <a:t>Recognise</a:t>
                      </a:r>
                      <a:r>
                        <a:rPr lang="en-US" sz="1400" dirty="0" smtClean="0"/>
                        <a:t> that soils are made from rocks and organic matter. </a:t>
                      </a:r>
                    </a:p>
                    <a:p>
                      <a:pPr marL="285750" marR="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400" u="sng" dirty="0">
                        <a:solidFill>
                          <a:schemeClr val="tx1"/>
                        </a:solidFill>
                      </a:endParaRPr>
                    </a:p>
                  </a:txBody>
                  <a:tcPr>
                    <a:solidFill>
                      <a:schemeClr val="accent6">
                        <a:lumMod val="60000"/>
                        <a:lumOff val="40000"/>
                      </a:schemeClr>
                    </a:solidFill>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en-GB" sz="1600" u="sng" dirty="0">
                          <a:solidFill>
                            <a:schemeClr val="tx1"/>
                          </a:solidFill>
                        </a:rPr>
                        <a:t>Learning</a:t>
                      </a:r>
                      <a:r>
                        <a:rPr lang="en-GB" sz="1600" u="sng" baseline="0" dirty="0">
                          <a:solidFill>
                            <a:schemeClr val="tx1"/>
                          </a:solidFill>
                        </a:rPr>
                        <a:t> Objective</a:t>
                      </a:r>
                      <a:r>
                        <a:rPr lang="en-GB" sz="1600" u="sng" baseline="0" dirty="0" smtClean="0">
                          <a:solidFill>
                            <a:schemeClr val="tx1"/>
                          </a:solidFill>
                        </a:rPr>
                        <a:t>:</a:t>
                      </a:r>
                      <a:endParaRPr lang="en-GB" sz="1600" u="sng" dirty="0" smtClean="0">
                        <a:solidFill>
                          <a:schemeClr val="tx1"/>
                        </a:solidFill>
                      </a:endParaRPr>
                    </a:p>
                    <a:p>
                      <a:pPr marL="171450" marR="0" lvl="0" indent="-171450" algn="l" defTabSz="80202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err="1" smtClean="0"/>
                        <a:t>Recognise</a:t>
                      </a:r>
                      <a:r>
                        <a:rPr lang="en-US" sz="1200" dirty="0" smtClean="0"/>
                        <a:t> that soils are made from rocks and organic matter. </a:t>
                      </a:r>
                    </a:p>
                    <a:p>
                      <a:pPr marL="171450" indent="-171450">
                        <a:buFont typeface="Arial" panose="020B0604020202020204" pitchFamily="34" charset="0"/>
                        <a:buChar char="•"/>
                      </a:pPr>
                      <a:endParaRPr lang="en-GB" sz="1200" dirty="0"/>
                    </a:p>
                  </a:txBody>
                  <a:tcPr>
                    <a:solidFill>
                      <a:schemeClr val="accent6">
                        <a:lumMod val="60000"/>
                        <a:lumOff val="40000"/>
                      </a:schemeClr>
                    </a:solidFill>
                  </a:tcPr>
                </a:tc>
                <a:extLst>
                  <a:ext uri="{0D108BD9-81ED-4DB2-BD59-A6C34878D82A}">
                    <a16:rowId xmlns:a16="http://schemas.microsoft.com/office/drawing/2014/main" xmlns="" val="10000"/>
                  </a:ext>
                </a:extLst>
              </a:tr>
            </a:tbl>
          </a:graphicData>
        </a:graphic>
      </p:graphicFrame>
      <p:sp>
        <p:nvSpPr>
          <p:cNvPr id="3" name="Rectangle 8">
            <a:extLst>
              <a:ext uri="{FF2B5EF4-FFF2-40B4-BE49-F238E27FC236}">
                <a16:creationId xmlns:a16="http://schemas.microsoft.com/office/drawing/2014/main" xmlns="" id="{8AE1778D-9497-8E40-BD5A-0EB90484AA7D}"/>
              </a:ext>
            </a:extLst>
          </p:cNvPr>
          <p:cNvSpPr>
            <a:spLocks noChangeArrowheads="1"/>
          </p:cNvSpPr>
          <p:nvPr/>
        </p:nvSpPr>
        <p:spPr bwMode="auto">
          <a:xfrm>
            <a:off x="0" y="0"/>
            <a:ext cx="1069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 name="Table 5">
            <a:extLst>
              <a:ext uri="{FF2B5EF4-FFF2-40B4-BE49-F238E27FC236}">
                <a16:creationId xmlns:a16="http://schemas.microsoft.com/office/drawing/2014/main" xmlns="" id="{13C50C7E-6F8B-0B4F-A367-7357EF00F340}"/>
              </a:ext>
            </a:extLst>
          </p:cNvPr>
          <p:cNvGraphicFramePr>
            <a:graphicFrameLocks noGrp="1"/>
          </p:cNvGraphicFramePr>
          <p:nvPr>
            <p:extLst>
              <p:ext uri="{D42A27DB-BD31-4B8C-83A1-F6EECF244321}">
                <p14:modId xmlns:p14="http://schemas.microsoft.com/office/powerpoint/2010/main" val="1114237178"/>
              </p:ext>
            </p:extLst>
          </p:nvPr>
        </p:nvGraphicFramePr>
        <p:xfrm>
          <a:off x="2603500" y="3473479"/>
          <a:ext cx="2514600" cy="4056380"/>
        </p:xfrm>
        <a:graphic>
          <a:graphicData uri="http://schemas.openxmlformats.org/drawingml/2006/table">
            <a:tbl>
              <a:tblPr firstRow="1" firstCol="1" bandRow="1"/>
              <a:tblGrid>
                <a:gridCol w="754752">
                  <a:extLst>
                    <a:ext uri="{9D8B030D-6E8A-4147-A177-3AD203B41FA5}">
                      <a16:colId xmlns:a16="http://schemas.microsoft.com/office/drawing/2014/main" xmlns="" val="800098228"/>
                    </a:ext>
                  </a:extLst>
                </a:gridCol>
                <a:gridCol w="1759848">
                  <a:extLst>
                    <a:ext uri="{9D8B030D-6E8A-4147-A177-3AD203B41FA5}">
                      <a16:colId xmlns:a16="http://schemas.microsoft.com/office/drawing/2014/main" xmlns="" val="2690858164"/>
                    </a:ext>
                  </a:extLst>
                </a:gridCol>
              </a:tblGrid>
              <a:tr h="501625">
                <a:tc>
                  <a:txBody>
                    <a:bodyPr/>
                    <a:lstStyle/>
                    <a:p>
                      <a:pPr algn="ctr">
                        <a:lnSpc>
                          <a:spcPct val="105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5000"/>
                        </a:lnSpc>
                        <a:spcAft>
                          <a:spcPts val="800"/>
                        </a:spcAft>
                      </a:pPr>
                      <a:r>
                        <a:rPr lang="en-GB" sz="3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ctr">
                        <a:lnSpc>
                          <a:spcPct val="105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Observe</a:t>
                      </a:r>
                    </a:p>
                    <a:p>
                      <a:pPr marL="457200" algn="ctr">
                        <a:lnSpc>
                          <a:spcPct val="105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85740910"/>
                  </a:ext>
                </a:extLst>
              </a:tr>
              <a:tr h="568910">
                <a:tc>
                  <a:txBody>
                    <a:bodyPr/>
                    <a:lstStyle/>
                    <a:p>
                      <a:pPr algn="ctr">
                        <a:lnSpc>
                          <a:spcPct val="105000"/>
                        </a:lnSpc>
                        <a:spcAft>
                          <a:spcPts val="800"/>
                        </a:spcAft>
                      </a:pPr>
                      <a:r>
                        <a:rPr lang="en-GB" sz="1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5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ctr">
                        <a:lnSpc>
                          <a:spcPct val="105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Classify &amp; Pattern Seek</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800253878"/>
                  </a:ext>
                </a:extLst>
              </a:tr>
              <a:tr h="568910">
                <a:tc>
                  <a:txBody>
                    <a:bodyPr/>
                    <a:lstStyle/>
                    <a:p>
                      <a:pPr algn="ctr">
                        <a:lnSpc>
                          <a:spcPct val="105000"/>
                        </a:lnSpc>
                        <a:spcAft>
                          <a:spcPts val="800"/>
                        </a:spcAft>
                      </a:pP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5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ctr">
                        <a:lnSpc>
                          <a:spcPct val="105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Comparative/Fair Testing</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75701784"/>
                  </a:ext>
                </a:extLst>
              </a:tr>
              <a:tr h="608075">
                <a:tc>
                  <a:txBody>
                    <a:bodyPr/>
                    <a:lstStyle/>
                    <a:p>
                      <a:pPr algn="ctr">
                        <a:lnSpc>
                          <a:spcPct val="105000"/>
                        </a:lnSpc>
                        <a:spcAft>
                          <a:spcPts val="800"/>
                        </a:spcAft>
                      </a:pP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5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ctr">
                        <a:lnSpc>
                          <a:spcPct val="105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Research</a:t>
                      </a:r>
                    </a:p>
                    <a:p>
                      <a:pPr marL="457200" algn="ctr">
                        <a:lnSpc>
                          <a:spcPct val="105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72735651"/>
                  </a:ext>
                </a:extLst>
              </a:tr>
              <a:tr h="608075">
                <a:tc>
                  <a:txBody>
                    <a:bodyPr/>
                    <a:lstStyle/>
                    <a:p>
                      <a:pPr algn="ctr">
                        <a:lnSpc>
                          <a:spcPct val="105000"/>
                        </a:lnSpc>
                        <a:spcAft>
                          <a:spcPts val="800"/>
                        </a:spcAft>
                      </a:pP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5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ctr">
                        <a:lnSpc>
                          <a:spcPct val="105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Model</a:t>
                      </a:r>
                    </a:p>
                    <a:p>
                      <a:pPr marL="457200" algn="ctr">
                        <a:lnSpc>
                          <a:spcPct val="105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419549105"/>
                  </a:ext>
                </a:extLst>
              </a:tr>
              <a:tr h="608075">
                <a:tc>
                  <a:txBody>
                    <a:bodyPr/>
                    <a:lstStyle/>
                    <a:p>
                      <a:pPr algn="ctr">
                        <a:lnSpc>
                          <a:spcPct val="105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5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ctr">
                        <a:lnSpc>
                          <a:spcPct val="105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Conclude</a:t>
                      </a:r>
                    </a:p>
                    <a:p>
                      <a:pPr marL="457200" algn="ctr">
                        <a:lnSpc>
                          <a:spcPct val="105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239887398"/>
                  </a:ext>
                </a:extLst>
              </a:tr>
            </a:tbl>
          </a:graphicData>
        </a:graphic>
      </p:graphicFrame>
      <p:pic>
        <p:nvPicPr>
          <p:cNvPr id="2062" name="Picture 14" descr="Purple Gems , Png Download - Purple Gem Png, Transparent Png , Transparent  Png Image - PNGitem">
            <a:extLst>
              <a:ext uri="{FF2B5EF4-FFF2-40B4-BE49-F238E27FC236}">
                <a16:creationId xmlns:a16="http://schemas.microsoft.com/office/drawing/2014/main" xmlns="" id="{4CD1A8DE-7F80-EB48-ADDF-7DD03777A8C4}"/>
              </a:ext>
            </a:extLst>
          </p:cNvPr>
          <p:cNvPicPr>
            <a:picLocks noChangeAspect="1" noChangeArrowheads="1"/>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2825750" y="3541951"/>
            <a:ext cx="431800" cy="457200"/>
          </a:xfrm>
          <a:prstGeom prst="rect">
            <a:avLst/>
          </a:prstGeom>
          <a:noFill/>
          <a:extLst>
            <a:ext uri="{909E8E84-426E-40DD-AFC4-6F175D3DCCD1}">
              <a14:hiddenFill xmlns:a14="http://schemas.microsoft.com/office/drawing/2010/main">
                <a:solidFill>
                  <a:srgbClr val="FFFFFF"/>
                </a:solidFill>
              </a14:hiddenFill>
            </a:ext>
          </a:extLst>
        </p:spPr>
      </p:pic>
      <p:pic>
        <p:nvPicPr>
          <p:cNvPr id="2061" name="Picture 13" descr="Red Gemstones: List of Red Precious &amp; Semi-Precious Gems - GemSelect">
            <a:extLst>
              <a:ext uri="{FF2B5EF4-FFF2-40B4-BE49-F238E27FC236}">
                <a16:creationId xmlns:a16="http://schemas.microsoft.com/office/drawing/2014/main" xmlns="" id="{0C764D43-0F60-9B47-BE3F-FA38853AA1C4}"/>
              </a:ext>
            </a:extLst>
          </p:cNvPr>
          <p:cNvPicPr>
            <a:picLocks noChangeAspect="1" noChangeArrowheads="1"/>
          </p:cNvPicPr>
          <p:nvPr/>
        </p:nvPicPr>
        <p:blipFill>
          <a:blip r:embed="rId4" r:link="rId5" cstate="print">
            <a:extLst>
              <a:ext uri="{28A0092B-C50C-407E-A947-70E740481C1C}">
                <a14:useLocalDpi xmlns:a14="http://schemas.microsoft.com/office/drawing/2010/main" val="0"/>
              </a:ext>
            </a:extLst>
          </a:blip>
          <a:srcRect/>
          <a:stretch>
            <a:fillRect/>
          </a:stretch>
        </p:blipFill>
        <p:spPr bwMode="auto">
          <a:xfrm>
            <a:off x="2863850" y="4186398"/>
            <a:ext cx="469900" cy="469900"/>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RARE~ 5.36 Cts Natural Sphalerite Golden Yellow Round Spain | Rare gemstones,  Precious gemstones, Rocks and gems">
            <a:extLst>
              <a:ext uri="{FF2B5EF4-FFF2-40B4-BE49-F238E27FC236}">
                <a16:creationId xmlns:a16="http://schemas.microsoft.com/office/drawing/2014/main" xmlns="" id="{6FD0442F-E3AE-BB40-8509-8418C5260202}"/>
              </a:ext>
            </a:extLst>
          </p:cNvPr>
          <p:cNvPicPr>
            <a:picLocks noChangeAspect="1" noChangeArrowheads="1"/>
          </p:cNvPicPr>
          <p:nvPr/>
        </p:nvPicPr>
        <p:blipFill>
          <a:blip r:embed="rId6" r:link="rId3" cstate="print">
            <a:extLst>
              <a:ext uri="{28A0092B-C50C-407E-A947-70E740481C1C}">
                <a14:useLocalDpi xmlns:a14="http://schemas.microsoft.com/office/drawing/2010/main" val="0"/>
              </a:ext>
            </a:extLst>
          </a:blip>
          <a:srcRect/>
          <a:stretch>
            <a:fillRect/>
          </a:stretch>
        </p:blipFill>
        <p:spPr bwMode="auto">
          <a:xfrm>
            <a:off x="2743200" y="4761094"/>
            <a:ext cx="563243" cy="563243"/>
          </a:xfrm>
          <a:prstGeom prst="rect">
            <a:avLst/>
          </a:prstGeom>
          <a:noFill/>
          <a:extLst>
            <a:ext uri="{909E8E84-426E-40DD-AFC4-6F175D3DCCD1}">
              <a14:hiddenFill xmlns:a14="http://schemas.microsoft.com/office/drawing/2010/main">
                <a:solidFill>
                  <a:srgbClr val="FFFFFF"/>
                </a:solidFill>
              </a14:hiddenFill>
            </a:ext>
          </a:extLst>
        </p:spPr>
      </p:pic>
      <p:pic>
        <p:nvPicPr>
          <p:cNvPr id="2059" name="Picture 11" descr="Shop Green Gemstone Jewelry | Kay">
            <a:extLst>
              <a:ext uri="{FF2B5EF4-FFF2-40B4-BE49-F238E27FC236}">
                <a16:creationId xmlns:a16="http://schemas.microsoft.com/office/drawing/2014/main" xmlns="" id="{B1E30489-BCD6-7D44-B1DB-6D33F67E8AEF}"/>
              </a:ext>
            </a:extLst>
          </p:cNvPr>
          <p:cNvPicPr>
            <a:picLocks noChangeAspect="1" noChangeArrowheads="1"/>
          </p:cNvPicPr>
          <p:nvPr/>
        </p:nvPicPr>
        <p:blipFill rotWithShape="1">
          <a:blip r:embed="rId7" r:link="rId8" cstate="print">
            <a:extLst>
              <a:ext uri="{28A0092B-C50C-407E-A947-70E740481C1C}">
                <a14:useLocalDpi xmlns:a14="http://schemas.microsoft.com/office/drawing/2010/main" val="0"/>
              </a:ext>
            </a:extLst>
          </a:blip>
          <a:srcRect l="5921" r="14474" b="16174"/>
          <a:stretch>
            <a:fillRect/>
          </a:stretch>
        </p:blipFill>
        <p:spPr bwMode="auto">
          <a:xfrm>
            <a:off x="2592230" y="5404933"/>
            <a:ext cx="768350" cy="574880"/>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Natural Pink Tourmaline 2mm Round Cut Gem Gemstone | eBay">
            <a:extLst>
              <a:ext uri="{FF2B5EF4-FFF2-40B4-BE49-F238E27FC236}">
                <a16:creationId xmlns:a16="http://schemas.microsoft.com/office/drawing/2014/main" xmlns="" id="{9FDA4047-2BB5-184C-8FB9-B151A1ADB988}"/>
              </a:ext>
            </a:extLst>
          </p:cNvPr>
          <p:cNvPicPr>
            <a:picLocks noChangeAspect="1" noChangeArrowheads="1"/>
          </p:cNvPicPr>
          <p:nvPr/>
        </p:nvPicPr>
        <p:blipFill>
          <a:blip r:embed="rId9" r:link="rId10" cstate="print">
            <a:extLst>
              <a:ext uri="{28A0092B-C50C-407E-A947-70E740481C1C}">
                <a14:useLocalDpi xmlns:a14="http://schemas.microsoft.com/office/drawing/2010/main" val="0"/>
              </a:ext>
            </a:extLst>
          </a:blip>
          <a:srcRect/>
          <a:stretch>
            <a:fillRect/>
          </a:stretch>
        </p:blipFill>
        <p:spPr bwMode="auto">
          <a:xfrm>
            <a:off x="2801780" y="6197340"/>
            <a:ext cx="558800" cy="584200"/>
          </a:xfrm>
          <a:prstGeom prst="rect">
            <a:avLst/>
          </a:prstGeom>
          <a:noFill/>
          <a:extLst>
            <a:ext uri="{909E8E84-426E-40DD-AFC4-6F175D3DCCD1}">
              <a14:hiddenFill xmlns:a14="http://schemas.microsoft.com/office/drawing/2010/main">
                <a:solidFill>
                  <a:srgbClr val="FFFFFF"/>
                </a:solidFill>
              </a14:hiddenFill>
            </a:ext>
          </a:extLst>
        </p:spPr>
      </p:pic>
      <p:pic>
        <p:nvPicPr>
          <p:cNvPr id="2057" name="Picture 9" descr="1 X Big 100mm Cobalt Blue 100 mm Cut Glass Crystal Giant Diamond Jewel  Paperweight by Tendygift : Amazon.co.uk: Stationery &amp; Office Supplies">
            <a:extLst>
              <a:ext uri="{FF2B5EF4-FFF2-40B4-BE49-F238E27FC236}">
                <a16:creationId xmlns:a16="http://schemas.microsoft.com/office/drawing/2014/main" xmlns="" id="{905B5BC5-3F1D-3A44-98D3-625A93B150AB}"/>
              </a:ext>
            </a:extLst>
          </p:cNvPr>
          <p:cNvPicPr>
            <a:picLocks noChangeAspect="1" noChangeArrowheads="1"/>
          </p:cNvPicPr>
          <p:nvPr/>
        </p:nvPicPr>
        <p:blipFill>
          <a:blip r:embed="rId11" r:link="rId12" cstate="print">
            <a:extLst>
              <a:ext uri="{28A0092B-C50C-407E-A947-70E740481C1C}">
                <a14:useLocalDpi xmlns:a14="http://schemas.microsoft.com/office/drawing/2010/main" val="0"/>
              </a:ext>
            </a:extLst>
          </a:blip>
          <a:srcRect/>
          <a:stretch>
            <a:fillRect/>
          </a:stretch>
        </p:blipFill>
        <p:spPr bwMode="auto">
          <a:xfrm>
            <a:off x="2801780" y="6937150"/>
            <a:ext cx="546100" cy="54610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xmlns="" id="{011DCC33-001C-3641-933B-2752CE6EF729}"/>
              </a:ext>
            </a:extLst>
          </p:cNvPr>
          <p:cNvSpPr/>
          <p:nvPr/>
        </p:nvSpPr>
        <p:spPr>
          <a:xfrm>
            <a:off x="211284" y="3224327"/>
            <a:ext cx="1640551" cy="4258923"/>
          </a:xfrm>
          <a:prstGeom prst="rect">
            <a:avLst/>
          </a:prstGeom>
          <a:solidFill>
            <a:schemeClr val="accent6">
              <a:lumMod val="20000"/>
              <a:lumOff val="80000"/>
            </a:schemeClr>
          </a:solidFill>
          <a:ln>
            <a:solidFill>
              <a:schemeClr val="accent6">
                <a:lumMod val="50000"/>
              </a:schemeClr>
            </a:solidFill>
          </a:ln>
        </p:spPr>
        <p:txBody>
          <a:bodyPr wrap="square">
            <a:spAutoFit/>
          </a:bodyPr>
          <a:lstStyle/>
          <a:p>
            <a:pPr>
              <a:lnSpc>
                <a:spcPct val="105000"/>
              </a:lnSpc>
              <a:spcAft>
                <a:spcPts val="800"/>
              </a:spcAft>
            </a:pPr>
            <a:r>
              <a:rPr lang="en-GB" sz="1200" b="1" dirty="0">
                <a:solidFill>
                  <a:schemeClr val="accent6">
                    <a:lumMod val="50000"/>
                  </a:schemeClr>
                </a:solidFill>
                <a:latin typeface="Calibri" panose="020F0502020204030204" pitchFamily="34" charset="0"/>
                <a:ea typeface="Calibri" panose="020F0502020204030204" pitchFamily="34" charset="0"/>
                <a:cs typeface="Times New Roman" panose="02020603050405020304" pitchFamily="18" charset="0"/>
              </a:rPr>
              <a:t>Working Scientifically</a:t>
            </a:r>
            <a:endParaRPr lang="en-GB" sz="1200" dirty="0">
              <a:solidFill>
                <a:schemeClr val="accent6">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a:lnSpc>
                <a:spcPct val="105000"/>
              </a:lnSpc>
              <a:spcAft>
                <a:spcPts val="800"/>
              </a:spcAft>
            </a:pPr>
            <a:r>
              <a:rPr lang="en-GB" sz="1200" dirty="0">
                <a:latin typeface="Calibri" panose="020F0502020204030204" pitchFamily="34" charset="0"/>
                <a:ea typeface="Calibri" panose="020F0502020204030204" pitchFamily="34" charset="0"/>
                <a:cs typeface="Times New Roman" panose="02020603050405020304" pitchFamily="18" charset="0"/>
              </a:rPr>
              <a:t>The nature, processes and methods of science Working Scientifically specifies the understanding of the nature, processes and methods of science for each year group and this is embedded within lessons and focuses on the key features of scientific enquiry, so that pupils learn to use a variety of approaches to answer relevant scientific questions. These types of scientific enquiry include:</a:t>
            </a:r>
          </a:p>
        </p:txBody>
      </p:sp>
      <p:sp>
        <p:nvSpPr>
          <p:cNvPr id="8" name="TextBox 7">
            <a:extLst>
              <a:ext uri="{FF2B5EF4-FFF2-40B4-BE49-F238E27FC236}">
                <a16:creationId xmlns:a16="http://schemas.microsoft.com/office/drawing/2014/main" xmlns="" id="{9DBEB432-7A21-934E-A532-F852607DEFB8}"/>
              </a:ext>
            </a:extLst>
          </p:cNvPr>
          <p:cNvSpPr txBox="1"/>
          <p:nvPr/>
        </p:nvSpPr>
        <p:spPr>
          <a:xfrm>
            <a:off x="5575300" y="3936510"/>
            <a:ext cx="4674404" cy="2769989"/>
          </a:xfrm>
          <a:prstGeom prst="rect">
            <a:avLst/>
          </a:prstGeom>
          <a:solidFill>
            <a:schemeClr val="accent6">
              <a:lumMod val="20000"/>
              <a:lumOff val="80000"/>
            </a:schemeClr>
          </a:solidFill>
          <a:ln>
            <a:solidFill>
              <a:schemeClr val="accent6">
                <a:lumMod val="50000"/>
              </a:schemeClr>
            </a:solidFill>
          </a:ln>
        </p:spPr>
        <p:txBody>
          <a:bodyPr wrap="square" rtlCol="0">
            <a:spAutoFit/>
          </a:bodyPr>
          <a:lstStyle/>
          <a:p>
            <a:r>
              <a:rPr lang="en-US" dirty="0" smtClean="0"/>
              <a:t>During this unit, the following Working Scientifically skills will be focused on; </a:t>
            </a:r>
          </a:p>
          <a:p>
            <a:endParaRPr lang="en-US" dirty="0" smtClean="0"/>
          </a:p>
          <a:p>
            <a:r>
              <a:rPr lang="en-US" dirty="0" smtClean="0"/>
              <a:t> </a:t>
            </a:r>
            <a:r>
              <a:rPr lang="en-US" sz="1200" dirty="0" smtClean="0">
                <a:solidFill>
                  <a:srgbClr val="FF0000"/>
                </a:solidFill>
              </a:rPr>
              <a:t>Observing &amp; Classifying </a:t>
            </a:r>
            <a:r>
              <a:rPr lang="en-US" sz="1400" dirty="0" smtClean="0"/>
              <a:t>–</a:t>
            </a:r>
            <a:r>
              <a:rPr lang="en-US" sz="1200" dirty="0" smtClean="0"/>
              <a:t>?</a:t>
            </a:r>
          </a:p>
          <a:p>
            <a:endParaRPr lang="en-US" sz="1200" dirty="0"/>
          </a:p>
          <a:p>
            <a:endParaRPr lang="en-US" sz="1200" dirty="0" smtClean="0"/>
          </a:p>
          <a:p>
            <a:endParaRPr lang="en-US" sz="1200" dirty="0" smtClean="0">
              <a:solidFill>
                <a:srgbClr val="FF0000"/>
              </a:solidFill>
            </a:endParaRPr>
          </a:p>
          <a:p>
            <a:r>
              <a:rPr lang="en-US" sz="1200" dirty="0" smtClean="0">
                <a:solidFill>
                  <a:srgbClr val="FF0000"/>
                </a:solidFill>
              </a:rPr>
              <a:t>Observing and Recording -</a:t>
            </a:r>
            <a:endParaRPr lang="en-GB" sz="1200" dirty="0"/>
          </a:p>
          <a:p>
            <a:endParaRPr lang="en-GB" sz="1200" dirty="0" smtClean="0"/>
          </a:p>
          <a:p>
            <a:endParaRPr lang="en-GB" sz="1200" dirty="0" smtClean="0"/>
          </a:p>
          <a:p>
            <a:r>
              <a:rPr lang="en-GB" sz="1200" dirty="0" smtClean="0">
                <a:solidFill>
                  <a:srgbClr val="FF0000"/>
                </a:solidFill>
              </a:rPr>
              <a:t>Comparative /Fair Testing -</a:t>
            </a:r>
            <a:endParaRPr lang="en-US" dirty="0" smtClean="0"/>
          </a:p>
          <a:p>
            <a:endParaRPr lang="en-US" dirty="0"/>
          </a:p>
        </p:txBody>
      </p:sp>
      <p:pic>
        <p:nvPicPr>
          <p:cNvPr id="17" name="Picture 13" descr="Red Gemstones: List of Red Precious &amp; Semi-Precious Gems - GemSelect">
            <a:extLst>
              <a:ext uri="{FF2B5EF4-FFF2-40B4-BE49-F238E27FC236}">
                <a16:creationId xmlns:a16="http://schemas.microsoft.com/office/drawing/2014/main" xmlns="" id="{0C764D43-0F60-9B47-BE3F-FA38853AA1C4}"/>
              </a:ext>
            </a:extLst>
          </p:cNvPr>
          <p:cNvPicPr>
            <a:picLocks noChangeAspect="1" noChangeArrowheads="1"/>
          </p:cNvPicPr>
          <p:nvPr/>
        </p:nvPicPr>
        <p:blipFill>
          <a:blip r:embed="rId13" r:link="rId5" cstate="print">
            <a:extLst>
              <a:ext uri="{28A0092B-C50C-407E-A947-70E740481C1C}">
                <a14:useLocalDpi xmlns:a14="http://schemas.microsoft.com/office/drawing/2010/main" val="0"/>
              </a:ext>
            </a:extLst>
          </a:blip>
          <a:srcRect/>
          <a:stretch>
            <a:fillRect/>
          </a:stretch>
        </p:blipFill>
        <p:spPr bwMode="auto">
          <a:xfrm>
            <a:off x="9578347" y="4821952"/>
            <a:ext cx="397957" cy="397957"/>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4" descr="Purple Gems , Png Download - Purple Gem Png, Transparent Png , Transparent  Png Image - PNGitem">
            <a:extLst>
              <a:ext uri="{FF2B5EF4-FFF2-40B4-BE49-F238E27FC236}">
                <a16:creationId xmlns:a16="http://schemas.microsoft.com/office/drawing/2014/main" xmlns="" id="{4CD1A8DE-7F80-EB48-ADDF-7DD03777A8C4}"/>
              </a:ext>
            </a:extLst>
          </p:cNvPr>
          <p:cNvPicPr>
            <a:picLocks noChangeAspect="1" noChangeArrowheads="1"/>
          </p:cNvPicPr>
          <p:nvPr/>
        </p:nvPicPr>
        <p:blipFill>
          <a:blip r:embed="rId14" r:link="rId3" cstate="print">
            <a:extLst>
              <a:ext uri="{28A0092B-C50C-407E-A947-70E740481C1C}">
                <a14:useLocalDpi xmlns:a14="http://schemas.microsoft.com/office/drawing/2010/main" val="0"/>
              </a:ext>
            </a:extLst>
          </a:blip>
          <a:srcRect/>
          <a:stretch>
            <a:fillRect/>
          </a:stretch>
        </p:blipFill>
        <p:spPr bwMode="auto">
          <a:xfrm>
            <a:off x="9552160" y="5539383"/>
            <a:ext cx="376313" cy="398449"/>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12" descr="RARE~ 5.36 Cts Natural Sphalerite Golden Yellow Round Spain | Rare gemstones,  Precious gemstones, Rocks and gems">
            <a:extLst>
              <a:ext uri="{FF2B5EF4-FFF2-40B4-BE49-F238E27FC236}">
                <a16:creationId xmlns:a16="http://schemas.microsoft.com/office/drawing/2014/main" xmlns="" id="{6FD0442F-E3AE-BB40-8509-8418C5260202}"/>
              </a:ext>
            </a:extLst>
          </p:cNvPr>
          <p:cNvPicPr>
            <a:picLocks noChangeAspect="1" noChangeArrowheads="1"/>
          </p:cNvPicPr>
          <p:nvPr/>
        </p:nvPicPr>
        <p:blipFill>
          <a:blip r:embed="rId6" r:link="rId3" cstate="print">
            <a:extLst>
              <a:ext uri="{28A0092B-C50C-407E-A947-70E740481C1C}">
                <a14:useLocalDpi xmlns:a14="http://schemas.microsoft.com/office/drawing/2010/main" val="0"/>
              </a:ext>
            </a:extLst>
          </a:blip>
          <a:srcRect/>
          <a:stretch>
            <a:fillRect/>
          </a:stretch>
        </p:blipFill>
        <p:spPr bwMode="auto">
          <a:xfrm>
            <a:off x="9478199" y="6343370"/>
            <a:ext cx="524234" cy="5242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0344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171" y="402652"/>
            <a:ext cx="9223058" cy="711773"/>
          </a:xfrm>
          <a:solidFill>
            <a:schemeClr val="accent6">
              <a:lumMod val="60000"/>
              <a:lumOff val="40000"/>
            </a:schemeClr>
          </a:solidFill>
        </p:spPr>
        <p:txBody>
          <a:bodyPr>
            <a:normAutofit/>
          </a:bodyPr>
          <a:lstStyle/>
          <a:p>
            <a:pPr algn="ctr"/>
            <a:r>
              <a:rPr lang="en-US" sz="1800" dirty="0"/>
              <a:t>To be able to compare and group together different kinds of rocks on the basis of their appearance and simple physical properties. </a:t>
            </a:r>
            <a:endParaRPr lang="en-GB" sz="1800" dirty="0"/>
          </a:p>
        </p:txBody>
      </p:sp>
      <p:sp>
        <p:nvSpPr>
          <p:cNvPr id="3" name="Content Placeholder 2"/>
          <p:cNvSpPr>
            <a:spLocks noGrp="1"/>
          </p:cNvSpPr>
          <p:nvPr>
            <p:ph idx="1"/>
          </p:nvPr>
        </p:nvSpPr>
        <p:spPr>
          <a:solidFill>
            <a:schemeClr val="accent6">
              <a:lumMod val="60000"/>
              <a:lumOff val="40000"/>
            </a:schemeClr>
          </a:solidFill>
        </p:spPr>
        <p:txBody>
          <a:bodyPr>
            <a:normAutofit/>
          </a:bodyPr>
          <a:lstStyle/>
          <a:p>
            <a:r>
              <a:rPr lang="en-US" sz="1400" b="1" dirty="0">
                <a:solidFill>
                  <a:srgbClr val="FF0000"/>
                </a:solidFill>
              </a:rPr>
              <a:t>Modelling – How were rocks formed? </a:t>
            </a:r>
            <a:r>
              <a:rPr lang="en-US" sz="1400" b="1" dirty="0"/>
              <a:t>Sedimentary rocks modelling</a:t>
            </a:r>
            <a:r>
              <a:rPr lang="en-US" sz="1400" b="1" dirty="0" smtClean="0"/>
              <a:t>.</a:t>
            </a:r>
          </a:p>
          <a:p>
            <a:r>
              <a:rPr lang="en-US" sz="1400" b="1" dirty="0" smtClean="0"/>
              <a:t> </a:t>
            </a:r>
            <a:r>
              <a:rPr lang="en-US" sz="1400" dirty="0">
                <a:hlinkClick r:id="rId2"/>
              </a:rPr>
              <a:t>http://</a:t>
            </a:r>
            <a:r>
              <a:rPr lang="en-US" sz="1400" dirty="0" smtClean="0">
                <a:hlinkClick r:id="rId2"/>
              </a:rPr>
              <a:t>www.bbc.co.uk/learningzone/clips/coastlines-beach-formation/8433.html</a:t>
            </a:r>
            <a:r>
              <a:rPr lang="en-US" sz="1400" dirty="0" smtClean="0"/>
              <a:t> </a:t>
            </a:r>
          </a:p>
          <a:p>
            <a:r>
              <a:rPr lang="en-US" sz="1400" dirty="0" smtClean="0"/>
              <a:t>The </a:t>
            </a:r>
            <a:r>
              <a:rPr lang="en-US" sz="1400" dirty="0"/>
              <a:t>website above shows how rocks can be broken down and deposited by water</a:t>
            </a:r>
            <a:r>
              <a:rPr lang="en-US" sz="1400" dirty="0" smtClean="0"/>
              <a:t>.</a:t>
            </a:r>
          </a:p>
          <a:p>
            <a:r>
              <a:rPr lang="en-US" sz="1400" dirty="0"/>
              <a:t>Each of the pairs of children can fill a small shallow tray with sand or/and soil. You could try using layers of different </a:t>
            </a:r>
            <a:r>
              <a:rPr lang="en-US" sz="1400" dirty="0" err="1"/>
              <a:t>colours</a:t>
            </a:r>
            <a:r>
              <a:rPr lang="en-US" sz="1400" dirty="0"/>
              <a:t> of sand. This tray can be placed on a gradient inside a larger one. By adding water gradually to a point at the top of the shallow tray, the children can observe how small parts of rock are eroded by the water, transported down the tray and finally deposited in the larger tray. There are obvious links here to geography; the formation of rivers. The children could look at what has been deposited at the bottom by using a microscope or hand lens. They can then compare what they have found to one of the best examples of sedimentary rock we have in the UK: sandstone. To hook children further into sedimentary rocks, you could use some photos on the interactive white board to show children how chalk has been formed through sediments of plankton remains. Look up where sedimentary rocks like chalk and sandstone can be found in the UK/world. Show these locations on your UK/world display map with small flags. Metamorphic rocks modelling. These rocks are formed when other rocks experience great pressure and heat. Two examples are: shale changing to slate, and limestone into marble. http://www.bbc.co.uk/learningzone/clips/metamorphic-rock-formation/10622.html The website above clearly shows the process that forms metamorphic rocks. http://www.bbc.co.uk/learningzone/clips/igneous-landscapes-aberdeen/3071.html The website above looks at the granite in </a:t>
            </a:r>
            <a:r>
              <a:rPr lang="en-US" sz="1400" dirty="0" err="1"/>
              <a:t>Aberdeenshire</a:t>
            </a:r>
            <a:r>
              <a:rPr lang="en-US" sz="1400" dirty="0"/>
              <a:t>; examining how it is made and its uses. Drama - Challenge the children to invent a piece of drama that will show rocks being put under great pressure and experiencing very hot conditions. They could use labels, arrows and pictures of rocks to enhance their drama. Look up where metamorphic rocks like slate and marble can be found in the UK/world. Show these locations on your UK /world display map with small flags.</a:t>
            </a:r>
            <a:endParaRPr lang="en-GB" sz="1400" dirty="0"/>
          </a:p>
        </p:txBody>
      </p:sp>
    </p:spTree>
    <p:extLst>
      <p:ext uri="{BB962C8B-B14F-4D97-AF65-F5344CB8AC3E}">
        <p14:creationId xmlns:p14="http://schemas.microsoft.com/office/powerpoint/2010/main" val="3793311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171" y="402652"/>
            <a:ext cx="9223058" cy="711773"/>
          </a:xfrm>
          <a:solidFill>
            <a:schemeClr val="accent6">
              <a:lumMod val="60000"/>
              <a:lumOff val="40000"/>
            </a:schemeClr>
          </a:solidFill>
        </p:spPr>
        <p:txBody>
          <a:bodyPr>
            <a:normAutofit/>
          </a:bodyPr>
          <a:lstStyle/>
          <a:p>
            <a:pPr algn="ctr"/>
            <a:r>
              <a:rPr lang="en-US" sz="1600" dirty="0"/>
              <a:t>To be able to compare and group together different kinds of rocks on the basis of their appearance and simple physical properties</a:t>
            </a:r>
            <a:endParaRPr lang="en-GB" sz="1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6968765"/>
              </p:ext>
            </p:extLst>
          </p:nvPr>
        </p:nvGraphicFramePr>
        <p:xfrm>
          <a:off x="735013" y="1266825"/>
          <a:ext cx="9223216" cy="6695440"/>
        </p:xfrm>
        <a:graphic>
          <a:graphicData uri="http://schemas.openxmlformats.org/drawingml/2006/table">
            <a:tbl>
              <a:tblPr firstRow="1" bandRow="1">
                <a:tableStyleId>{5C22544A-7EE6-4342-B048-85BDC9FD1C3A}</a:tableStyleId>
              </a:tblPr>
              <a:tblGrid>
                <a:gridCol w="7507287"/>
                <a:gridCol w="1715929"/>
              </a:tblGrid>
              <a:tr h="457200">
                <a:tc>
                  <a:txBody>
                    <a:bodyPr/>
                    <a:lstStyle/>
                    <a:p>
                      <a:r>
                        <a:rPr lang="en-GB" dirty="0" smtClean="0"/>
                        <a:t>Investigation</a:t>
                      </a:r>
                      <a:endParaRPr lang="en-GB" dirty="0"/>
                    </a:p>
                  </a:txBody>
                  <a:tcPr/>
                </a:tc>
                <a:tc>
                  <a:txBody>
                    <a:bodyPr/>
                    <a:lstStyle/>
                    <a:p>
                      <a:r>
                        <a:rPr lang="en-GB" dirty="0" smtClean="0"/>
                        <a:t>Resources</a:t>
                      </a:r>
                      <a:endParaRPr lang="en-GB" dirty="0"/>
                    </a:p>
                  </a:txBody>
                  <a:tcPr/>
                </a:tc>
              </a:tr>
              <a:tr h="370840">
                <a:tc>
                  <a:txBody>
                    <a:bodyPr/>
                    <a:lstStyle/>
                    <a:p>
                      <a:pPr marL="0" indent="0">
                        <a:buNone/>
                      </a:pPr>
                      <a:r>
                        <a:rPr lang="en-US" b="1" dirty="0" smtClean="0">
                          <a:solidFill>
                            <a:srgbClr val="FF0000"/>
                          </a:solidFill>
                        </a:rPr>
                        <a:t>Igneous rocks modelling</a:t>
                      </a:r>
                      <a:r>
                        <a:rPr lang="en-US" dirty="0" smtClean="0"/>
                        <a:t>. These rocks are formed when rocks melt and then solidify. This process can occur both under the ground and above it.. </a:t>
                      </a:r>
                      <a:r>
                        <a:rPr lang="en-US" dirty="0" smtClean="0">
                          <a:hlinkClick r:id="rId2"/>
                        </a:rPr>
                        <a:t>http://www.bbc.co.uk/learningzone/clips/the-formation-of-igneous-rocks/10620.html</a:t>
                      </a:r>
                      <a:endParaRPr lang="en-US" dirty="0" smtClean="0"/>
                    </a:p>
                    <a:p>
                      <a:pPr marL="0" indent="0">
                        <a:buNone/>
                      </a:pPr>
                      <a:r>
                        <a:rPr lang="en-US" dirty="0" smtClean="0"/>
                        <a:t> The website above clearly shows the process that forms igneous rocks. Each pair of children can have a nightlight lit for them. This nightlight will need to be on a few </a:t>
                      </a:r>
                      <a:r>
                        <a:rPr lang="en-US" dirty="0" err="1" smtClean="0"/>
                        <a:t>centimetres</a:t>
                      </a:r>
                      <a:r>
                        <a:rPr lang="en-US" dirty="0" smtClean="0"/>
                        <a:t> of sand in a metal bowl like a dog bowl (for safety). The children can be asked to imagine that the wax represents a rock that is experiencing a lot of heat.. They can predict what will happen when the heat source is extinguished. Relate this to some of the rock formation in the UK: basalt at the Giant’s Causeway (Northern Ireland) and Arthurs’ Seat (Edinburgh), and granite in Cornwall. Look up where metamorphic rocks like slate and marble can be found in the UK/world. Show these locations on your UK /world display map with small flags</a:t>
                      </a:r>
                    </a:p>
                    <a:p>
                      <a:pPr marL="0" indent="0">
                        <a:buNone/>
                      </a:pPr>
                      <a:r>
                        <a:rPr lang="en-US" b="1" dirty="0" smtClean="0">
                          <a:solidFill>
                            <a:srgbClr val="FF0000"/>
                          </a:solidFill>
                        </a:rPr>
                        <a:t>Metamorphic rocks modelling. </a:t>
                      </a:r>
                      <a:r>
                        <a:rPr lang="en-US" dirty="0" smtClean="0"/>
                        <a:t>These rocks are formed when other rocks experience great pressure and heat. Two examples are: shale changing to slate, and limestone into marble. </a:t>
                      </a:r>
                    </a:p>
                    <a:p>
                      <a:pPr marL="0" indent="0">
                        <a:buNone/>
                      </a:pPr>
                      <a:r>
                        <a:rPr lang="en-US" dirty="0" smtClean="0">
                          <a:hlinkClick r:id="rId3"/>
                        </a:rPr>
                        <a:t>http://www.bbc.co.uk/learningzone/clips/metamorphic-rock-formation/10622.html</a:t>
                      </a:r>
                      <a:endParaRPr lang="en-US" dirty="0" smtClean="0"/>
                    </a:p>
                    <a:p>
                      <a:pPr marL="0" indent="0">
                        <a:buNone/>
                      </a:pPr>
                      <a:r>
                        <a:rPr lang="en-US" dirty="0" smtClean="0"/>
                        <a:t> The website above clearly shows the process that forms metamorphic rocks. http://www.bbc.co.uk/learningzone/clips/igneous-landscapes-aberdeen/3071.html The website above looks at the granite in </a:t>
                      </a:r>
                      <a:r>
                        <a:rPr lang="en-US" dirty="0" err="1" smtClean="0"/>
                        <a:t>Aberdeenshire</a:t>
                      </a:r>
                      <a:r>
                        <a:rPr lang="en-US" dirty="0" smtClean="0"/>
                        <a:t>; examining how it is made and its uses. Drama - Challenge the children to invent a piece of drama that will show rocks being put under great pressure and experiencing very hot conditions. They could use labels, arrows and pictures of rocks to enhance their drama. Look up where metamorphic rocks like slate and marble can be found in the UK/world. </a:t>
                      </a:r>
                      <a:endParaRPr lang="en-US" dirty="0" smtClean="0"/>
                    </a:p>
                    <a:p>
                      <a:pPr marL="0" indent="0">
                        <a:buNone/>
                      </a:pPr>
                      <a:endParaRPr lang="en-GB" dirty="0"/>
                    </a:p>
                  </a:txBody>
                  <a:tcPr>
                    <a:solidFill>
                      <a:schemeClr val="accent6">
                        <a:lumMod val="60000"/>
                        <a:lumOff val="40000"/>
                      </a:schemeClr>
                    </a:solidFill>
                  </a:tcPr>
                </a:tc>
                <a:tc>
                  <a:txBody>
                    <a:bodyPr/>
                    <a:lstStyle/>
                    <a:p>
                      <a:r>
                        <a:rPr lang="en-US" dirty="0" smtClean="0"/>
                        <a:t>Beakers </a:t>
                      </a:r>
                    </a:p>
                    <a:p>
                      <a:r>
                        <a:rPr lang="en-US" dirty="0" smtClean="0"/>
                        <a:t>Labelled pictures of rocks </a:t>
                      </a:r>
                    </a:p>
                    <a:p>
                      <a:r>
                        <a:rPr lang="en-US" dirty="0" smtClean="0"/>
                        <a:t>Signs representing heat and pressure Nightlights </a:t>
                      </a:r>
                    </a:p>
                    <a:p>
                      <a:r>
                        <a:rPr lang="en-US" dirty="0" smtClean="0"/>
                        <a:t>Metal bowls</a:t>
                      </a:r>
                      <a:endParaRPr lang="en-GB" dirty="0"/>
                    </a:p>
                  </a:txBody>
                  <a:tcPr>
                    <a:solidFill>
                      <a:schemeClr val="accent6">
                        <a:lumMod val="60000"/>
                        <a:lumOff val="40000"/>
                      </a:schemeClr>
                    </a:solidFill>
                  </a:tcPr>
                </a:tc>
              </a:tr>
              <a:tr h="370840">
                <a:tc>
                  <a:txBody>
                    <a:bodyPr/>
                    <a:lstStyle/>
                    <a:p>
                      <a:endParaRPr lang="en-GB"/>
                    </a:p>
                  </a:txBody>
                  <a:tcPr/>
                </a:tc>
                <a:tc>
                  <a:txBody>
                    <a:bodyPr/>
                    <a:lstStyle/>
                    <a:p>
                      <a:endParaRPr lang="en-GB" dirty="0"/>
                    </a:p>
                  </a:txBody>
                  <a:tcPr/>
                </a:tc>
              </a:tr>
            </a:tbl>
          </a:graphicData>
        </a:graphic>
      </p:graphicFrame>
    </p:spTree>
    <p:extLst>
      <p:ext uri="{BB962C8B-B14F-4D97-AF65-F5344CB8AC3E}">
        <p14:creationId xmlns:p14="http://schemas.microsoft.com/office/powerpoint/2010/main" val="3037608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672" y="352426"/>
            <a:ext cx="9223058" cy="990600"/>
          </a:xfrm>
          <a:solidFill>
            <a:schemeClr val="accent6">
              <a:lumMod val="60000"/>
              <a:lumOff val="40000"/>
            </a:schemeClr>
          </a:solidFill>
        </p:spPr>
        <p:txBody>
          <a:bodyPr>
            <a:normAutofit fontScale="90000"/>
          </a:bodyPr>
          <a:lstStyle/>
          <a:p>
            <a:pPr algn="ctr"/>
            <a:r>
              <a:rPr lang="en-US" sz="4000" dirty="0" smtClean="0"/>
              <a:t>Simple </a:t>
            </a:r>
            <a:r>
              <a:rPr lang="en-US" sz="4000" dirty="0"/>
              <a:t>comparative tests.</a:t>
            </a:r>
            <a:r>
              <a:rPr lang="en-GB" sz="4000" dirty="0"/>
              <a:t/>
            </a:r>
            <a:br>
              <a:rPr lang="en-GB" sz="4000" dirty="0"/>
            </a:b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87925244"/>
              </p:ext>
            </p:extLst>
          </p:nvPr>
        </p:nvGraphicFramePr>
        <p:xfrm>
          <a:off x="735171" y="2012950"/>
          <a:ext cx="9223216" cy="5449570"/>
        </p:xfrm>
        <a:graphic>
          <a:graphicData uri="http://schemas.openxmlformats.org/drawingml/2006/table">
            <a:tbl>
              <a:tblPr firstRow="1" bandRow="1">
                <a:tableStyleId>{5C22544A-7EE6-4342-B048-85BDC9FD1C3A}</a:tableStyleId>
              </a:tblPr>
              <a:tblGrid>
                <a:gridCol w="3074405"/>
                <a:gridCol w="4585124"/>
                <a:gridCol w="1563687"/>
              </a:tblGrid>
              <a:tr h="2858419">
                <a:tc>
                  <a:txBody>
                    <a:bodyPr/>
                    <a:lstStyle/>
                    <a:p>
                      <a:r>
                        <a:rPr lang="en-US" sz="1400" dirty="0" smtClean="0">
                          <a:solidFill>
                            <a:schemeClr val="tx1"/>
                          </a:solidFill>
                        </a:rPr>
                        <a:t>To be able to compare and group together different kinds of rocks on the basis of their appearance and simple physical properties.</a:t>
                      </a:r>
                    </a:p>
                    <a:p>
                      <a:r>
                        <a:rPr lang="en-US" sz="1400" dirty="0" smtClean="0">
                          <a:solidFill>
                            <a:schemeClr val="tx1"/>
                          </a:solidFill>
                        </a:rPr>
                        <a:t> To be able to set up simple comparative tests.</a:t>
                      </a:r>
                    </a:p>
                    <a:p>
                      <a:r>
                        <a:rPr lang="en-US" sz="1400" dirty="0" smtClean="0">
                          <a:solidFill>
                            <a:srgbClr val="FF0000"/>
                          </a:solidFill>
                        </a:rPr>
                        <a:t>To be able to measure using beakers and syringes.</a:t>
                      </a:r>
                      <a:endParaRPr lang="en-GB" sz="1400" b="0" dirty="0">
                        <a:solidFill>
                          <a:srgbClr val="FF0000"/>
                        </a:solidFill>
                      </a:endParaRPr>
                    </a:p>
                  </a:txBody>
                  <a:tcPr>
                    <a:solidFill>
                      <a:schemeClr val="accent6">
                        <a:lumMod val="60000"/>
                        <a:lumOff val="40000"/>
                      </a:schemeClr>
                    </a:solidFill>
                  </a:tcPr>
                </a:tc>
                <a:tc>
                  <a:txBody>
                    <a:bodyPr/>
                    <a:lstStyle/>
                    <a:p>
                      <a:r>
                        <a:rPr lang="en-US" sz="1400" dirty="0" smtClean="0">
                          <a:solidFill>
                            <a:srgbClr val="FF0000"/>
                          </a:solidFill>
                        </a:rPr>
                        <a:t>Comparative test</a:t>
                      </a:r>
                      <a:r>
                        <a:rPr lang="en-US" sz="1400" dirty="0" smtClean="0">
                          <a:solidFill>
                            <a:schemeClr val="tx1"/>
                          </a:solidFill>
                        </a:rPr>
                        <a:t> – Which rock is the most permeable? </a:t>
                      </a:r>
                      <a:r>
                        <a:rPr lang="en-US" sz="1400" dirty="0" smtClean="0">
                          <a:solidFill>
                            <a:srgbClr val="FF0000"/>
                          </a:solidFill>
                        </a:rPr>
                        <a:t>Hook</a:t>
                      </a:r>
                      <a:r>
                        <a:rPr lang="en-US" sz="1400" dirty="0" smtClean="0">
                          <a:solidFill>
                            <a:schemeClr val="tx1"/>
                          </a:solidFill>
                        </a:rPr>
                        <a:t>. This can be made more relevant by relating it to rocks in the UK. Certain areas of the UK (Kent being one of them) and some rivers rely on permeable rocks for some of their water supply. Areas of land that hold water are known as aquifers. </a:t>
                      </a:r>
                    </a:p>
                    <a:p>
                      <a:endParaRPr lang="en-US" sz="1400" dirty="0" smtClean="0">
                        <a:solidFill>
                          <a:schemeClr val="tx1"/>
                        </a:solidFill>
                      </a:endParaRPr>
                    </a:p>
                    <a:p>
                      <a:r>
                        <a:rPr lang="en-US" sz="1400" dirty="0" smtClean="0">
                          <a:solidFill>
                            <a:schemeClr val="tx1"/>
                          </a:solidFill>
                        </a:rPr>
                        <a:t>The children could therefore be working for a water company that is travelling around the UK trying to find where are the best places to have boreholes so that they can abstract water out of the land. </a:t>
                      </a:r>
                    </a:p>
                    <a:p>
                      <a:endParaRPr lang="en-US" sz="1400" dirty="0" smtClean="0">
                        <a:solidFill>
                          <a:schemeClr val="tx1"/>
                        </a:solidFill>
                      </a:endParaRPr>
                    </a:p>
                    <a:p>
                      <a:r>
                        <a:rPr lang="en-US" sz="1400" dirty="0" smtClean="0">
                          <a:solidFill>
                            <a:schemeClr val="tx1"/>
                          </a:solidFill>
                        </a:rPr>
                        <a:t>The children can use pipettes to place just a few drops on each of the rocks. They can use hand lenses/microscopes to look carefully at which rocks allows the water in.</a:t>
                      </a:r>
                    </a:p>
                    <a:p>
                      <a:endParaRPr lang="en-US" sz="1400" dirty="0" smtClean="0">
                        <a:solidFill>
                          <a:schemeClr val="tx1"/>
                        </a:solidFill>
                      </a:endParaRPr>
                    </a:p>
                    <a:p>
                      <a:r>
                        <a:rPr lang="en-US" sz="1400" dirty="0" smtClean="0">
                          <a:solidFill>
                            <a:schemeClr val="tx1"/>
                          </a:solidFill>
                        </a:rPr>
                        <a:t> To extend this, the children could devise an investigation to find out how much water each of the rocks would absorb in a given time. </a:t>
                      </a:r>
                    </a:p>
                    <a:p>
                      <a:endParaRPr lang="en-US" sz="1400" dirty="0" smtClean="0">
                        <a:solidFill>
                          <a:schemeClr val="tx1"/>
                        </a:solidFill>
                      </a:endParaRPr>
                    </a:p>
                    <a:p>
                      <a:r>
                        <a:rPr lang="en-US" sz="1400" dirty="0" smtClean="0">
                          <a:solidFill>
                            <a:schemeClr val="tx1"/>
                          </a:solidFill>
                        </a:rPr>
                        <a:t>Recording The children could draw their methods; i.e. how they tested the rocks</a:t>
                      </a:r>
                      <a:endParaRPr lang="en-GB" sz="1400" b="0" dirty="0">
                        <a:solidFill>
                          <a:schemeClr val="tx1"/>
                        </a:solidFill>
                      </a:endParaRPr>
                    </a:p>
                  </a:txBody>
                  <a:tcPr>
                    <a:solidFill>
                      <a:schemeClr val="accent6">
                        <a:lumMod val="60000"/>
                        <a:lumOff val="40000"/>
                      </a:schemeClr>
                    </a:solidFill>
                  </a:tcPr>
                </a:tc>
                <a:tc>
                  <a:txBody>
                    <a:bodyPr/>
                    <a:lstStyle/>
                    <a:p>
                      <a:pPr marL="171450" indent="-171450">
                        <a:buFont typeface="Arial" panose="020B0604020202020204" pitchFamily="34" charset="0"/>
                        <a:buChar char="•"/>
                      </a:pPr>
                      <a:r>
                        <a:rPr lang="en-US" sz="1100" dirty="0" smtClean="0">
                          <a:solidFill>
                            <a:schemeClr val="tx1"/>
                          </a:solidFill>
                        </a:rPr>
                        <a:t> </a:t>
                      </a:r>
                      <a:r>
                        <a:rPr lang="en-GB" sz="1100" dirty="0" smtClean="0">
                          <a:solidFill>
                            <a:schemeClr val="tx1"/>
                          </a:solidFill>
                        </a:rPr>
                        <a:t>Pipettes  Beakers</a:t>
                      </a:r>
                      <a:endParaRPr lang="en-GB" sz="1100" dirty="0">
                        <a:solidFill>
                          <a:schemeClr val="tx1"/>
                        </a:solidFill>
                      </a:endParaRPr>
                    </a:p>
                  </a:txBody>
                  <a:tcPr>
                    <a:solidFill>
                      <a:schemeClr val="accent6">
                        <a:lumMod val="60000"/>
                        <a:lumOff val="40000"/>
                      </a:schemeClr>
                    </a:solidFill>
                  </a:tcPr>
                </a:tc>
              </a:tr>
              <a:tr h="331328">
                <a:tc>
                  <a:txBody>
                    <a:bodyPr/>
                    <a:lstStyle/>
                    <a:p>
                      <a:endParaRPr lang="en-GB" dirty="0"/>
                    </a:p>
                  </a:txBody>
                  <a:tcPr/>
                </a:tc>
                <a:tc>
                  <a:txBody>
                    <a:bodyPr/>
                    <a:lstStyle/>
                    <a:p>
                      <a:endParaRPr lang="en-GB" dirty="0"/>
                    </a:p>
                  </a:txBody>
                  <a:tcPr/>
                </a:tc>
                <a:tc>
                  <a:txBody>
                    <a:bodyPr/>
                    <a:lstStyle/>
                    <a:p>
                      <a:endParaRPr lang="en-GB"/>
                    </a:p>
                  </a:txBody>
                  <a:tcPr/>
                </a:tc>
              </a:tr>
              <a:tr h="331328">
                <a:tc>
                  <a:txBody>
                    <a:bodyPr/>
                    <a:lstStyle/>
                    <a:p>
                      <a:endParaRPr lang="en-GB" dirty="0"/>
                    </a:p>
                  </a:txBody>
                  <a:tcPr/>
                </a:tc>
                <a:tc>
                  <a:txBody>
                    <a:bodyPr/>
                    <a:lstStyle/>
                    <a:p>
                      <a:endParaRPr lang="en-GB" dirty="0"/>
                    </a:p>
                  </a:txBody>
                  <a:tcPr/>
                </a:tc>
                <a:tc>
                  <a:txBody>
                    <a:bodyPr/>
                    <a:lstStyle/>
                    <a:p>
                      <a:endParaRPr lang="en-GB" dirty="0"/>
                    </a:p>
                  </a:txBody>
                  <a:tcPr/>
                </a:tc>
              </a:tr>
            </a:tbl>
          </a:graphicData>
        </a:graphic>
      </p:graphicFrame>
    </p:spTree>
    <p:extLst>
      <p:ext uri="{BB962C8B-B14F-4D97-AF65-F5344CB8AC3E}">
        <p14:creationId xmlns:p14="http://schemas.microsoft.com/office/powerpoint/2010/main" val="1739844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329" y="428625"/>
            <a:ext cx="9223058" cy="1461801"/>
          </a:xfrm>
          <a:solidFill>
            <a:schemeClr val="accent6">
              <a:lumMod val="60000"/>
              <a:lumOff val="40000"/>
            </a:schemeClr>
          </a:solidFill>
        </p:spPr>
        <p:txBody>
          <a:bodyPr/>
          <a:lstStyle/>
          <a:p>
            <a:pPr algn="ctr"/>
            <a:r>
              <a:rPr lang="en-US" b="1">
                <a:solidFill>
                  <a:srgbClr val="FF0000"/>
                </a:solidFill>
              </a:rPr>
              <a:t>Comparative test </a:t>
            </a:r>
            <a:r>
              <a:rPr lang="en-US"/>
              <a:t>– How hard are different rocks?</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886766716"/>
              </p:ext>
            </p:extLst>
          </p:nvPr>
        </p:nvGraphicFramePr>
        <p:xfrm>
          <a:off x="735013" y="2012950"/>
          <a:ext cx="9223374" cy="5034915"/>
        </p:xfrm>
        <a:graphic>
          <a:graphicData uri="http://schemas.openxmlformats.org/drawingml/2006/table">
            <a:tbl>
              <a:tblPr firstRow="1" bandRow="1">
                <a:tableStyleId>{5C22544A-7EE6-4342-B048-85BDC9FD1C3A}</a:tableStyleId>
              </a:tblPr>
              <a:tblGrid>
                <a:gridCol w="3074458"/>
                <a:gridCol w="4432829"/>
                <a:gridCol w="1716087"/>
              </a:tblGrid>
              <a:tr h="370840">
                <a:tc>
                  <a:txBody>
                    <a:bodyPr/>
                    <a:lstStyle/>
                    <a:p>
                      <a:r>
                        <a:rPr lang="en-GB" dirty="0" smtClean="0"/>
                        <a:t>Learning Objectives</a:t>
                      </a:r>
                      <a:endParaRPr lang="en-GB" dirty="0"/>
                    </a:p>
                  </a:txBody>
                  <a:tcPr/>
                </a:tc>
                <a:tc>
                  <a:txBody>
                    <a:bodyPr/>
                    <a:lstStyle/>
                    <a:p>
                      <a:r>
                        <a:rPr lang="en-GB" i="0" dirty="0" smtClean="0"/>
                        <a:t>Investigation</a:t>
                      </a:r>
                      <a:endParaRPr lang="en-GB" i="0" dirty="0"/>
                    </a:p>
                  </a:txBody>
                  <a:tcPr/>
                </a:tc>
                <a:tc>
                  <a:txBody>
                    <a:bodyPr/>
                    <a:lstStyle/>
                    <a:p>
                      <a:r>
                        <a:rPr lang="en-GB" dirty="0" smtClean="0"/>
                        <a:t>Resources</a:t>
                      </a:r>
                      <a:endParaRPr lang="en-GB" dirty="0"/>
                    </a:p>
                  </a:txBody>
                  <a:tcPr/>
                </a:tc>
              </a:tr>
              <a:tr h="370840">
                <a:tc>
                  <a:txBody>
                    <a:bodyPr/>
                    <a:lstStyle/>
                    <a:p>
                      <a:r>
                        <a:rPr lang="en-US" dirty="0" smtClean="0"/>
                        <a:t>To be able to compare and group together different kinds of rocks on the basis of their appearance and simple physical properties. </a:t>
                      </a:r>
                    </a:p>
                    <a:p>
                      <a:endParaRPr lang="en-US" dirty="0" smtClean="0"/>
                    </a:p>
                    <a:p>
                      <a:r>
                        <a:rPr lang="en-US" dirty="0" smtClean="0"/>
                        <a:t>To be able to set up simple comparative tests.</a:t>
                      </a:r>
                      <a:endParaRPr lang="en-GB" dirty="0"/>
                    </a:p>
                  </a:txBody>
                  <a:tcPr>
                    <a:solidFill>
                      <a:schemeClr val="accent6">
                        <a:lumMod val="60000"/>
                        <a:lumOff val="40000"/>
                      </a:schemeClr>
                    </a:solidFill>
                  </a:tcPr>
                </a:tc>
                <a:tc>
                  <a:txBody>
                    <a:bodyPr/>
                    <a:lstStyle/>
                    <a:p>
                      <a:r>
                        <a:rPr lang="en-US" b="1" dirty="0" smtClean="0">
                          <a:solidFill>
                            <a:srgbClr val="FF0000"/>
                          </a:solidFill>
                        </a:rPr>
                        <a:t>Comparative test </a:t>
                      </a:r>
                      <a:r>
                        <a:rPr lang="en-US" dirty="0" smtClean="0"/>
                        <a:t>– How hard are different rocks? This is a very important exercise for geologists; it allows them to classify all minerals (the building blocks of rocks). Show children a book of minerals. It will show how each mineral is given a number from the Mohs scale. If possible, show some children some minerals (usually available from fossil shops). Also, show some children some hardness pencils that geologists use to test minerals for hardness. </a:t>
                      </a:r>
                    </a:p>
                    <a:p>
                      <a:r>
                        <a:rPr lang="en-US" dirty="0" smtClean="0"/>
                        <a:t>The children can investigate how difficult it is to scratch each of the rocks using: their finger nail (between 2 and 3 on the Mohs scale), a 2p coin (between 3 and 4 on the Mohs scale) and a steel nail (about 6 on the Mohs scale).</a:t>
                      </a:r>
                    </a:p>
                    <a:p>
                      <a:r>
                        <a:rPr lang="en-US" dirty="0" smtClean="0"/>
                        <a:t> The children will therefore be able to give each of their rocks a rough score from the Mohs scale. </a:t>
                      </a:r>
                      <a:r>
                        <a:rPr lang="en-US" b="1" dirty="0" smtClean="0">
                          <a:solidFill>
                            <a:srgbClr val="FF0000"/>
                          </a:solidFill>
                        </a:rPr>
                        <a:t>Recording</a:t>
                      </a:r>
                      <a:r>
                        <a:rPr lang="en-US" dirty="0" smtClean="0"/>
                        <a:t> The children can record their find in a table</a:t>
                      </a:r>
                      <a:endParaRPr lang="en-GB" dirty="0"/>
                    </a:p>
                  </a:txBody>
                  <a:tcPr>
                    <a:solidFill>
                      <a:schemeClr val="accent6">
                        <a:lumMod val="60000"/>
                        <a:lumOff val="40000"/>
                      </a:schemeClr>
                    </a:solidFill>
                  </a:tcPr>
                </a:tc>
                <a:tc>
                  <a:txBody>
                    <a:bodyPr/>
                    <a:lstStyle/>
                    <a:p>
                      <a:pPr marL="285750" indent="-285750">
                        <a:buFont typeface="Arial" panose="020B0604020202020204" pitchFamily="34" charset="0"/>
                        <a:buChar char="•"/>
                      </a:pPr>
                      <a:r>
                        <a:rPr lang="en-US" dirty="0" smtClean="0"/>
                        <a:t>Minerals (across the Mohs scale)  Mohs hardness pencils </a:t>
                      </a:r>
                    </a:p>
                    <a:p>
                      <a:pPr marL="285750" indent="-285750">
                        <a:buFont typeface="Arial" panose="020B0604020202020204" pitchFamily="34" charset="0"/>
                        <a:buChar char="•"/>
                      </a:pPr>
                      <a:r>
                        <a:rPr lang="en-US" dirty="0" smtClean="0"/>
                        <a:t> A book of minerals </a:t>
                      </a:r>
                    </a:p>
                    <a:p>
                      <a:pPr marL="285750" indent="-285750">
                        <a:buFont typeface="Arial" panose="020B0604020202020204" pitchFamily="34" charset="0"/>
                        <a:buChar char="•"/>
                      </a:pPr>
                      <a:r>
                        <a:rPr lang="en-US" dirty="0" smtClean="0"/>
                        <a:t> 2p coins </a:t>
                      </a:r>
                    </a:p>
                    <a:p>
                      <a:pPr marL="285750" indent="-285750">
                        <a:buFont typeface="Arial" panose="020B0604020202020204" pitchFamily="34" charset="0"/>
                        <a:buChar char="•"/>
                      </a:pPr>
                      <a:r>
                        <a:rPr lang="en-US" dirty="0" smtClean="0"/>
                        <a:t> Steel nails </a:t>
                      </a:r>
                      <a:endParaRPr lang="en-GB" dirty="0"/>
                    </a:p>
                  </a:txBody>
                  <a:tcPr>
                    <a:solidFill>
                      <a:schemeClr val="accent6">
                        <a:lumMod val="60000"/>
                        <a:lumOff val="40000"/>
                      </a:schemeClr>
                    </a:solidFill>
                  </a:tcPr>
                </a:tc>
              </a:tr>
            </a:tbl>
          </a:graphicData>
        </a:graphic>
      </p:graphicFrame>
    </p:spTree>
    <p:extLst>
      <p:ext uri="{BB962C8B-B14F-4D97-AF65-F5344CB8AC3E}">
        <p14:creationId xmlns:p14="http://schemas.microsoft.com/office/powerpoint/2010/main" val="2281082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171" y="402652"/>
            <a:ext cx="9223058" cy="711773"/>
          </a:xfrm>
          <a:solidFill>
            <a:schemeClr val="accent6">
              <a:lumMod val="60000"/>
              <a:lumOff val="40000"/>
            </a:schemeClr>
          </a:solidFill>
        </p:spPr>
        <p:txBody>
          <a:bodyPr/>
          <a:lstStyle/>
          <a:p>
            <a:pPr algn="ctr"/>
            <a:r>
              <a:rPr lang="en-US" dirty="0"/>
              <a:t>Modelling - How are fossils made?</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45341231"/>
              </p:ext>
            </p:extLst>
          </p:nvPr>
        </p:nvGraphicFramePr>
        <p:xfrm>
          <a:off x="735013" y="1343026"/>
          <a:ext cx="9223374" cy="5121274"/>
        </p:xfrm>
        <a:graphic>
          <a:graphicData uri="http://schemas.openxmlformats.org/drawingml/2006/table">
            <a:tbl>
              <a:tblPr firstRow="1" bandRow="1">
                <a:tableStyleId>{5C22544A-7EE6-4342-B048-85BDC9FD1C3A}</a:tableStyleId>
              </a:tblPr>
              <a:tblGrid>
                <a:gridCol w="2173287"/>
                <a:gridCol w="5791200"/>
                <a:gridCol w="1258887"/>
              </a:tblGrid>
              <a:tr h="457199">
                <a:tc>
                  <a:txBody>
                    <a:bodyPr/>
                    <a:lstStyle/>
                    <a:p>
                      <a:r>
                        <a:rPr lang="en-GB" dirty="0" smtClean="0">
                          <a:solidFill>
                            <a:schemeClr val="tx1"/>
                          </a:solidFill>
                        </a:rPr>
                        <a:t>Learning Objectives</a:t>
                      </a:r>
                      <a:endParaRPr lang="en-GB" dirty="0">
                        <a:solidFill>
                          <a:schemeClr val="tx1"/>
                        </a:solidFill>
                      </a:endParaRPr>
                    </a:p>
                  </a:txBody>
                  <a:tcPr>
                    <a:solidFill>
                      <a:schemeClr val="accent6">
                        <a:lumMod val="60000"/>
                        <a:lumOff val="40000"/>
                      </a:schemeClr>
                    </a:solidFill>
                  </a:tcPr>
                </a:tc>
                <a:tc>
                  <a:txBody>
                    <a:bodyPr/>
                    <a:lstStyle/>
                    <a:p>
                      <a:r>
                        <a:rPr lang="en-GB" dirty="0" smtClean="0">
                          <a:solidFill>
                            <a:schemeClr val="tx1"/>
                          </a:solidFill>
                        </a:rPr>
                        <a:t>Investigations</a:t>
                      </a:r>
                      <a:endParaRPr lang="en-GB" dirty="0">
                        <a:solidFill>
                          <a:schemeClr val="tx1"/>
                        </a:solidFill>
                      </a:endParaRPr>
                    </a:p>
                  </a:txBody>
                  <a:tcPr>
                    <a:solidFill>
                      <a:schemeClr val="accent6">
                        <a:lumMod val="60000"/>
                        <a:lumOff val="40000"/>
                      </a:schemeClr>
                    </a:solidFill>
                  </a:tcPr>
                </a:tc>
                <a:tc>
                  <a:txBody>
                    <a:bodyPr/>
                    <a:lstStyle/>
                    <a:p>
                      <a:r>
                        <a:rPr lang="en-GB" dirty="0" smtClean="0">
                          <a:solidFill>
                            <a:schemeClr val="tx1"/>
                          </a:solidFill>
                        </a:rPr>
                        <a:t>Resources</a:t>
                      </a:r>
                      <a:endParaRPr lang="en-GB" dirty="0">
                        <a:solidFill>
                          <a:schemeClr val="tx1"/>
                        </a:solidFill>
                      </a:endParaRPr>
                    </a:p>
                  </a:txBody>
                  <a:tcPr>
                    <a:solidFill>
                      <a:schemeClr val="accent6">
                        <a:lumMod val="60000"/>
                        <a:lumOff val="40000"/>
                      </a:schemeClr>
                    </a:solidFill>
                  </a:tcPr>
                </a:tc>
              </a:tr>
              <a:tr h="370840">
                <a:tc>
                  <a:txBody>
                    <a:bodyPr/>
                    <a:lstStyle/>
                    <a:p>
                      <a:r>
                        <a:rPr lang="en-US" dirty="0" smtClean="0"/>
                        <a:t>To be able to describe in simple terms how fossils are formed when things that have lived are trapped within rock.</a:t>
                      </a:r>
                      <a:endParaRPr lang="en-GB" dirty="0"/>
                    </a:p>
                  </a:txBody>
                  <a:tcPr>
                    <a:solidFill>
                      <a:schemeClr val="accent6">
                        <a:lumMod val="60000"/>
                        <a:lumOff val="40000"/>
                      </a:schemeClr>
                    </a:solidFill>
                  </a:tcPr>
                </a:tc>
                <a:tc>
                  <a:txBody>
                    <a:bodyPr/>
                    <a:lstStyle/>
                    <a:p>
                      <a:r>
                        <a:rPr lang="en-US" dirty="0" smtClean="0"/>
                        <a:t>Modelling - How are fossils made? The following video shows fossil hunting: </a:t>
                      </a:r>
                      <a:r>
                        <a:rPr lang="en-US" dirty="0" smtClean="0">
                          <a:hlinkClick r:id="rId2"/>
                        </a:rPr>
                        <a:t>http://www.bbc.co.uk/learningzone/clips/hunting-forfossils/12963.html</a:t>
                      </a:r>
                      <a:endParaRPr lang="en-US" dirty="0" smtClean="0"/>
                    </a:p>
                    <a:p>
                      <a:r>
                        <a:rPr lang="en-US" dirty="0" smtClean="0"/>
                        <a:t> To hook children in, allow them to handle a selection of fossils. Use the timeline to establish when the animals/plants were alive. Describe to children (using images on the interactive white board to help - </a:t>
                      </a:r>
                      <a:r>
                        <a:rPr lang="en-US" dirty="0" smtClean="0">
                          <a:hlinkClick r:id="rId3"/>
                        </a:rPr>
                        <a:t>http://www.discoveringfossils.co.uk/whatisafossil.htm</a:t>
                      </a:r>
                      <a:endParaRPr lang="en-US" dirty="0" smtClean="0"/>
                    </a:p>
                    <a:p>
                      <a:r>
                        <a:rPr lang="en-US" dirty="0" smtClean="0"/>
                        <a:t> and </a:t>
                      </a:r>
                      <a:r>
                        <a:rPr lang="en-US" dirty="0" smtClean="0">
                          <a:hlinkClick r:id="rId4"/>
                        </a:rPr>
                        <a:t>http://www.bbc.co.uk/nature/fossils#p00djfkn</a:t>
                      </a:r>
                      <a:endParaRPr lang="en-US" dirty="0" smtClean="0"/>
                    </a:p>
                    <a:p>
                      <a:r>
                        <a:rPr lang="en-US" dirty="0" smtClean="0"/>
                        <a:t> ) and </a:t>
                      </a:r>
                      <a:r>
                        <a:rPr lang="en-US" dirty="0" smtClean="0">
                          <a:hlinkClick r:id="rId5"/>
                        </a:rPr>
                        <a:t>http://www.bbc.co.uk/nature/life/Ammonite</a:t>
                      </a:r>
                      <a:endParaRPr lang="en-US" dirty="0" smtClean="0"/>
                    </a:p>
                    <a:p>
                      <a:r>
                        <a:rPr lang="en-US" dirty="0" smtClean="0"/>
                        <a:t>To make their own fossils, children should first make a </a:t>
                      </a:r>
                      <a:r>
                        <a:rPr lang="en-US" dirty="0" err="1" smtClean="0"/>
                        <a:t>mould</a:t>
                      </a:r>
                      <a:r>
                        <a:rPr lang="en-US" dirty="0" smtClean="0"/>
                        <a:t> by pressing a shell (cockles work well) into </a:t>
                      </a:r>
                      <a:r>
                        <a:rPr lang="en-US" dirty="0" err="1" smtClean="0"/>
                        <a:t>Plasticene</a:t>
                      </a:r>
                      <a:r>
                        <a:rPr lang="en-US" dirty="0" smtClean="0"/>
                        <a:t>. They will then need to make a mixture (place 3 teaspoons of Plaster of Paris into a plastic cup, add around 20 ml of water and stir. You want a mixture like thick ketchup). Finally, scrape the mixture into the </a:t>
                      </a:r>
                      <a:r>
                        <a:rPr lang="en-US" dirty="0" err="1" smtClean="0"/>
                        <a:t>mould</a:t>
                      </a:r>
                      <a:r>
                        <a:rPr lang="en-US" dirty="0" smtClean="0"/>
                        <a:t> made from </a:t>
                      </a:r>
                      <a:r>
                        <a:rPr lang="en-US" dirty="0" err="1" smtClean="0"/>
                        <a:t>Plasticene</a:t>
                      </a:r>
                      <a:r>
                        <a:rPr lang="en-US" dirty="0" smtClean="0"/>
                        <a:t> and allow around an hour to harden. Remove the </a:t>
                      </a:r>
                      <a:r>
                        <a:rPr lang="en-US" dirty="0" err="1" smtClean="0"/>
                        <a:t>Plasticene</a:t>
                      </a:r>
                      <a:r>
                        <a:rPr lang="en-US" dirty="0" smtClean="0"/>
                        <a:t> to expose the ‘fossil’. </a:t>
                      </a:r>
                    </a:p>
                    <a:p>
                      <a:r>
                        <a:rPr lang="en-US" b="1" dirty="0" smtClean="0">
                          <a:solidFill>
                            <a:srgbClr val="FF0000"/>
                          </a:solidFill>
                        </a:rPr>
                        <a:t>Recording</a:t>
                      </a:r>
                      <a:r>
                        <a:rPr lang="en-US" dirty="0" smtClean="0"/>
                        <a:t> The children could draw a flow diagram to show the stages of fossil formation.</a:t>
                      </a:r>
                    </a:p>
                    <a:p>
                      <a:r>
                        <a:rPr lang="en-US" dirty="0" smtClean="0"/>
                        <a:t> </a:t>
                      </a:r>
                      <a:endParaRPr lang="en-GB" dirty="0"/>
                    </a:p>
                  </a:txBody>
                  <a:tcPr>
                    <a:solidFill>
                      <a:schemeClr val="accent6">
                        <a:lumMod val="60000"/>
                        <a:lumOff val="40000"/>
                      </a:schemeClr>
                    </a:solidFill>
                  </a:tcPr>
                </a:tc>
                <a:tc>
                  <a:txBody>
                    <a:bodyPr/>
                    <a:lstStyle/>
                    <a:p>
                      <a:r>
                        <a:rPr lang="en-GB" dirty="0" smtClean="0"/>
                        <a:t>Fossils </a:t>
                      </a:r>
                    </a:p>
                    <a:p>
                      <a:r>
                        <a:rPr lang="en-GB" dirty="0" smtClean="0"/>
                        <a:t>Shells that leave good imprints in </a:t>
                      </a:r>
                      <a:r>
                        <a:rPr lang="en-GB" dirty="0" err="1" smtClean="0"/>
                        <a:t>Plasticene</a:t>
                      </a:r>
                      <a:r>
                        <a:rPr lang="en-GB" dirty="0" smtClean="0"/>
                        <a:t> (e.g. cockles)  </a:t>
                      </a:r>
                      <a:r>
                        <a:rPr lang="en-GB" dirty="0" err="1" smtClean="0"/>
                        <a:t>Plasticene</a:t>
                      </a:r>
                      <a:r>
                        <a:rPr lang="en-GB" dirty="0" smtClean="0"/>
                        <a:t> </a:t>
                      </a:r>
                    </a:p>
                    <a:p>
                      <a:r>
                        <a:rPr lang="en-GB" dirty="0" smtClean="0"/>
                        <a:t>Plaster of Paris </a:t>
                      </a:r>
                    </a:p>
                    <a:p>
                      <a:r>
                        <a:rPr lang="en-GB" dirty="0" smtClean="0"/>
                        <a:t> Metal teaspoons</a:t>
                      </a:r>
                      <a:endParaRPr lang="en-GB" dirty="0"/>
                    </a:p>
                  </a:txBody>
                  <a:tcPr>
                    <a:solidFill>
                      <a:schemeClr val="accent6">
                        <a:lumMod val="60000"/>
                        <a:lumOff val="40000"/>
                      </a:schemeClr>
                    </a:solidFill>
                  </a:tcPr>
                </a:tc>
              </a:tr>
            </a:tbl>
          </a:graphicData>
        </a:graphic>
      </p:graphicFrame>
    </p:spTree>
    <p:extLst>
      <p:ext uri="{BB962C8B-B14F-4D97-AF65-F5344CB8AC3E}">
        <p14:creationId xmlns:p14="http://schemas.microsoft.com/office/powerpoint/2010/main" val="34196598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25349</TotalTime>
  <Words>2890</Words>
  <Application>Microsoft Office PowerPoint</Application>
  <PresentationFormat>Custom</PresentationFormat>
  <Paragraphs>180</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GDS Transport</vt:lpstr>
      <vt:lpstr>Times New Roman</vt:lpstr>
      <vt:lpstr>Office Theme</vt:lpstr>
      <vt:lpstr>PowerPoint Presentation</vt:lpstr>
      <vt:lpstr>MEDIUM TERM PLAN – Rocks </vt:lpstr>
      <vt:lpstr>PowerPoint Presentation</vt:lpstr>
      <vt:lpstr>To be able to compare and group together different kinds of rocks on the basis of their appearance and simple physical properties. </vt:lpstr>
      <vt:lpstr>To be able to compare and group together different kinds of rocks on the basis of their appearance and simple physical properties</vt:lpstr>
      <vt:lpstr>Simple comparative tests. </vt:lpstr>
      <vt:lpstr>Comparative test – How hard are different rocks?</vt:lpstr>
      <vt:lpstr>Modelling - How are fossils made?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 Year group:</dc:title>
  <dc:creator>Christine Bulmer</dc:creator>
  <cp:lastModifiedBy>Mrs Dunn</cp:lastModifiedBy>
  <cp:revision>112</cp:revision>
  <cp:lastPrinted>2022-01-10T18:39:54Z</cp:lastPrinted>
  <dcterms:created xsi:type="dcterms:W3CDTF">2021-11-29T08:55:51Z</dcterms:created>
  <dcterms:modified xsi:type="dcterms:W3CDTF">2022-09-05T13:29:01Z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2021-11-29T00:00:00Z</vt:filetime>
  </property>
  <property fmtid="{D5CDD505-2E9C-101B-9397-08002B2CF9AE}" pid="3" name="Creator">
    <vt:lpwstr>Microsoft® Publisher 2016</vt:lpwstr>
  </property>
  <property fmtid="{D5CDD505-2E9C-101B-9397-08002B2CF9AE}" pid="4" name="LastSaved">
    <vt:filetime>2021-11-29T00:00:00Z</vt:filetime>
  </property>
</Properties>
</file>