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Lst>
  <p:sldIdLst>
    <p:sldId id="256" r:id="rId5"/>
    <p:sldId id="273" r:id="rId6"/>
    <p:sldId id="259" r:id="rId7"/>
    <p:sldId id="267" r:id="rId8"/>
    <p:sldId id="257" r:id="rId9"/>
    <p:sldId id="261" r:id="rId10"/>
    <p:sldId id="262" r:id="rId11"/>
    <p:sldId id="260" r:id="rId12"/>
    <p:sldId id="258" r:id="rId13"/>
    <p:sldId id="271" r:id="rId14"/>
    <p:sldId id="272" r:id="rId15"/>
    <p:sldId id="264" r:id="rId16"/>
    <p:sldId id="266"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D38D8-70F7-04AB-F7B0-0C6C086172F1}" v="3" dt="2021-01-24T20:12:12.168"/>
    <p1510:client id="{7C9FE9F5-F0BD-0EFD-9A10-ECDA1EA4C395}" v="434" dt="2021-01-24T21:33:39.716"/>
    <p1510:client id="{FE36AE69-10E9-F939-48FC-96BF8DB0B945}" v="855" dt="2021-01-24T23:00:51.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3" d="100"/>
          <a:sy n="83" d="100"/>
        </p:scale>
        <p:origin x="-210"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dirty="0"/>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1/25/2021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0596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57E33E-8B18-4087-B112-809917729534}" type="datetimeFigureOut">
              <a:rPr lang="en-US" dirty="0"/>
              <a:t>1/25/2021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8668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dirty="0"/>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3FFE419-2371-464F-8239-3959401C3561}" type="datetimeFigureOut">
              <a:rPr lang="en-US" dirty="0"/>
              <a:t>1/25/2021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948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D162C4-EDD9-4389-A98B-B87ECEA2A816}" type="datetimeFigureOut">
              <a:rPr lang="en-US" dirty="0"/>
              <a:t>1/25/2021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558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dirty="0"/>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1/25/2021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649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dirty="0"/>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A954B2F-12DE-47F5-8894-472B206D2E1E}" type="datetimeFigureOut">
              <a:rPr lang="en-US" dirty="0"/>
              <a:t>1/25/2021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8968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dirty="0"/>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F30E46F-7819-4ACF-B48B-48222C2ACC88}" type="datetimeFigureOut">
              <a:rPr lang="en-US" dirty="0"/>
              <a:t>1/25/2021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9144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1/25/2021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002728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1/25/2021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417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dirty="0"/>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1/25/2021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499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dirty="0"/>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1/25/2021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8745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1/25/2021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9083913"/>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video" Target="https://www.youtube.com/embed/mGil0n5gtO8?feature=oembed" TargetMode="External"/><Relationship Id="rId7" Type="http://schemas.openxmlformats.org/officeDocument/2006/relationships/image" Target="../media/image24.jpeg"/><Relationship Id="rId2" Type="http://schemas.openxmlformats.org/officeDocument/2006/relationships/video" Target="https://www.youtube.com/embed/4-1UH5Td3FI?feature=oembed" TargetMode="External"/><Relationship Id="rId1" Type="http://schemas.openxmlformats.org/officeDocument/2006/relationships/video" Target="https://www.youtube.com/embed/pJaG7Xgsf4o?feature=oembed" TargetMode="External"/><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video" Target="https://www.youtube.com/embed/JEfBGmGTKtY?feature=oembed" TargetMode="External"/><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m4a"/><Relationship Id="rId7" Type="http://schemas.openxmlformats.org/officeDocument/2006/relationships/image" Target="../media/image28.jpeg"/><Relationship Id="rId2" Type="http://schemas.microsoft.com/office/2007/relationships/media" Target="../media/media1.m4a"/><Relationship Id="rId1" Type="http://schemas.openxmlformats.org/officeDocument/2006/relationships/video" Target="https://www.youtube.com/embed/QK49BEWLPPI?feature=oembed" TargetMode="Externa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slideLayout" Target="../slideLayouts/slideLayout7.xml"/><Relationship Id="rId10" Type="http://schemas.openxmlformats.org/officeDocument/2006/relationships/hyperlink" Target="https://studio.youtube.com/channel/UCOvDDHUnrXs6CUII72bgJ8Q/videos/upload?filter=%5b%5d&amp;sort=%7b%22columnType%22:%22date%22,%22sortOrder%22:%22DESCENDING%22%7d" TargetMode="External"/><Relationship Id="rId4" Type="http://schemas.openxmlformats.org/officeDocument/2006/relationships/video" Target="https://www.youtube.com/embed/i0oX9bSCCpw?feature=oembed" TargetMode="Externa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a:extLst>
              <a:ext uri="{FF2B5EF4-FFF2-40B4-BE49-F238E27FC236}">
                <a16:creationId xmlns:a16="http://schemas.microsoft.com/office/drawing/2014/main" xmlns=""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2" name="Freeform: Shape 11">
            <a:extLst>
              <a:ext uri="{FF2B5EF4-FFF2-40B4-BE49-F238E27FC236}">
                <a16:creationId xmlns:a16="http://schemas.microsoft.com/office/drawing/2014/main" xmlns=""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xmlns=""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6" name="Rectangle 15">
            <a:extLst>
              <a:ext uri="{FF2B5EF4-FFF2-40B4-BE49-F238E27FC236}">
                <a16:creationId xmlns:a16="http://schemas.microsoft.com/office/drawing/2014/main" xmlns=""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Shape 17">
            <a:extLst>
              <a:ext uri="{FF2B5EF4-FFF2-40B4-BE49-F238E27FC236}">
                <a16:creationId xmlns:a16="http://schemas.microsoft.com/office/drawing/2014/main" xmlns=""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a:extLst>
              <a:ext uri="{FF2B5EF4-FFF2-40B4-BE49-F238E27FC236}">
                <a16:creationId xmlns:a16="http://schemas.microsoft.com/office/drawing/2014/main" xmlns=""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035016" y="1512683"/>
            <a:ext cx="9152434" cy="3608480"/>
          </a:xfrm>
        </p:spPr>
        <p:txBody>
          <a:bodyPr>
            <a:normAutofit/>
          </a:bodyPr>
          <a:lstStyle/>
          <a:p>
            <a:pPr algn="ctr"/>
            <a:r>
              <a:rPr lang="en-GB" sz="8000">
                <a:solidFill>
                  <a:schemeClr val="bg2"/>
                </a:solidFill>
                <a:latin typeface="Modern Love Grunge"/>
              </a:rPr>
              <a:t>Why Study Art or Photography at GCSE?</a:t>
            </a:r>
            <a:endParaRPr lang="en-US">
              <a:solidFill>
                <a:schemeClr val="bg2"/>
              </a:solidFill>
              <a:latin typeface="Modern Love Grunge"/>
            </a:endParaRPr>
          </a:p>
        </p:txBody>
      </p:sp>
    </p:spTree>
    <p:extLst>
      <p:ext uri="{BB962C8B-B14F-4D97-AF65-F5344CB8AC3E}">
        <p14:creationId xmlns:p14="http://schemas.microsoft.com/office/powerpoint/2010/main" val="3645757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3" name="Picture 7">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4" name="Picture 9">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5" name="Rectangle 11">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13">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15">
            <a:extLst>
              <a:ext uri="{FF2B5EF4-FFF2-40B4-BE49-F238E27FC236}">
                <a16:creationId xmlns:a16="http://schemas.microsoft.com/office/drawing/2014/main" xmlns="" id="{D377EE36-E59D-4778-8F99-4B470DA4A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17">
            <a:extLst>
              <a:ext uri="{FF2B5EF4-FFF2-40B4-BE49-F238E27FC236}">
                <a16:creationId xmlns:a16="http://schemas.microsoft.com/office/drawing/2014/main" xmlns="" id="{2586C6C5-47AF-450A-932D-880EF823E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TextBox 19">
            <a:extLst>
              <a:ext uri="{FF2B5EF4-FFF2-40B4-BE49-F238E27FC236}">
                <a16:creationId xmlns:a16="http://schemas.microsoft.com/office/drawing/2014/main" xmlns="" id="{A587901A-AA64-4940-9803-F67677851150}"/>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50" name="Rectangle 21">
            <a:extLst>
              <a:ext uri="{FF2B5EF4-FFF2-40B4-BE49-F238E27FC236}">
                <a16:creationId xmlns:a16="http://schemas.microsoft.com/office/drawing/2014/main" xmlns="" id="{662F7B5F-69B9-41D9-BD9A-2A7F1118BD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23">
            <a:extLst>
              <a:ext uri="{FF2B5EF4-FFF2-40B4-BE49-F238E27FC236}">
                <a16:creationId xmlns:a16="http://schemas.microsoft.com/office/drawing/2014/main" xmlns="" id="{B484EE50-7D13-4A99-9152-609AE84ACF4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2" name="Picture 25">
            <a:extLst>
              <a:ext uri="{FF2B5EF4-FFF2-40B4-BE49-F238E27FC236}">
                <a16:creationId xmlns:a16="http://schemas.microsoft.com/office/drawing/2014/main" xmlns="" id="{8F607DBD-3FFF-424E-80D2-8061AC5FE79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3" name="Rectangle 27">
            <a:extLst>
              <a:ext uri="{FF2B5EF4-FFF2-40B4-BE49-F238E27FC236}">
                <a16:creationId xmlns:a16="http://schemas.microsoft.com/office/drawing/2014/main" xmlns="" id="{0CA1AF17-15FE-4FB8-A4CB-942AC1349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9">
            <a:extLst>
              <a:ext uri="{FF2B5EF4-FFF2-40B4-BE49-F238E27FC236}">
                <a16:creationId xmlns:a16="http://schemas.microsoft.com/office/drawing/2014/main" xmlns="" id="{D901EDCD-40E3-40D5-BCE4-803F7A4D6E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31">
            <a:extLst>
              <a:ext uri="{FF2B5EF4-FFF2-40B4-BE49-F238E27FC236}">
                <a16:creationId xmlns:a16="http://schemas.microsoft.com/office/drawing/2014/main" xmlns="" id="{36E840EA-C6A5-48DA-A3B5-BE430C89C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06521" y="927338"/>
            <a:ext cx="4171194" cy="2782477"/>
          </a:xfrm>
          <a:prstGeom prst="rect">
            <a:avLst/>
          </a:prstGeom>
        </p:spPr>
        <p:txBody>
          <a:bodyPr vert="horz" lIns="91440" tIns="45720" rIns="91440" bIns="45720" rtlCol="0" anchor="t">
            <a:noAutofit/>
          </a:bodyPr>
          <a:lstStyle/>
          <a:p>
            <a:pPr algn="r">
              <a:lnSpc>
                <a:spcPct val="90000"/>
              </a:lnSpc>
              <a:spcBef>
                <a:spcPct val="0"/>
              </a:spcBef>
              <a:spcAft>
                <a:spcPts val="600"/>
              </a:spcAft>
            </a:pPr>
            <a:endParaRPr lang="en-US" sz="3600" dirty="0">
              <a:latin typeface="+mj-lt"/>
              <a:ea typeface="+mj-ea"/>
              <a:cs typeface="Arial"/>
            </a:endParaRPr>
          </a:p>
          <a:p>
            <a:pPr algn="r">
              <a:lnSpc>
                <a:spcPct val="90000"/>
              </a:lnSpc>
              <a:spcBef>
                <a:spcPct val="0"/>
              </a:spcBef>
              <a:spcAft>
                <a:spcPts val="600"/>
              </a:spcAft>
            </a:pPr>
            <a:endParaRPr lang="en-US" sz="4400" dirty="0">
              <a:latin typeface="Modern Love Caps"/>
              <a:ea typeface="+mj-ea"/>
              <a:cs typeface="Arial"/>
            </a:endParaRPr>
          </a:p>
          <a:p>
            <a:pPr algn="ctr">
              <a:lnSpc>
                <a:spcPct val="90000"/>
              </a:lnSpc>
              <a:spcBef>
                <a:spcPct val="0"/>
              </a:spcBef>
              <a:spcAft>
                <a:spcPts val="600"/>
              </a:spcAft>
            </a:pPr>
            <a:r>
              <a:rPr lang="en-US" sz="4800">
                <a:latin typeface="Modern Love Caps"/>
                <a:ea typeface="+mj-ea"/>
                <a:cs typeface="+mj-cs"/>
              </a:rPr>
              <a:t>Jackson Pollock</a:t>
            </a:r>
            <a:endParaRPr lang="en-US" sz="4400">
              <a:latin typeface="Modern Love Caps"/>
              <a:ea typeface="+mj-ea"/>
              <a:cs typeface="Arial" panose="020B0604020202020204"/>
            </a:endParaRPr>
          </a:p>
          <a:p>
            <a:pPr algn="ctr">
              <a:lnSpc>
                <a:spcPct val="90000"/>
              </a:lnSpc>
              <a:spcBef>
                <a:spcPct val="0"/>
              </a:spcBef>
              <a:spcAft>
                <a:spcPts val="600"/>
              </a:spcAft>
            </a:pPr>
            <a:endParaRPr lang="en-US" sz="4400">
              <a:latin typeface="Modern Love Caps"/>
              <a:ea typeface="+mj-ea"/>
              <a:cs typeface="Arial" panose="020B0604020202020204"/>
            </a:endParaRPr>
          </a:p>
          <a:p>
            <a:pPr algn="ctr">
              <a:lnSpc>
                <a:spcPct val="90000"/>
              </a:lnSpc>
              <a:spcBef>
                <a:spcPct val="0"/>
              </a:spcBef>
              <a:spcAft>
                <a:spcPts val="600"/>
              </a:spcAft>
            </a:pPr>
            <a:r>
              <a:rPr lang="en-US" sz="4400">
                <a:latin typeface="Modern Love Caps"/>
                <a:ea typeface="+mj-ea"/>
                <a:cs typeface="+mj-cs"/>
              </a:rPr>
              <a:t>Number 17A</a:t>
            </a:r>
            <a:endParaRPr lang="en-US" sz="4400">
              <a:latin typeface="Modern Love Caps"/>
              <a:ea typeface="+mj-ea"/>
              <a:cs typeface="Arial" panose="020B0604020202020204"/>
            </a:endParaRPr>
          </a:p>
          <a:p>
            <a:pPr algn="ctr">
              <a:lnSpc>
                <a:spcPct val="90000"/>
              </a:lnSpc>
              <a:spcBef>
                <a:spcPct val="0"/>
              </a:spcBef>
              <a:spcAft>
                <a:spcPts val="600"/>
              </a:spcAft>
            </a:pPr>
            <a:endParaRPr lang="en-US" sz="4400" dirty="0">
              <a:latin typeface="Modern Love Caps"/>
              <a:ea typeface="+mj-ea"/>
              <a:cs typeface="Arial"/>
            </a:endParaRPr>
          </a:p>
          <a:p>
            <a:pPr algn="ctr">
              <a:lnSpc>
                <a:spcPct val="90000"/>
              </a:lnSpc>
              <a:spcBef>
                <a:spcPct val="0"/>
              </a:spcBef>
              <a:spcAft>
                <a:spcPts val="600"/>
              </a:spcAft>
            </a:pPr>
            <a:r>
              <a:rPr lang="en-US" sz="4400">
                <a:latin typeface="Modern Love Caps"/>
                <a:ea typeface="+mj-ea"/>
                <a:cs typeface="Arial"/>
              </a:rPr>
              <a:t>$200 million</a:t>
            </a:r>
          </a:p>
        </p:txBody>
      </p:sp>
      <p:pic>
        <p:nvPicPr>
          <p:cNvPr id="2" name="Picture 1"/>
          <p:cNvPicPr>
            <a:picLocks noChangeAspect="1"/>
          </p:cNvPicPr>
          <p:nvPr/>
        </p:nvPicPr>
        <p:blipFill rotWithShape="1">
          <a:blip r:embed="rId5"/>
          <a:srcRect l="19122" r="8048"/>
          <a:stretch/>
        </p:blipFill>
        <p:spPr>
          <a:xfrm>
            <a:off x="5444747" y="647191"/>
            <a:ext cx="5297322" cy="556428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56" name="Rectangle 33">
            <a:extLst>
              <a:ext uri="{FF2B5EF4-FFF2-40B4-BE49-F238E27FC236}">
                <a16:creationId xmlns:a16="http://schemas.microsoft.com/office/drawing/2014/main" xmlns="" id="{84AC7A41-04AF-4CF9-A478-43411F9B58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139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 name="Picture 9">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 name="Rectangle 11">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3">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xmlns="" id="{24923D72-7E69-464B-94C5-B2530008D0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7">
            <a:extLst>
              <a:ext uri="{FF2B5EF4-FFF2-40B4-BE49-F238E27FC236}">
                <a16:creationId xmlns:a16="http://schemas.microsoft.com/office/drawing/2014/main" xmlns="" id="{A00CCC86-7A88-4DFF-A0D0-6604606A2A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9">
            <a:extLst>
              <a:ext uri="{FF2B5EF4-FFF2-40B4-BE49-F238E27FC236}">
                <a16:creationId xmlns:a16="http://schemas.microsoft.com/office/drawing/2014/main" xmlns="" id="{E1F8ABFD-155B-4386-AE33-6E13057CFCF3}"/>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7" name="Rectangle 21">
            <a:extLst>
              <a:ext uri="{FF2B5EF4-FFF2-40B4-BE49-F238E27FC236}">
                <a16:creationId xmlns:a16="http://schemas.microsoft.com/office/drawing/2014/main" xmlns="" id="{43BBAF34-367D-4E18-A62E-4602BD908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3">
            <a:extLst>
              <a:ext uri="{FF2B5EF4-FFF2-40B4-BE49-F238E27FC236}">
                <a16:creationId xmlns:a16="http://schemas.microsoft.com/office/drawing/2014/main" xmlns="" id="{99A4CF08-858A-49E4-B707-4E7585D115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5">
            <a:extLst>
              <a:ext uri="{FF2B5EF4-FFF2-40B4-BE49-F238E27FC236}">
                <a16:creationId xmlns:a16="http://schemas.microsoft.com/office/drawing/2014/main" xmlns="" id="{56938E62-910D-4D69-AA09-567AAAC377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7">
            <a:extLst>
              <a:ext uri="{FF2B5EF4-FFF2-40B4-BE49-F238E27FC236}">
                <a16:creationId xmlns:a16="http://schemas.microsoft.com/office/drawing/2014/main" xmlns="" id="{A74E54C6-D084-4BC8-B3F9-8B9EC22A6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90399" y="1333248"/>
            <a:ext cx="4901548" cy="3997828"/>
          </a:xfrm>
          <a:prstGeom prst="rect">
            <a:avLst/>
          </a:prstGeom>
        </p:spPr>
        <p:txBody>
          <a:bodyPr vert="horz" lIns="91440" tIns="45720" rIns="91440" bIns="45720" rtlCol="0" anchor="ctr">
            <a:normAutofit/>
          </a:bodyPr>
          <a:lstStyle/>
          <a:p>
            <a:pPr algn="ctr">
              <a:lnSpc>
                <a:spcPct val="120000"/>
              </a:lnSpc>
              <a:spcAft>
                <a:spcPts val="600"/>
              </a:spcAft>
              <a:buClr>
                <a:schemeClr val="accent6"/>
              </a:buClr>
              <a:buSzPct val="90000"/>
            </a:pPr>
            <a:r>
              <a:rPr lang="en-US" sz="4800">
                <a:latin typeface="Modern Love Caps"/>
              </a:rPr>
              <a:t>Jeff </a:t>
            </a:r>
            <a:r>
              <a:rPr lang="en-US" sz="4800" err="1">
                <a:latin typeface="Modern Love Caps"/>
              </a:rPr>
              <a:t>Koons</a:t>
            </a:r>
            <a:r>
              <a:rPr lang="en-US" sz="4800" dirty="0">
                <a:latin typeface="Modern Love Caps"/>
              </a:rPr>
              <a:t> </a:t>
            </a:r>
            <a:endParaRPr lang="en-US" sz="4800" dirty="0">
              <a:cs typeface="Arial" panose="020B0604020202020204"/>
            </a:endParaRPr>
          </a:p>
          <a:p>
            <a:pPr algn="ctr">
              <a:lnSpc>
                <a:spcPct val="120000"/>
              </a:lnSpc>
              <a:spcAft>
                <a:spcPts val="600"/>
              </a:spcAft>
              <a:buClr>
                <a:schemeClr val="accent6"/>
              </a:buClr>
              <a:buSzPct val="90000"/>
            </a:pPr>
            <a:r>
              <a:rPr lang="en-US" sz="4400">
                <a:latin typeface="Modern Love Caps"/>
              </a:rPr>
              <a:t>Rabbit </a:t>
            </a:r>
            <a:endParaRPr lang="en-US">
              <a:latin typeface="Arial" panose="020B0604020202020204"/>
              <a:cs typeface="Arial" panose="020B0604020202020204"/>
            </a:endParaRPr>
          </a:p>
          <a:p>
            <a:pPr algn="ctr">
              <a:lnSpc>
                <a:spcPct val="120000"/>
              </a:lnSpc>
              <a:spcAft>
                <a:spcPts val="600"/>
              </a:spcAft>
              <a:buClr>
                <a:schemeClr val="accent6"/>
              </a:buClr>
              <a:buSzPct val="90000"/>
            </a:pPr>
            <a:r>
              <a:rPr lang="en-US" sz="4400">
                <a:latin typeface="Modern Love Caps"/>
              </a:rPr>
              <a:t>$91 million</a:t>
            </a:r>
            <a:endParaRPr lang="en-US">
              <a:cs typeface="Arial"/>
            </a:endParaRPr>
          </a:p>
        </p:txBody>
      </p:sp>
      <p:sp>
        <p:nvSpPr>
          <p:cNvPr id="25" name="Rectangle 29">
            <a:extLst>
              <a:ext uri="{FF2B5EF4-FFF2-40B4-BE49-F238E27FC236}">
                <a16:creationId xmlns:a16="http://schemas.microsoft.com/office/drawing/2014/main" xmlns="" id="{777713DB-A0B1-4507-9991-B6DCAE436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27503" r="26490" b="-1"/>
          <a:stretch/>
        </p:blipFill>
        <p:spPr>
          <a:xfrm>
            <a:off x="7534656" y="227"/>
            <a:ext cx="4657039" cy="6858000"/>
          </a:xfrm>
          <a:prstGeom prst="rect">
            <a:avLst/>
          </a:prstGeom>
        </p:spPr>
      </p:pic>
      <p:pic>
        <p:nvPicPr>
          <p:cNvPr id="27" name="Picture 31">
            <a:extLst>
              <a:ext uri="{FF2B5EF4-FFF2-40B4-BE49-F238E27FC236}">
                <a16:creationId xmlns:a16="http://schemas.microsoft.com/office/drawing/2014/main" xmlns="" id="{A9A96FF2-ACD7-48C4-BCE1-FC7F4210860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Tree>
    <p:extLst>
      <p:ext uri="{BB962C8B-B14F-4D97-AF65-F5344CB8AC3E}">
        <p14:creationId xmlns:p14="http://schemas.microsoft.com/office/powerpoint/2010/main" val="139505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679" y="121819"/>
            <a:ext cx="11720031" cy="6613825"/>
          </a:xfrm>
          <a:prstGeom prst="rect">
            <a:avLst/>
          </a:prstGeom>
        </p:spPr>
      </p:pic>
    </p:spTree>
    <p:extLst>
      <p:ext uri="{BB962C8B-B14F-4D97-AF65-F5344CB8AC3E}">
        <p14:creationId xmlns:p14="http://schemas.microsoft.com/office/powerpoint/2010/main" val="570466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822" y="679269"/>
            <a:ext cx="7746275" cy="369332"/>
          </a:xfrm>
          <a:prstGeom prst="rect">
            <a:avLst/>
          </a:prstGeom>
          <a:noFill/>
        </p:spPr>
        <p:txBody>
          <a:bodyPr wrap="square" lIns="91440" tIns="45720" rIns="91440" bIns="45720" rtlCol="0" anchor="t">
            <a:spAutoFit/>
          </a:bodyPr>
          <a:lstStyle/>
          <a:p>
            <a:endParaRPr lang="en-GB" dirty="0"/>
          </a:p>
        </p:txBody>
      </p:sp>
      <p:pic>
        <p:nvPicPr>
          <p:cNvPr id="3" name="Picture 3">
            <a:hlinkClick r:id="" action="ppaction://media"/>
            <a:extLst>
              <a:ext uri="{FF2B5EF4-FFF2-40B4-BE49-F238E27FC236}">
                <a16:creationId xmlns:a16="http://schemas.microsoft.com/office/drawing/2014/main" xmlns="" id="{49447CF3-6C0D-41C6-8232-588ED872CD8D}"/>
              </a:ext>
            </a:extLst>
          </p:cNvPr>
          <p:cNvPicPr>
            <a:picLocks noRot="1" noChangeAspect="1"/>
          </p:cNvPicPr>
          <p:nvPr>
            <a:videoFile r:link="rId1"/>
          </p:nvPr>
        </p:nvPicPr>
        <p:blipFill>
          <a:blip r:embed="rId6"/>
          <a:stretch>
            <a:fillRect/>
          </a:stretch>
        </p:blipFill>
        <p:spPr>
          <a:xfrm>
            <a:off x="848264" y="345955"/>
            <a:ext cx="4572000" cy="2571750"/>
          </a:xfrm>
          <a:prstGeom prst="rect">
            <a:avLst/>
          </a:prstGeom>
        </p:spPr>
      </p:pic>
      <p:sp>
        <p:nvSpPr>
          <p:cNvPr id="4" name="TextBox 3">
            <a:extLst>
              <a:ext uri="{FF2B5EF4-FFF2-40B4-BE49-F238E27FC236}">
                <a16:creationId xmlns:a16="http://schemas.microsoft.com/office/drawing/2014/main" xmlns="" id="{FE74CB0E-B55E-4AF8-89B5-34DA4F1E2935}"/>
              </a:ext>
            </a:extLst>
          </p:cNvPr>
          <p:cNvSpPr txBox="1"/>
          <p:nvPr/>
        </p:nvSpPr>
        <p:spPr>
          <a:xfrm>
            <a:off x="1273834" y="2955985"/>
            <a:ext cx="3533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Arial"/>
              </a:rPr>
              <a:t>Meet Lucy a Graphic Designer</a:t>
            </a:r>
          </a:p>
        </p:txBody>
      </p:sp>
      <p:pic>
        <p:nvPicPr>
          <p:cNvPr id="5" name="Picture 5">
            <a:hlinkClick r:id="" action="ppaction://media"/>
            <a:extLst>
              <a:ext uri="{FF2B5EF4-FFF2-40B4-BE49-F238E27FC236}">
                <a16:creationId xmlns:a16="http://schemas.microsoft.com/office/drawing/2014/main" xmlns="" id="{86568125-823C-4C3F-970B-82317B74E227}"/>
              </a:ext>
            </a:extLst>
          </p:cNvPr>
          <p:cNvPicPr>
            <a:picLocks noRot="1" noChangeAspect="1"/>
          </p:cNvPicPr>
          <p:nvPr>
            <a:videoFile r:link="rId2"/>
          </p:nvPr>
        </p:nvPicPr>
        <p:blipFill>
          <a:blip r:embed="rId7"/>
          <a:stretch>
            <a:fillRect/>
          </a:stretch>
        </p:blipFill>
        <p:spPr>
          <a:xfrm>
            <a:off x="5736566" y="331578"/>
            <a:ext cx="4572000" cy="2571750"/>
          </a:xfrm>
          <a:prstGeom prst="rect">
            <a:avLst/>
          </a:prstGeom>
        </p:spPr>
      </p:pic>
      <p:sp>
        <p:nvSpPr>
          <p:cNvPr id="6" name="TextBox 5">
            <a:extLst>
              <a:ext uri="{FF2B5EF4-FFF2-40B4-BE49-F238E27FC236}">
                <a16:creationId xmlns:a16="http://schemas.microsoft.com/office/drawing/2014/main" xmlns="" id="{A48CC752-6D62-4007-A2D2-155FFED6061B}"/>
              </a:ext>
            </a:extLst>
          </p:cNvPr>
          <p:cNvSpPr txBox="1"/>
          <p:nvPr/>
        </p:nvSpPr>
        <p:spPr>
          <a:xfrm>
            <a:off x="6635690" y="2955086"/>
            <a:ext cx="34189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Meet Andrew a Photographer</a:t>
            </a:r>
          </a:p>
        </p:txBody>
      </p:sp>
      <p:pic>
        <p:nvPicPr>
          <p:cNvPr id="7" name="Picture 7">
            <a:hlinkClick r:id="" action="ppaction://media"/>
            <a:extLst>
              <a:ext uri="{FF2B5EF4-FFF2-40B4-BE49-F238E27FC236}">
                <a16:creationId xmlns:a16="http://schemas.microsoft.com/office/drawing/2014/main" xmlns="" id="{10A171C0-5ED4-4812-A544-06D326374891}"/>
              </a:ext>
            </a:extLst>
          </p:cNvPr>
          <p:cNvPicPr>
            <a:picLocks noRot="1" noChangeAspect="1"/>
          </p:cNvPicPr>
          <p:nvPr>
            <a:videoFile r:link="rId3"/>
          </p:nvPr>
        </p:nvPicPr>
        <p:blipFill>
          <a:blip r:embed="rId8"/>
          <a:stretch>
            <a:fillRect/>
          </a:stretch>
        </p:blipFill>
        <p:spPr>
          <a:xfrm>
            <a:off x="848264" y="3465842"/>
            <a:ext cx="4572000" cy="2571750"/>
          </a:xfrm>
          <a:prstGeom prst="rect">
            <a:avLst/>
          </a:prstGeom>
        </p:spPr>
      </p:pic>
      <p:sp>
        <p:nvSpPr>
          <p:cNvPr id="8" name="TextBox 7">
            <a:extLst>
              <a:ext uri="{FF2B5EF4-FFF2-40B4-BE49-F238E27FC236}">
                <a16:creationId xmlns:a16="http://schemas.microsoft.com/office/drawing/2014/main" xmlns="" id="{3034B159-8CCB-4FD3-BB8C-867DF8358F14}"/>
              </a:ext>
            </a:extLst>
          </p:cNvPr>
          <p:cNvSpPr txBox="1"/>
          <p:nvPr/>
        </p:nvSpPr>
        <p:spPr>
          <a:xfrm>
            <a:off x="840716" y="6074074"/>
            <a:ext cx="50435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Meet Olivia and Charlotte Ex Madeley Pupils</a:t>
            </a:r>
          </a:p>
        </p:txBody>
      </p:sp>
      <p:pic>
        <p:nvPicPr>
          <p:cNvPr id="9" name="Picture 9">
            <a:hlinkClick r:id="" action="ppaction://media"/>
            <a:extLst>
              <a:ext uri="{FF2B5EF4-FFF2-40B4-BE49-F238E27FC236}">
                <a16:creationId xmlns:a16="http://schemas.microsoft.com/office/drawing/2014/main" xmlns="" id="{AE0210FB-DFD2-436F-98B3-014A32C11317}"/>
              </a:ext>
            </a:extLst>
          </p:cNvPr>
          <p:cNvPicPr>
            <a:picLocks noRot="1" noChangeAspect="1"/>
          </p:cNvPicPr>
          <p:nvPr>
            <a:videoFile r:link="rId4"/>
          </p:nvPr>
        </p:nvPicPr>
        <p:blipFill>
          <a:blip r:embed="rId9"/>
          <a:stretch>
            <a:fillRect/>
          </a:stretch>
        </p:blipFill>
        <p:spPr>
          <a:xfrm>
            <a:off x="5779698" y="3451465"/>
            <a:ext cx="4572000" cy="2571750"/>
          </a:xfrm>
          <a:prstGeom prst="rect">
            <a:avLst/>
          </a:prstGeom>
        </p:spPr>
      </p:pic>
      <p:sp>
        <p:nvSpPr>
          <p:cNvPr id="10" name="TextBox 9">
            <a:extLst>
              <a:ext uri="{FF2B5EF4-FFF2-40B4-BE49-F238E27FC236}">
                <a16:creationId xmlns:a16="http://schemas.microsoft.com/office/drawing/2014/main" xmlns="" id="{A209082E-8BD9-4B1E-B152-B94784FC9E3C}"/>
              </a:ext>
            </a:extLst>
          </p:cNvPr>
          <p:cNvSpPr txBox="1"/>
          <p:nvPr/>
        </p:nvSpPr>
        <p:spPr>
          <a:xfrm>
            <a:off x="5771251" y="6073176"/>
            <a:ext cx="47704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Meet Brett an Automotive Interior Designer</a:t>
            </a:r>
          </a:p>
        </p:txBody>
      </p:sp>
    </p:spTree>
    <p:extLst>
      <p:ext uri="{BB962C8B-B14F-4D97-AF65-F5344CB8AC3E}">
        <p14:creationId xmlns:p14="http://schemas.microsoft.com/office/powerpoint/2010/main" val="3104488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9587" y="5932345"/>
            <a:ext cx="9144000" cy="923330"/>
          </a:xfrm>
          <a:prstGeom prst="rect">
            <a:avLst/>
          </a:prstGeom>
          <a:noFill/>
        </p:spPr>
        <p:txBody>
          <a:bodyPr wrap="square" lIns="91440" tIns="45720" rIns="91440" bIns="45720" rtlCol="0" anchor="t">
            <a:spAutoFit/>
          </a:bodyPr>
          <a:lstStyle/>
          <a:p>
            <a:r>
              <a:rPr lang="en-GB" dirty="0"/>
              <a:t>If you would like to see art and photography work by current GCSE pupils, or even spot some of yours follow us on Instagram </a:t>
            </a:r>
            <a:r>
              <a:rPr lang="en-GB" dirty="0">
                <a:solidFill>
                  <a:srgbClr val="00B050"/>
                </a:solidFill>
              </a:rPr>
              <a:t>@artphotographymadeley.</a:t>
            </a:r>
            <a:endParaRPr lang="en-GB" dirty="0">
              <a:solidFill>
                <a:srgbClr val="00B050"/>
              </a:solidFill>
              <a:cs typeface="Arial"/>
            </a:endParaRPr>
          </a:p>
          <a:p>
            <a:endParaRPr lang="en-GB" dirty="0"/>
          </a:p>
        </p:txBody>
      </p:sp>
      <p:pic>
        <p:nvPicPr>
          <p:cNvPr id="3" name="Picture 3" descr="Icon&#10;&#10;Description automatically generated">
            <a:extLst>
              <a:ext uri="{FF2B5EF4-FFF2-40B4-BE49-F238E27FC236}">
                <a16:creationId xmlns:a16="http://schemas.microsoft.com/office/drawing/2014/main" xmlns="" id="{E4FA3ABD-CDF7-4443-9EBC-4F207CD0AE84}"/>
              </a:ext>
            </a:extLst>
          </p:cNvPr>
          <p:cNvPicPr>
            <a:picLocks noChangeAspect="1"/>
          </p:cNvPicPr>
          <p:nvPr/>
        </p:nvPicPr>
        <p:blipFill>
          <a:blip r:embed="rId6"/>
          <a:stretch>
            <a:fillRect/>
          </a:stretch>
        </p:blipFill>
        <p:spPr>
          <a:xfrm>
            <a:off x="1156929" y="5836758"/>
            <a:ext cx="820409" cy="820409"/>
          </a:xfrm>
          <a:prstGeom prst="rect">
            <a:avLst/>
          </a:prstGeom>
        </p:spPr>
      </p:pic>
      <p:pic>
        <p:nvPicPr>
          <p:cNvPr id="4" name="Picture 4">
            <a:hlinkClick r:id="" action="ppaction://media"/>
            <a:extLst>
              <a:ext uri="{FF2B5EF4-FFF2-40B4-BE49-F238E27FC236}">
                <a16:creationId xmlns:a16="http://schemas.microsoft.com/office/drawing/2014/main" xmlns="" id="{DE669A47-700A-449B-9986-3CA3AB261683}"/>
              </a:ext>
            </a:extLst>
          </p:cNvPr>
          <p:cNvPicPr>
            <a:picLocks noRot="1" noChangeAspect="1"/>
          </p:cNvPicPr>
          <p:nvPr>
            <a:videoFile r:link="rId1"/>
          </p:nvPr>
        </p:nvPicPr>
        <p:blipFill>
          <a:blip r:embed="rId7"/>
          <a:stretch>
            <a:fillRect/>
          </a:stretch>
        </p:blipFill>
        <p:spPr>
          <a:xfrm>
            <a:off x="819510" y="187805"/>
            <a:ext cx="4572000" cy="2571750"/>
          </a:xfrm>
          <a:prstGeom prst="rect">
            <a:avLst/>
          </a:prstGeom>
        </p:spPr>
      </p:pic>
      <p:sp>
        <p:nvSpPr>
          <p:cNvPr id="5" name="TextBox 4">
            <a:extLst>
              <a:ext uri="{FF2B5EF4-FFF2-40B4-BE49-F238E27FC236}">
                <a16:creationId xmlns:a16="http://schemas.microsoft.com/office/drawing/2014/main" xmlns="" id="{F7EE415D-4929-45F3-A496-D13C5019B12A}"/>
              </a:ext>
            </a:extLst>
          </p:cNvPr>
          <p:cNvSpPr txBox="1"/>
          <p:nvPr/>
        </p:nvSpPr>
        <p:spPr>
          <a:xfrm>
            <a:off x="138023" y="2840966"/>
            <a:ext cx="61075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Meet Jack an ex Madeley Pupil and now an Art Dealer</a:t>
            </a:r>
          </a:p>
        </p:txBody>
      </p:sp>
      <p:pic>
        <p:nvPicPr>
          <p:cNvPr id="6" name="Marketing Manager">
            <a:hlinkClick r:id="" action="ppaction://media"/>
            <a:extLst>
              <a:ext uri="{FF2B5EF4-FFF2-40B4-BE49-F238E27FC236}">
                <a16:creationId xmlns:a16="http://schemas.microsoft.com/office/drawing/2014/main" xmlns="" id="{44D8748A-1F7D-4AF3-85FF-704460256C0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970422" y="3423309"/>
            <a:ext cx="730250" cy="730250"/>
          </a:xfrm>
          <a:prstGeom prst="rect">
            <a:avLst/>
          </a:prstGeom>
        </p:spPr>
      </p:pic>
      <p:sp>
        <p:nvSpPr>
          <p:cNvPr id="7" name="TextBox 6">
            <a:extLst>
              <a:ext uri="{FF2B5EF4-FFF2-40B4-BE49-F238E27FC236}">
                <a16:creationId xmlns:a16="http://schemas.microsoft.com/office/drawing/2014/main" xmlns="" id="{9FA522A9-9822-4EDE-912E-1364ADA300F9}"/>
              </a:ext>
            </a:extLst>
          </p:cNvPr>
          <p:cNvSpPr txBox="1"/>
          <p:nvPr/>
        </p:nvSpPr>
        <p:spPr>
          <a:xfrm>
            <a:off x="3875238" y="332889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Meet Carly, she is a Marketing Manager in Kowloon, Hong Kong</a:t>
            </a:r>
            <a:endParaRPr lang="en-GB" dirty="0">
              <a:cs typeface="Arial"/>
            </a:endParaRPr>
          </a:p>
        </p:txBody>
      </p:sp>
      <p:pic>
        <p:nvPicPr>
          <p:cNvPr id="8" name="Picture 8">
            <a:hlinkClick r:id="" action="ppaction://media"/>
            <a:extLst>
              <a:ext uri="{FF2B5EF4-FFF2-40B4-BE49-F238E27FC236}">
                <a16:creationId xmlns:a16="http://schemas.microsoft.com/office/drawing/2014/main" xmlns="" id="{2F97EF9E-133A-43BF-B784-5BAE36AD8F5A}"/>
              </a:ext>
            </a:extLst>
          </p:cNvPr>
          <p:cNvPicPr>
            <a:picLocks noRot="1" noChangeAspect="1"/>
          </p:cNvPicPr>
          <p:nvPr>
            <a:videoFile r:link="rId4"/>
          </p:nvPr>
        </p:nvPicPr>
        <p:blipFill>
          <a:blip r:embed="rId9"/>
          <a:stretch>
            <a:fillRect/>
          </a:stretch>
        </p:blipFill>
        <p:spPr>
          <a:xfrm>
            <a:off x="5966603" y="187805"/>
            <a:ext cx="4572000" cy="2571750"/>
          </a:xfrm>
          <a:prstGeom prst="rect">
            <a:avLst/>
          </a:prstGeom>
        </p:spPr>
      </p:pic>
      <p:sp>
        <p:nvSpPr>
          <p:cNvPr id="9" name="TextBox 8">
            <a:extLst>
              <a:ext uri="{FF2B5EF4-FFF2-40B4-BE49-F238E27FC236}">
                <a16:creationId xmlns:a16="http://schemas.microsoft.com/office/drawing/2014/main" xmlns="" id="{249BB99E-35CA-43CD-8258-342150480717}"/>
              </a:ext>
            </a:extLst>
          </p:cNvPr>
          <p:cNvSpPr txBox="1"/>
          <p:nvPr/>
        </p:nvSpPr>
        <p:spPr>
          <a:xfrm>
            <a:off x="6375999" y="2824792"/>
            <a:ext cx="4152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Meet Jill a Fashion Trend Forecaster</a:t>
            </a:r>
          </a:p>
        </p:txBody>
      </p:sp>
      <p:sp>
        <p:nvSpPr>
          <p:cNvPr id="10" name="TextBox 9">
            <a:extLst>
              <a:ext uri="{FF2B5EF4-FFF2-40B4-BE49-F238E27FC236}">
                <a16:creationId xmlns:a16="http://schemas.microsoft.com/office/drawing/2014/main" xmlns="" id="{C191C79A-4798-4EFC-92FD-D60DD5C85473}"/>
              </a:ext>
            </a:extLst>
          </p:cNvPr>
          <p:cNvSpPr txBox="1"/>
          <p:nvPr/>
        </p:nvSpPr>
        <p:spPr>
          <a:xfrm>
            <a:off x="1429289" y="4247252"/>
            <a:ext cx="92273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00B050"/>
                </a:solidFill>
                <a:hlinkClick r:id="rId10"/>
              </a:rPr>
              <a:t>https://studio.youtube.com/channel/UCOvDDHUnrXs6CUII72bgJ8Q/videos/upload?filter=%5B%5D&amp;sort=%7B%22columnType%22%3A%22date%22%2C%22sortOrder%22%3A%22DESCENDING%22%7D</a:t>
            </a:r>
            <a:r>
              <a:rPr lang="en-GB" dirty="0">
                <a:solidFill>
                  <a:srgbClr val="00B050"/>
                </a:solidFill>
              </a:rPr>
              <a:t> </a:t>
            </a:r>
            <a:r>
              <a:rPr lang="en-GB" dirty="0"/>
              <a:t>Please follow this link to our you tub channel for more arts career videos (or careers in other industries using arts skills). We will keep updating the page as videos come in.</a:t>
            </a:r>
            <a:endParaRPr lang="en-GB" dirty="0">
              <a:cs typeface="Arial"/>
            </a:endParaRPr>
          </a:p>
        </p:txBody>
      </p:sp>
      <p:pic>
        <p:nvPicPr>
          <p:cNvPr id="11" name="Picture 11" descr="Logo&#10;&#10;Description automatically generated">
            <a:extLst>
              <a:ext uri="{FF2B5EF4-FFF2-40B4-BE49-F238E27FC236}">
                <a16:creationId xmlns:a16="http://schemas.microsoft.com/office/drawing/2014/main" xmlns="" id="{F122E872-1982-4A22-B6F2-125436888FC1}"/>
              </a:ext>
            </a:extLst>
          </p:cNvPr>
          <p:cNvPicPr>
            <a:picLocks noChangeAspect="1"/>
          </p:cNvPicPr>
          <p:nvPr/>
        </p:nvPicPr>
        <p:blipFill rotWithShape="1">
          <a:blip r:embed="rId11"/>
          <a:srcRect l="32461" t="29151" r="33253" b="26935"/>
          <a:stretch/>
        </p:blipFill>
        <p:spPr>
          <a:xfrm>
            <a:off x="368060" y="4375325"/>
            <a:ext cx="940556" cy="677622"/>
          </a:xfrm>
          <a:prstGeom prst="rect">
            <a:avLst/>
          </a:prstGeom>
        </p:spPr>
      </p:pic>
    </p:spTree>
    <p:extLst>
      <p:ext uri="{BB962C8B-B14F-4D97-AF65-F5344CB8AC3E}">
        <p14:creationId xmlns:p14="http://schemas.microsoft.com/office/powerpoint/2010/main" val="3445186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E07C2B1-ACFA-4D07-8CAD-1D0899CCB54E}"/>
              </a:ext>
            </a:extLst>
          </p:cNvPr>
          <p:cNvPicPr>
            <a:picLocks noChangeAspect="1"/>
          </p:cNvPicPr>
          <p:nvPr/>
        </p:nvPicPr>
        <p:blipFill>
          <a:blip r:embed="rId2"/>
          <a:stretch>
            <a:fillRect/>
          </a:stretch>
        </p:blipFill>
        <p:spPr>
          <a:xfrm>
            <a:off x="200678" y="305818"/>
            <a:ext cx="3038391" cy="3624323"/>
          </a:xfrm>
          <a:prstGeom prst="rect">
            <a:avLst/>
          </a:prstGeom>
        </p:spPr>
      </p:pic>
      <p:pic>
        <p:nvPicPr>
          <p:cNvPr id="3" name="Picture 2">
            <a:extLst>
              <a:ext uri="{FF2B5EF4-FFF2-40B4-BE49-F238E27FC236}">
                <a16:creationId xmlns:a16="http://schemas.microsoft.com/office/drawing/2014/main" xmlns="" id="{C1EE1D37-6DD7-4191-BE69-0E2113D7A704}"/>
              </a:ext>
            </a:extLst>
          </p:cNvPr>
          <p:cNvPicPr>
            <a:picLocks noChangeAspect="1"/>
          </p:cNvPicPr>
          <p:nvPr/>
        </p:nvPicPr>
        <p:blipFill>
          <a:blip r:embed="rId3"/>
          <a:stretch>
            <a:fillRect/>
          </a:stretch>
        </p:blipFill>
        <p:spPr>
          <a:xfrm>
            <a:off x="2987252" y="376419"/>
            <a:ext cx="2755367" cy="1638843"/>
          </a:xfrm>
          <a:prstGeom prst="rect">
            <a:avLst/>
          </a:prstGeom>
        </p:spPr>
      </p:pic>
      <p:pic>
        <p:nvPicPr>
          <p:cNvPr id="4" name="Picture 3">
            <a:extLst>
              <a:ext uri="{FF2B5EF4-FFF2-40B4-BE49-F238E27FC236}">
                <a16:creationId xmlns:a16="http://schemas.microsoft.com/office/drawing/2014/main" xmlns="" id="{6B091BCE-BCA9-43BE-BA80-055BF79A8FCF}"/>
              </a:ext>
            </a:extLst>
          </p:cNvPr>
          <p:cNvPicPr>
            <a:picLocks noChangeAspect="1"/>
          </p:cNvPicPr>
          <p:nvPr/>
        </p:nvPicPr>
        <p:blipFill>
          <a:blip r:embed="rId4"/>
          <a:stretch>
            <a:fillRect/>
          </a:stretch>
        </p:blipFill>
        <p:spPr>
          <a:xfrm>
            <a:off x="7534586" y="4004840"/>
            <a:ext cx="4434216" cy="2630467"/>
          </a:xfrm>
          <a:prstGeom prst="rect">
            <a:avLst/>
          </a:prstGeom>
        </p:spPr>
      </p:pic>
      <p:pic>
        <p:nvPicPr>
          <p:cNvPr id="5" name="Picture 4">
            <a:extLst>
              <a:ext uri="{FF2B5EF4-FFF2-40B4-BE49-F238E27FC236}">
                <a16:creationId xmlns:a16="http://schemas.microsoft.com/office/drawing/2014/main" xmlns="" id="{F7BF8A11-0FC3-4BDF-AA9E-FA6105333F46}"/>
              </a:ext>
            </a:extLst>
          </p:cNvPr>
          <p:cNvPicPr>
            <a:picLocks noChangeAspect="1"/>
          </p:cNvPicPr>
          <p:nvPr/>
        </p:nvPicPr>
        <p:blipFill>
          <a:blip r:embed="rId5"/>
          <a:stretch>
            <a:fillRect/>
          </a:stretch>
        </p:blipFill>
        <p:spPr>
          <a:xfrm>
            <a:off x="8400255" y="848010"/>
            <a:ext cx="2683481" cy="3013756"/>
          </a:xfrm>
          <a:prstGeom prst="rect">
            <a:avLst/>
          </a:prstGeom>
        </p:spPr>
      </p:pic>
      <p:pic>
        <p:nvPicPr>
          <p:cNvPr id="6" name="Picture 5">
            <a:extLst>
              <a:ext uri="{FF2B5EF4-FFF2-40B4-BE49-F238E27FC236}">
                <a16:creationId xmlns:a16="http://schemas.microsoft.com/office/drawing/2014/main" xmlns="" id="{36498DB6-A512-46FD-99D7-873BCF107692}"/>
              </a:ext>
            </a:extLst>
          </p:cNvPr>
          <p:cNvPicPr>
            <a:picLocks noChangeAspect="1"/>
          </p:cNvPicPr>
          <p:nvPr/>
        </p:nvPicPr>
        <p:blipFill>
          <a:blip r:embed="rId6"/>
          <a:stretch>
            <a:fillRect/>
          </a:stretch>
        </p:blipFill>
        <p:spPr>
          <a:xfrm>
            <a:off x="6002233" y="385527"/>
            <a:ext cx="2781300" cy="1647825"/>
          </a:xfrm>
          <a:prstGeom prst="rect">
            <a:avLst/>
          </a:prstGeom>
        </p:spPr>
      </p:pic>
      <p:pic>
        <p:nvPicPr>
          <p:cNvPr id="7" name="Picture 6">
            <a:extLst>
              <a:ext uri="{FF2B5EF4-FFF2-40B4-BE49-F238E27FC236}">
                <a16:creationId xmlns:a16="http://schemas.microsoft.com/office/drawing/2014/main" xmlns="" id="{7B0F8C12-D571-47CA-AEFE-53C9504EB47E}"/>
              </a:ext>
            </a:extLst>
          </p:cNvPr>
          <p:cNvPicPr>
            <a:picLocks noChangeAspect="1"/>
          </p:cNvPicPr>
          <p:nvPr/>
        </p:nvPicPr>
        <p:blipFill>
          <a:blip r:embed="rId7"/>
          <a:stretch>
            <a:fillRect/>
          </a:stretch>
        </p:blipFill>
        <p:spPr>
          <a:xfrm>
            <a:off x="282418" y="4488972"/>
            <a:ext cx="3390351" cy="2011225"/>
          </a:xfrm>
          <a:prstGeom prst="rect">
            <a:avLst/>
          </a:prstGeom>
        </p:spPr>
      </p:pic>
      <p:pic>
        <p:nvPicPr>
          <p:cNvPr id="8" name="Picture 7">
            <a:extLst>
              <a:ext uri="{FF2B5EF4-FFF2-40B4-BE49-F238E27FC236}">
                <a16:creationId xmlns:a16="http://schemas.microsoft.com/office/drawing/2014/main" xmlns="" id="{BB2474F2-A9A4-44EB-8673-3FAE8A9C4FE2}"/>
              </a:ext>
            </a:extLst>
          </p:cNvPr>
          <p:cNvPicPr>
            <a:picLocks noChangeAspect="1"/>
          </p:cNvPicPr>
          <p:nvPr/>
        </p:nvPicPr>
        <p:blipFill>
          <a:blip r:embed="rId8"/>
          <a:stretch>
            <a:fillRect/>
          </a:stretch>
        </p:blipFill>
        <p:spPr>
          <a:xfrm>
            <a:off x="3559361" y="2837785"/>
            <a:ext cx="3951910" cy="2344353"/>
          </a:xfrm>
          <a:prstGeom prst="rect">
            <a:avLst/>
          </a:prstGeom>
        </p:spPr>
      </p:pic>
      <p:pic>
        <p:nvPicPr>
          <p:cNvPr id="9" name="Picture 8">
            <a:extLst>
              <a:ext uri="{FF2B5EF4-FFF2-40B4-BE49-F238E27FC236}">
                <a16:creationId xmlns:a16="http://schemas.microsoft.com/office/drawing/2014/main" xmlns="" id="{80493221-A2F1-4A73-B2A4-C4816E7E3196}"/>
              </a:ext>
            </a:extLst>
          </p:cNvPr>
          <p:cNvPicPr>
            <a:picLocks noChangeAspect="1"/>
          </p:cNvPicPr>
          <p:nvPr/>
        </p:nvPicPr>
        <p:blipFill>
          <a:blip r:embed="rId9"/>
          <a:stretch>
            <a:fillRect/>
          </a:stretch>
        </p:blipFill>
        <p:spPr>
          <a:xfrm>
            <a:off x="3926097" y="4822165"/>
            <a:ext cx="3390900" cy="1352550"/>
          </a:xfrm>
          <a:prstGeom prst="rect">
            <a:avLst/>
          </a:prstGeom>
        </p:spPr>
      </p:pic>
      <p:sp>
        <p:nvSpPr>
          <p:cNvPr id="10" name="TextBox 9">
            <a:extLst>
              <a:ext uri="{FF2B5EF4-FFF2-40B4-BE49-F238E27FC236}">
                <a16:creationId xmlns:a16="http://schemas.microsoft.com/office/drawing/2014/main" xmlns="" id="{E871076B-3ADC-45B4-A3E1-635050A89CFD}"/>
              </a:ext>
            </a:extLst>
          </p:cNvPr>
          <p:cNvSpPr txBox="1"/>
          <p:nvPr/>
        </p:nvSpPr>
        <p:spPr>
          <a:xfrm>
            <a:off x="3387305" y="2122098"/>
            <a:ext cx="67688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Modern Love Grunge"/>
                <a:cs typeface="Arial"/>
              </a:rPr>
              <a:t>EXPRESS YOUR SELF</a:t>
            </a:r>
            <a:endParaRPr lang="en-GB" sz="4000" dirty="0">
              <a:latin typeface="Modern Love Grunge"/>
              <a:cs typeface="Arial"/>
            </a:endParaRPr>
          </a:p>
        </p:txBody>
      </p:sp>
      <p:sp>
        <p:nvSpPr>
          <p:cNvPr id="11" name="TextBox 10">
            <a:extLst>
              <a:ext uri="{FF2B5EF4-FFF2-40B4-BE49-F238E27FC236}">
                <a16:creationId xmlns:a16="http://schemas.microsoft.com/office/drawing/2014/main" xmlns="" id="{6A528639-6F88-4216-8E89-E4DAA69754CC}"/>
              </a:ext>
            </a:extLst>
          </p:cNvPr>
          <p:cNvSpPr txBox="1"/>
          <p:nvPr/>
        </p:nvSpPr>
        <p:spPr>
          <a:xfrm>
            <a:off x="8936067" y="295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Paul McCartney</a:t>
            </a:r>
          </a:p>
        </p:txBody>
      </p:sp>
      <p:sp>
        <p:nvSpPr>
          <p:cNvPr id="12" name="TextBox 11">
            <a:extLst>
              <a:ext uri="{FF2B5EF4-FFF2-40B4-BE49-F238E27FC236}">
                <a16:creationId xmlns:a16="http://schemas.microsoft.com/office/drawing/2014/main" xmlns="" id="{23E67E3D-C00A-4033-B2D1-8D024C393AAC}"/>
              </a:ext>
            </a:extLst>
          </p:cNvPr>
          <p:cNvSpPr txBox="1"/>
          <p:nvPr/>
        </p:nvSpPr>
        <p:spPr>
          <a:xfrm>
            <a:off x="2192187" y="68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Keith Lemon</a:t>
            </a:r>
          </a:p>
        </p:txBody>
      </p:sp>
      <p:sp>
        <p:nvSpPr>
          <p:cNvPr id="13" name="TextBox 12">
            <a:extLst>
              <a:ext uri="{FF2B5EF4-FFF2-40B4-BE49-F238E27FC236}">
                <a16:creationId xmlns:a16="http://schemas.microsoft.com/office/drawing/2014/main" xmlns="" id="{94D9EF1E-AD3D-4272-A0FB-A747A8CA39C5}"/>
              </a:ext>
            </a:extLst>
          </p:cNvPr>
          <p:cNvSpPr txBox="1"/>
          <p:nvPr/>
        </p:nvSpPr>
        <p:spPr>
          <a:xfrm>
            <a:off x="4721704" y="626008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Andrew Marr</a:t>
            </a:r>
          </a:p>
        </p:txBody>
      </p:sp>
      <p:sp>
        <p:nvSpPr>
          <p:cNvPr id="14" name="TextBox 13">
            <a:extLst>
              <a:ext uri="{FF2B5EF4-FFF2-40B4-BE49-F238E27FC236}">
                <a16:creationId xmlns:a16="http://schemas.microsoft.com/office/drawing/2014/main" xmlns="" id="{66BBEF03-B09F-4D01-8B32-843D7A669EF2}"/>
              </a:ext>
            </a:extLst>
          </p:cNvPr>
          <p:cNvSpPr txBox="1"/>
          <p:nvPr/>
        </p:nvSpPr>
        <p:spPr>
          <a:xfrm>
            <a:off x="1025825" y="41169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Ronnie Wood</a:t>
            </a:r>
          </a:p>
        </p:txBody>
      </p:sp>
    </p:spTree>
    <p:extLst>
      <p:ext uri="{BB962C8B-B14F-4D97-AF65-F5344CB8AC3E}">
        <p14:creationId xmlns:p14="http://schemas.microsoft.com/office/powerpoint/2010/main" val="1403751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9434" y="464253"/>
            <a:ext cx="4832949" cy="6035175"/>
          </a:xfrm>
          <a:prstGeom prst="rect">
            <a:avLst/>
          </a:prstGeom>
        </p:spPr>
      </p:pic>
      <p:pic>
        <p:nvPicPr>
          <p:cNvPr id="3" name="Picture 2"/>
          <p:cNvPicPr>
            <a:picLocks noChangeAspect="1"/>
          </p:cNvPicPr>
          <p:nvPr/>
        </p:nvPicPr>
        <p:blipFill>
          <a:blip r:embed="rId3"/>
          <a:stretch>
            <a:fillRect/>
          </a:stretch>
        </p:blipFill>
        <p:spPr>
          <a:xfrm>
            <a:off x="5269058" y="169681"/>
            <a:ext cx="5788786" cy="3043781"/>
          </a:xfrm>
          <a:prstGeom prst="rect">
            <a:avLst/>
          </a:prstGeom>
        </p:spPr>
      </p:pic>
      <p:pic>
        <p:nvPicPr>
          <p:cNvPr id="4" name="Picture 3"/>
          <p:cNvPicPr>
            <a:picLocks noChangeAspect="1"/>
          </p:cNvPicPr>
          <p:nvPr/>
        </p:nvPicPr>
        <p:blipFill>
          <a:blip r:embed="rId4"/>
          <a:stretch>
            <a:fillRect/>
          </a:stretch>
        </p:blipFill>
        <p:spPr>
          <a:xfrm>
            <a:off x="6026585" y="3328057"/>
            <a:ext cx="4757056" cy="3171371"/>
          </a:xfrm>
          <a:prstGeom prst="rect">
            <a:avLst/>
          </a:prstGeom>
        </p:spPr>
      </p:pic>
      <p:sp>
        <p:nvSpPr>
          <p:cNvPr id="5" name="TextBox 4">
            <a:extLst>
              <a:ext uri="{FF2B5EF4-FFF2-40B4-BE49-F238E27FC236}">
                <a16:creationId xmlns:a16="http://schemas.microsoft.com/office/drawing/2014/main" xmlns="" id="{EDF2509F-24D4-477D-9F3A-67B840D6E47A}"/>
              </a:ext>
            </a:extLst>
          </p:cNvPr>
          <p:cNvSpPr txBox="1"/>
          <p:nvPr/>
        </p:nvSpPr>
        <p:spPr>
          <a:xfrm rot="-5400000">
            <a:off x="-2349261" y="2412896"/>
            <a:ext cx="58199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Modern Love Caps"/>
              </a:rPr>
              <a:t>YOU GET YOUR VOICE</a:t>
            </a:r>
            <a:endParaRPr lang="en-GB" sz="4000">
              <a:latin typeface="Modern Love Caps"/>
              <a:cs typeface="Arial"/>
            </a:endParaRPr>
          </a:p>
        </p:txBody>
      </p:sp>
    </p:spTree>
    <p:extLst>
      <p:ext uri="{BB962C8B-B14F-4D97-AF65-F5344CB8AC3E}">
        <p14:creationId xmlns:p14="http://schemas.microsoft.com/office/powerpoint/2010/main" val="256726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1E1850B-81EE-4905-9A6F-BDF593EC77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4479" y="0"/>
            <a:ext cx="103723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p:nvPicPr>
        <p:blipFill>
          <a:blip r:embed="rId3"/>
          <a:stretch>
            <a:fillRect/>
          </a:stretch>
        </p:blipFill>
        <p:spPr>
          <a:xfrm>
            <a:off x="1392859" y="326017"/>
            <a:ext cx="9591121" cy="6210250"/>
          </a:xfrm>
          <a:prstGeom prst="rect">
            <a:avLst/>
          </a:prstGeom>
        </p:spPr>
      </p:pic>
      <p:sp>
        <p:nvSpPr>
          <p:cNvPr id="9" name="Rectangle 8">
            <a:extLst>
              <a:ext uri="{FF2B5EF4-FFF2-40B4-BE49-F238E27FC236}">
                <a16:creationId xmlns:a16="http://schemas.microsoft.com/office/drawing/2014/main" xmlns="" id="{FA250539-5364-4CFC-82C6-D791BC0C8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240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9" b="12071"/>
          <a:stretch/>
        </p:blipFill>
        <p:spPr>
          <a:xfrm>
            <a:off x="20" y="10"/>
            <a:ext cx="12191980" cy="6857990"/>
          </a:xfrm>
          <a:prstGeom prst="rect">
            <a:avLst/>
          </a:prstGeom>
        </p:spPr>
      </p:pic>
    </p:spTree>
    <p:extLst>
      <p:ext uri="{BB962C8B-B14F-4D97-AF65-F5344CB8AC3E}">
        <p14:creationId xmlns:p14="http://schemas.microsoft.com/office/powerpoint/2010/main" val="567007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320" b="15609"/>
          <a:stretch/>
        </p:blipFill>
        <p:spPr>
          <a:xfrm>
            <a:off x="20" y="10"/>
            <a:ext cx="12191980" cy="6857990"/>
          </a:xfrm>
          <a:prstGeom prst="rect">
            <a:avLst/>
          </a:prstGeom>
        </p:spPr>
      </p:pic>
    </p:spTree>
    <p:extLst>
      <p:ext uri="{BB962C8B-B14F-4D97-AF65-F5344CB8AC3E}">
        <p14:creationId xmlns:p14="http://schemas.microsoft.com/office/powerpoint/2010/main" val="25144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661"/>
          <a:stretch/>
        </p:blipFill>
        <p:spPr>
          <a:xfrm>
            <a:off x="20" y="10"/>
            <a:ext cx="12191980" cy="6857990"/>
          </a:xfrm>
          <a:prstGeom prst="rect">
            <a:avLst/>
          </a:prstGeom>
        </p:spPr>
      </p:pic>
    </p:spTree>
    <p:extLst>
      <p:ext uri="{BB962C8B-B14F-4D97-AF65-F5344CB8AC3E}">
        <p14:creationId xmlns:p14="http://schemas.microsoft.com/office/powerpoint/2010/main" val="22399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96" y="6078362"/>
            <a:ext cx="11895909" cy="646331"/>
          </a:xfrm>
          <a:prstGeom prst="rect">
            <a:avLst/>
          </a:prstGeom>
        </p:spPr>
        <p:txBody>
          <a:bodyPr wrap="square">
            <a:spAutoFit/>
          </a:bodyPr>
          <a:lstStyle/>
          <a:p>
            <a:r>
              <a:rPr lang="en-GB" dirty="0"/>
              <a:t>https://www.forbes.com/sites/forbestechcouncil/2017/02/28/looking-ahead-jobs-that-may-never-be-automated/?sh=37d22a2e3ddf</a:t>
            </a:r>
          </a:p>
        </p:txBody>
      </p:sp>
      <p:sp>
        <p:nvSpPr>
          <p:cNvPr id="3" name="TextBox 2"/>
          <p:cNvSpPr txBox="1"/>
          <p:nvPr/>
        </p:nvSpPr>
        <p:spPr>
          <a:xfrm>
            <a:off x="1002801" y="442823"/>
            <a:ext cx="10891300" cy="4278094"/>
          </a:xfrm>
          <a:prstGeom prst="rect">
            <a:avLst/>
          </a:prstGeom>
          <a:noFill/>
        </p:spPr>
        <p:txBody>
          <a:bodyPr wrap="square" lIns="91440" tIns="45720" rIns="91440" bIns="45720" rtlCol="0" anchor="t">
            <a:spAutoFit/>
          </a:bodyPr>
          <a:lstStyle/>
          <a:p>
            <a:pPr algn="ctr"/>
            <a:r>
              <a:rPr lang="en-GB" sz="4400" u="sng" dirty="0">
                <a:solidFill>
                  <a:srgbClr val="00B050"/>
                </a:solidFill>
                <a:latin typeface="Modern Love Caps"/>
              </a:rPr>
              <a:t>JOBS THAT WONT BECOME AUTOMATED</a:t>
            </a:r>
            <a:r>
              <a:rPr lang="en-GB" sz="4400" dirty="0">
                <a:solidFill>
                  <a:srgbClr val="00B050"/>
                </a:solidFill>
                <a:latin typeface="Modern Love Caps"/>
              </a:rPr>
              <a:t> </a:t>
            </a:r>
            <a:endParaRPr lang="en-GB" sz="4400">
              <a:latin typeface="Modern Love Caps"/>
              <a:cs typeface="Arial"/>
            </a:endParaRPr>
          </a:p>
          <a:p>
            <a:pPr algn="ctr"/>
            <a:r>
              <a:rPr lang="en-GB" sz="3600">
                <a:latin typeface="Modern Love Caps"/>
              </a:rPr>
              <a:t>(TAKEN </a:t>
            </a:r>
            <a:r>
              <a:rPr lang="en-GB" sz="3600" dirty="0">
                <a:latin typeface="Modern Love Caps"/>
              </a:rPr>
              <a:t>OVER BY ROBOTS/ COMPUTERS)</a:t>
            </a:r>
            <a:endParaRPr lang="en-GB" sz="3600">
              <a:latin typeface="Modern Love Caps"/>
              <a:cs typeface="Arial"/>
            </a:endParaRPr>
          </a:p>
          <a:p>
            <a:endParaRPr lang="en-GB" dirty="0"/>
          </a:p>
          <a:p>
            <a:endParaRPr lang="en-GB" dirty="0"/>
          </a:p>
          <a:p>
            <a:pPr marL="342900" indent="-342900">
              <a:buAutoNum type="arabicPeriod"/>
            </a:pPr>
            <a:r>
              <a:rPr lang="en-GB" sz="2600" dirty="0">
                <a:latin typeface="Modern Love Caps"/>
              </a:rPr>
              <a:t>JOBS THAT REQUIRE HUMAN JUSDGEMENTS AND CREATIVITY</a:t>
            </a:r>
          </a:p>
          <a:p>
            <a:pPr marL="342900" indent="-342900">
              <a:buAutoNum type="arabicPeriod"/>
            </a:pPr>
            <a:r>
              <a:rPr lang="en-GB" sz="2600">
                <a:latin typeface="Modern Love Caps"/>
              </a:rPr>
              <a:t>EVERYTHING WILL BE AIDID BY ROBOTS/ COMPUTERS BUT NOT TAKEN </a:t>
            </a:r>
            <a:r>
              <a:rPr lang="en-GB" sz="2600" dirty="0">
                <a:latin typeface="Modern Love Caps"/>
              </a:rPr>
              <a:t>AWAY.</a:t>
            </a:r>
          </a:p>
          <a:p>
            <a:pPr marL="342900" indent="-342900">
              <a:buAutoNum type="arabicPeriod"/>
            </a:pPr>
            <a:r>
              <a:rPr lang="en-GB" sz="2600" dirty="0">
                <a:latin typeface="Modern Love Caps"/>
              </a:rPr>
              <a:t>ANYTHING THAT REQUIRES HUMAN SENSIBILTIY</a:t>
            </a:r>
          </a:p>
          <a:p>
            <a:pPr marL="342900" indent="-342900">
              <a:buAutoNum type="arabicPeriod"/>
            </a:pPr>
            <a:r>
              <a:rPr lang="en-GB" sz="2600" dirty="0">
                <a:latin typeface="Modern Love Caps"/>
              </a:rPr>
              <a:t>LIVE ENTERTAINMENT AND TALENTED EDUCATORS</a:t>
            </a:r>
          </a:p>
          <a:p>
            <a:pPr marL="342900" indent="-342900">
              <a:buAutoNum type="arabicPeriod"/>
            </a:pPr>
            <a:r>
              <a:rPr lang="en-GB" sz="2600" dirty="0">
                <a:latin typeface="Modern Love Caps"/>
              </a:rPr>
              <a:t>ARTISTIC ENDEAVOURS AND EMPHATIC ROLES</a:t>
            </a:r>
          </a:p>
          <a:p>
            <a:pPr marL="342900" indent="-342900">
              <a:buAutoNum type="arabicPeriod"/>
            </a:pPr>
            <a:r>
              <a:rPr lang="en-GB" sz="2600" dirty="0">
                <a:latin typeface="Modern Love Caps"/>
              </a:rPr>
              <a:t>REQUIRING HUMAN AUTHENTICITY- UNDERSTANDING HUMANS</a:t>
            </a:r>
          </a:p>
        </p:txBody>
      </p:sp>
    </p:spTree>
    <p:extLst>
      <p:ext uri="{BB962C8B-B14F-4D97-AF65-F5344CB8AC3E}">
        <p14:creationId xmlns:p14="http://schemas.microsoft.com/office/powerpoint/2010/main" val="4968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6077" y="153353"/>
            <a:ext cx="4461510" cy="6550308"/>
          </a:xfrm>
          <a:prstGeom prst="rect">
            <a:avLst/>
          </a:prstGeom>
        </p:spPr>
      </p:pic>
      <p:sp>
        <p:nvSpPr>
          <p:cNvPr id="3" name="TextBox 2"/>
          <p:cNvSpPr txBox="1"/>
          <p:nvPr/>
        </p:nvSpPr>
        <p:spPr>
          <a:xfrm>
            <a:off x="5136989" y="1413993"/>
            <a:ext cx="6173801" cy="3293209"/>
          </a:xfrm>
          <a:prstGeom prst="rect">
            <a:avLst/>
          </a:prstGeom>
          <a:noFill/>
        </p:spPr>
        <p:txBody>
          <a:bodyPr wrap="square" lIns="91440" tIns="45720" rIns="91440" bIns="45720" rtlCol="0" anchor="t">
            <a:spAutoFit/>
          </a:bodyPr>
          <a:lstStyle/>
          <a:p>
            <a:pPr algn="ctr"/>
            <a:r>
              <a:rPr lang="en-GB" sz="4400" b="1" dirty="0">
                <a:latin typeface="Modern Love Caps"/>
              </a:rPr>
              <a:t>THE MOST EXPENSIVE PIECE OF ART (AS OF 2019)</a:t>
            </a:r>
            <a:endParaRPr lang="en-US" sz="4400">
              <a:cs typeface="Arial"/>
            </a:endParaRPr>
          </a:p>
          <a:p>
            <a:pPr algn="ctr"/>
            <a:r>
              <a:rPr lang="en-GB" sz="2400">
                <a:latin typeface="Modern Love Caps"/>
              </a:rPr>
              <a:t>Salvator</a:t>
            </a:r>
            <a:r>
              <a:rPr lang="en-GB" sz="2400" dirty="0">
                <a:latin typeface="Modern Love Caps"/>
              </a:rPr>
              <a:t> Mundi by Leonardo Da Vinci</a:t>
            </a:r>
            <a:endParaRPr lang="en-GB" sz="2400">
              <a:latin typeface="Modern Love Caps"/>
              <a:cs typeface="Arial"/>
            </a:endParaRPr>
          </a:p>
          <a:p>
            <a:endParaRPr lang="en-GB" sz="2400" dirty="0">
              <a:latin typeface="Modern Love Caps"/>
              <a:cs typeface="Arial"/>
            </a:endParaRPr>
          </a:p>
          <a:p>
            <a:pPr algn="ctr"/>
            <a:r>
              <a:rPr lang="en-GB" sz="3600" b="1" dirty="0">
                <a:latin typeface="Modern Love Caps"/>
              </a:rPr>
              <a:t>$450.3 million approx. </a:t>
            </a:r>
            <a:endParaRPr lang="en-GB" sz="3600" b="1">
              <a:solidFill>
                <a:srgbClr val="FFFFFF"/>
              </a:solidFill>
              <a:latin typeface="Modern Love Caps"/>
            </a:endParaRPr>
          </a:p>
          <a:p>
            <a:pPr algn="ctr"/>
            <a:r>
              <a:rPr lang="en-GB" sz="3600" b="1">
                <a:solidFill>
                  <a:srgbClr val="FF0000"/>
                </a:solidFill>
                <a:latin typeface="Modern Love Caps"/>
              </a:rPr>
              <a:t>£341.6 </a:t>
            </a:r>
            <a:r>
              <a:rPr lang="en-GB" sz="3600" b="1" dirty="0">
                <a:solidFill>
                  <a:srgbClr val="FF0000"/>
                </a:solidFill>
                <a:latin typeface="Modern Love Caps"/>
              </a:rPr>
              <a:t>million </a:t>
            </a:r>
            <a:endParaRPr lang="en-GB" sz="3600">
              <a:latin typeface="Modern Love Caps"/>
            </a:endParaRPr>
          </a:p>
        </p:txBody>
      </p:sp>
    </p:spTree>
    <p:extLst>
      <p:ext uri="{BB962C8B-B14F-4D97-AF65-F5344CB8AC3E}">
        <p14:creationId xmlns:p14="http://schemas.microsoft.com/office/powerpoint/2010/main" val="20793827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Madison" id="{025CB5FB-2DD3-45EE-B6F0-CC461540EB19}" vid="{6AC10936-2DFC-4054-9ADF-B5E2C5F8619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652777CDD6D54494AABDFE2978644A" ma:contentTypeVersion="13" ma:contentTypeDescription="Create a new document." ma:contentTypeScope="" ma:versionID="a1e2f0bde3d754abdaab6536a8cc84f3">
  <xsd:schema xmlns:xsd="http://www.w3.org/2001/XMLSchema" xmlns:xs="http://www.w3.org/2001/XMLSchema" xmlns:p="http://schemas.microsoft.com/office/2006/metadata/properties" xmlns:ns3="eefda3e1-1b13-4332-b965-431304d97ad5" xmlns:ns4="1039e27a-1a2d-45df-9b0d-15361db345e5" targetNamespace="http://schemas.microsoft.com/office/2006/metadata/properties" ma:root="true" ma:fieldsID="20d0f3f433ea0671b431db4be3d8ff95" ns3:_="" ns4:_="">
    <xsd:import namespace="eefda3e1-1b13-4332-b965-431304d97ad5"/>
    <xsd:import namespace="1039e27a-1a2d-45df-9b0d-15361db345e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fda3e1-1b13-4332-b965-431304d97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39e27a-1a2d-45df-9b0d-15361db345e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7B5336-F640-4FE6-A8F5-15FE9070EF74}">
  <ds:schemaRefs>
    <ds:schemaRef ds:uri="http://schemas.openxmlformats.org/package/2006/metadata/core-properties"/>
    <ds:schemaRef ds:uri="http://www.w3.org/XML/1998/namespace"/>
    <ds:schemaRef ds:uri="1039e27a-1a2d-45df-9b0d-15361db345e5"/>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eefda3e1-1b13-4332-b965-431304d97ad5"/>
    <ds:schemaRef ds:uri="http://schemas.microsoft.com/office/2006/metadata/properties"/>
  </ds:schemaRefs>
</ds:datastoreItem>
</file>

<file path=customXml/itemProps2.xml><?xml version="1.0" encoding="utf-8"?>
<ds:datastoreItem xmlns:ds="http://schemas.openxmlformats.org/officeDocument/2006/customXml" ds:itemID="{C9710430-43FC-4643-AE40-C014E057E5F0}">
  <ds:schemaRefs>
    <ds:schemaRef ds:uri="http://schemas.microsoft.com/sharepoint/v3/contenttype/forms"/>
  </ds:schemaRefs>
</ds:datastoreItem>
</file>

<file path=customXml/itemProps3.xml><?xml version="1.0" encoding="utf-8"?>
<ds:datastoreItem xmlns:ds="http://schemas.openxmlformats.org/officeDocument/2006/customXml" ds:itemID="{E1C3F813-09C1-49A3-AD81-6E22B42016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fda3e1-1b13-4332-b965-431304d97ad5"/>
    <ds:schemaRef ds:uri="1039e27a-1a2d-45df-9b0d-15361db345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TotalTime>
  <Words>153</Words>
  <Application>Microsoft Office PowerPoint</Application>
  <PresentationFormat>Custom</PresentationFormat>
  <Paragraphs>44</Paragraphs>
  <Slides>14</Slides>
  <Notes>0</Notes>
  <HiddenSlides>0</HiddenSlides>
  <MMClips>7</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Madison</vt:lpstr>
      <vt:lpstr>Why Study Art or Photography at GCSE?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Shaw Education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Study Art or Photography @ Madeley?</dc:title>
  <dc:creator>G Stockdale (Madeley Staff)</dc:creator>
  <cp:lastModifiedBy>user1</cp:lastModifiedBy>
  <cp:revision>212</cp:revision>
  <dcterms:created xsi:type="dcterms:W3CDTF">2020-11-16T20:11:06Z</dcterms:created>
  <dcterms:modified xsi:type="dcterms:W3CDTF">2021-01-25T10:38:00Z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0x01010033652777CDD6D54494AABDFE2978644A</vt:lpwstr>
  </property>
</Properties>
</file>