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
  </p:notesMasterIdLst>
  <p:sldIdLst>
    <p:sldId id="262" r:id="rId2"/>
    <p:sldId id="263" r:id="rId3"/>
    <p:sldId id="264" r:id="rId4"/>
    <p:sldId id="265"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55486-DBBD-4FF7-92CB-4A779A63A0F9}" type="datetimeFigureOut">
              <a:rPr lang="en-GB" smtClean="0"/>
              <a:t>22/06/2023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61236-F0C7-4596-BDD6-23AD5A5D7140}" type="slidenum">
              <a:rPr lang="en-GB" smtClean="0"/>
              <a:t>‹#›</a:t>
            </a:fld>
            <a:endParaRPr lang="en-GB"/>
          </a:p>
        </p:txBody>
      </p:sp>
    </p:spTree>
    <p:extLst>
      <p:ext uri="{BB962C8B-B14F-4D97-AF65-F5344CB8AC3E}">
        <p14:creationId xmlns:p14="http://schemas.microsoft.com/office/powerpoint/2010/main" val="131645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41F1015-2910-45AC-9245-59AEF81CCA41}"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82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81FD1-A925-499F-B642-7B2F4C5B5681}"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1F1015-2910-45AC-9245-59AEF81CCA41}" type="slidenum">
              <a:rPr lang="en-GB" smtClean="0"/>
              <a:t>‹#›</a:t>
            </a:fld>
            <a:endParaRPr lang="en-GB"/>
          </a:p>
        </p:txBody>
      </p:sp>
    </p:spTree>
    <p:extLst>
      <p:ext uri="{BB962C8B-B14F-4D97-AF65-F5344CB8AC3E}">
        <p14:creationId xmlns:p14="http://schemas.microsoft.com/office/powerpoint/2010/main" val="32423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35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63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spTree>
    <p:extLst>
      <p:ext uri="{BB962C8B-B14F-4D97-AF65-F5344CB8AC3E}">
        <p14:creationId xmlns:p14="http://schemas.microsoft.com/office/powerpoint/2010/main" val="199029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50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79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844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07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spTree>
    <p:extLst>
      <p:ext uri="{BB962C8B-B14F-4D97-AF65-F5344CB8AC3E}">
        <p14:creationId xmlns:p14="http://schemas.microsoft.com/office/powerpoint/2010/main" val="352555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181FD1-A925-499F-B642-7B2F4C5B5681}"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1F1015-2910-45AC-9245-59AEF81CCA41}"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22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181FD1-A925-499F-B642-7B2F4C5B5681}"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1F1015-2910-45AC-9245-59AEF81CCA41}" type="slidenum">
              <a:rPr lang="en-GB" smtClean="0"/>
              <a:t>‹#›</a:t>
            </a:fld>
            <a:endParaRPr lang="en-GB"/>
          </a:p>
        </p:txBody>
      </p:sp>
    </p:spTree>
    <p:extLst>
      <p:ext uri="{BB962C8B-B14F-4D97-AF65-F5344CB8AC3E}">
        <p14:creationId xmlns:p14="http://schemas.microsoft.com/office/powerpoint/2010/main" val="346543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181FD1-A925-499F-B642-7B2F4C5B5681}"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1F1015-2910-45AC-9245-59AEF81CCA41}"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53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181FD1-A925-499F-B642-7B2F4C5B5681}"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1F1015-2910-45AC-9245-59AEF81CCA41}"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3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81FD1-A925-499F-B642-7B2F4C5B5681}"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1F1015-2910-45AC-9245-59AEF81CCA41}" type="slidenum">
              <a:rPr lang="en-GB" smtClean="0"/>
              <a:t>‹#›</a:t>
            </a:fld>
            <a:endParaRPr lang="en-GB"/>
          </a:p>
        </p:txBody>
      </p:sp>
    </p:spTree>
    <p:extLst>
      <p:ext uri="{BB962C8B-B14F-4D97-AF65-F5344CB8AC3E}">
        <p14:creationId xmlns:p14="http://schemas.microsoft.com/office/powerpoint/2010/main" val="58668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81FD1-A925-499F-B642-7B2F4C5B5681}"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1F1015-2910-45AC-9245-59AEF81CCA41}"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2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181FD1-A925-499F-B642-7B2F4C5B5681}"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1F1015-2910-45AC-9245-59AEF81CCA41}" type="slidenum">
              <a:rPr lang="en-GB" smtClean="0"/>
              <a:t>‹#›</a:t>
            </a:fld>
            <a:endParaRPr lang="en-GB"/>
          </a:p>
        </p:txBody>
      </p:sp>
    </p:spTree>
    <p:extLst>
      <p:ext uri="{BB962C8B-B14F-4D97-AF65-F5344CB8AC3E}">
        <p14:creationId xmlns:p14="http://schemas.microsoft.com/office/powerpoint/2010/main" val="26075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181FD1-A925-499F-B642-7B2F4C5B5681}" type="datetimeFigureOut">
              <a:rPr lang="en-GB" smtClean="0"/>
              <a:t>22/06/2023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1F1015-2910-45AC-9245-59AEF81CCA41}" type="slidenum">
              <a:rPr lang="en-GB" smtClean="0"/>
              <a:t>‹#›</a:t>
            </a:fld>
            <a:endParaRPr lang="en-GB"/>
          </a:p>
        </p:txBody>
      </p:sp>
    </p:spTree>
    <p:extLst>
      <p:ext uri="{BB962C8B-B14F-4D97-AF65-F5344CB8AC3E}">
        <p14:creationId xmlns:p14="http://schemas.microsoft.com/office/powerpoint/2010/main" val="4816819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F2B5846-5D35-423B-8EBC-01AA8157D515}"/>
              </a:ext>
            </a:extLst>
          </p:cNvPr>
          <p:cNvSpPr txBox="1">
            <a:spLocks/>
          </p:cNvSpPr>
          <p:nvPr/>
        </p:nvSpPr>
        <p:spPr>
          <a:xfrm>
            <a:off x="825623" y="1249613"/>
            <a:ext cx="10750858" cy="525658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buFont typeface="Arial"/>
              <a:buAutoNum type="arabicPeriod"/>
            </a:pPr>
            <a:r>
              <a:rPr lang="en-GB" altLang="en-US" sz="1600" dirty="0">
                <a:latin typeface="Sassoon Primary" pitchFamily="50" charset="0"/>
              </a:rPr>
              <a:t>A small steps tracking and targeting system to support pupils with Cognition and Learning Needs. </a:t>
            </a:r>
          </a:p>
          <a:p>
            <a:pPr marL="457200" indent="-457200">
              <a:buFont typeface="Arial"/>
              <a:buAutoNum type="arabicPeriod"/>
            </a:pPr>
            <a:r>
              <a:rPr lang="en-GB" altLang="en-US" sz="1600" dirty="0">
                <a:latin typeface="Sassoon Primary" pitchFamily="50" charset="0"/>
              </a:rPr>
              <a:t>Evidence based, created in response to the Rochford Report and in response to the negative impact of Individual Education Plans (IEP’s).  (2010) SEN: Reforming Provision in English Schools.</a:t>
            </a:r>
          </a:p>
          <a:p>
            <a:pPr marL="457200" indent="-457200">
              <a:buFont typeface="Arial"/>
              <a:buAutoNum type="arabicPeriod"/>
            </a:pPr>
            <a:r>
              <a:rPr lang="en-GB" altLang="en-US" sz="1600" dirty="0">
                <a:latin typeface="Sassoon Primary" pitchFamily="50" charset="0"/>
              </a:rPr>
              <a:t> In response to the SEND code of Practise The </a:t>
            </a:r>
            <a:r>
              <a:rPr lang="en-GB" altLang="en-US" sz="1600" b="1" dirty="0">
                <a:latin typeface="Sassoon Primary" pitchFamily="50" charset="0"/>
              </a:rPr>
              <a:t>SEND code of practice (2015)  </a:t>
            </a:r>
            <a:r>
              <a:rPr lang="en-GB" altLang="en-US" sz="1600" dirty="0">
                <a:latin typeface="Sassoon Primary" pitchFamily="50" charset="0"/>
              </a:rPr>
              <a:t>requires schools to employ a graduated approach to meeting the needs of pupils with SEND.  This takes the form of Assess, Plan, Do and Review.  The toolkits support at each of these stages for those pupils with cognition and learning difficulties. </a:t>
            </a:r>
          </a:p>
          <a:p>
            <a:pPr marL="1714500" lvl="4" indent="0">
              <a:spcBef>
                <a:spcPct val="0"/>
              </a:spcBef>
              <a:buNone/>
              <a:defRPr/>
            </a:pPr>
            <a:r>
              <a:rPr lang="en-GB" altLang="en-US" sz="1600" dirty="0">
                <a:latin typeface="Sassoon Primary" pitchFamily="50" charset="0"/>
              </a:rPr>
              <a:t>It supports schools to; </a:t>
            </a:r>
          </a:p>
          <a:p>
            <a:pPr marL="1885950" lvl="4" algn="just">
              <a:spcBef>
                <a:spcPct val="0"/>
              </a:spcBef>
              <a:defRPr/>
            </a:pPr>
            <a:r>
              <a:rPr lang="en-GB" altLang="en-US" sz="1600" dirty="0">
                <a:latin typeface="Sassoon Primary" pitchFamily="50" charset="0"/>
              </a:rPr>
              <a:t>Assess and identify the needs of pupils, </a:t>
            </a:r>
          </a:p>
          <a:p>
            <a:pPr marL="1885950" lvl="4" algn="just">
              <a:spcBef>
                <a:spcPct val="0"/>
              </a:spcBef>
              <a:defRPr/>
            </a:pPr>
            <a:r>
              <a:rPr lang="en-GB" altLang="en-US" sz="1600" dirty="0">
                <a:latin typeface="Sassoon Primary" pitchFamily="50" charset="0"/>
              </a:rPr>
              <a:t>Set learning targets </a:t>
            </a:r>
          </a:p>
          <a:p>
            <a:pPr marL="1885950" lvl="4" algn="just">
              <a:spcBef>
                <a:spcPct val="0"/>
              </a:spcBef>
              <a:defRPr/>
            </a:pPr>
            <a:r>
              <a:rPr lang="en-GB" altLang="en-US" sz="1600" dirty="0">
                <a:latin typeface="Sassoon Primary" pitchFamily="50" charset="0"/>
              </a:rPr>
              <a:t>Track small step pupil progress </a:t>
            </a:r>
          </a:p>
          <a:p>
            <a:pPr marL="1885950" lvl="4" algn="just">
              <a:spcBef>
                <a:spcPct val="0"/>
              </a:spcBef>
              <a:defRPr/>
            </a:pPr>
            <a:r>
              <a:rPr lang="en-GB" altLang="en-US" sz="1600" dirty="0">
                <a:latin typeface="Sassoon Primary" pitchFamily="50" charset="0"/>
              </a:rPr>
              <a:t>Identify appropriate provision for pupils (based on their assessments)</a:t>
            </a:r>
          </a:p>
          <a:p>
            <a:pPr marL="1885950" lvl="4" algn="just">
              <a:spcBef>
                <a:spcPct val="0"/>
              </a:spcBef>
              <a:defRPr/>
            </a:pPr>
            <a:r>
              <a:rPr lang="en-GB" altLang="en-US" sz="1600" dirty="0">
                <a:latin typeface="Sassoon Primary" pitchFamily="50" charset="0"/>
              </a:rPr>
              <a:t>Deliver appropriate teaching and learning opportunities for pupils </a:t>
            </a:r>
          </a:p>
          <a:p>
            <a:pPr marL="1885950" lvl="4" algn="just">
              <a:spcBef>
                <a:spcPct val="0"/>
              </a:spcBef>
              <a:defRPr/>
            </a:pPr>
            <a:r>
              <a:rPr lang="en-GB" altLang="en-US" sz="1600" dirty="0">
                <a:latin typeface="Sassoon Primary" pitchFamily="50" charset="0"/>
              </a:rPr>
              <a:t>Evaluate and monitor intervention using pupil progress </a:t>
            </a:r>
          </a:p>
          <a:p>
            <a:pPr marL="0" indent="0">
              <a:spcBef>
                <a:spcPct val="0"/>
              </a:spcBef>
              <a:buFont typeface="Arial"/>
              <a:buNone/>
              <a:defRPr/>
            </a:pPr>
            <a:r>
              <a:rPr lang="en-GB" altLang="en-US" sz="1600" dirty="0">
                <a:latin typeface="Sassoon Primary" pitchFamily="50" charset="0"/>
              </a:rPr>
              <a:t>4. The toolkit promotes rapid progress with a focus of closing the gap. </a:t>
            </a:r>
          </a:p>
          <a:p>
            <a:endParaRPr lang="en-GB" altLang="en-US" sz="2000" dirty="0"/>
          </a:p>
        </p:txBody>
      </p:sp>
      <p:sp>
        <p:nvSpPr>
          <p:cNvPr id="3" name="Title 1">
            <a:extLst>
              <a:ext uri="{FF2B5EF4-FFF2-40B4-BE49-F238E27FC236}">
                <a16:creationId xmlns:a16="http://schemas.microsoft.com/office/drawing/2014/main" id="{0B3FC054-4612-44E1-B4AF-80A5FB3A878E}"/>
              </a:ext>
            </a:extLst>
          </p:cNvPr>
          <p:cNvSpPr txBox="1">
            <a:spLocks/>
          </p:cNvSpPr>
          <p:nvPr/>
        </p:nvSpPr>
        <p:spPr>
          <a:xfrm>
            <a:off x="1874668" y="611990"/>
            <a:ext cx="8229600" cy="778098"/>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200" dirty="0">
                <a:latin typeface="Sassoon Primary" pitchFamily="50" charset="0"/>
              </a:rPr>
              <a:t>Birmingham SEN Toolkit Information for Parents/Carers.</a:t>
            </a:r>
            <a:br>
              <a:rPr lang="en-GB" dirty="0"/>
            </a:br>
            <a:endParaRPr lang="en-GB" dirty="0"/>
          </a:p>
        </p:txBody>
      </p:sp>
    </p:spTree>
    <p:extLst>
      <p:ext uri="{BB962C8B-B14F-4D97-AF65-F5344CB8AC3E}">
        <p14:creationId xmlns:p14="http://schemas.microsoft.com/office/powerpoint/2010/main" val="18472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61B-C0B8-4620-90E7-BD51E2BADB77}"/>
              </a:ext>
            </a:extLst>
          </p:cNvPr>
          <p:cNvSpPr txBox="1">
            <a:spLocks/>
          </p:cNvSpPr>
          <p:nvPr/>
        </p:nvSpPr>
        <p:spPr>
          <a:xfrm>
            <a:off x="1874668" y="611990"/>
            <a:ext cx="8229600" cy="778098"/>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200" dirty="0">
                <a:latin typeface="Sassoon Primary" pitchFamily="50" charset="0"/>
              </a:rPr>
              <a:t>Example Language and Literacy Continuum</a:t>
            </a:r>
            <a:br>
              <a:rPr lang="en-GB" dirty="0"/>
            </a:br>
            <a:endParaRPr lang="en-GB" dirty="0"/>
          </a:p>
        </p:txBody>
      </p:sp>
      <p:pic>
        <p:nvPicPr>
          <p:cNvPr id="4" name="Picture 3">
            <a:extLst>
              <a:ext uri="{FF2B5EF4-FFF2-40B4-BE49-F238E27FC236}">
                <a16:creationId xmlns:a16="http://schemas.microsoft.com/office/drawing/2014/main" id="{BF37D6D2-15DF-4AC1-8883-940431FB7A1D}"/>
              </a:ext>
            </a:extLst>
          </p:cNvPr>
          <p:cNvPicPr>
            <a:picLocks noChangeAspect="1"/>
          </p:cNvPicPr>
          <p:nvPr/>
        </p:nvPicPr>
        <p:blipFill>
          <a:blip r:embed="rId2"/>
          <a:stretch>
            <a:fillRect/>
          </a:stretch>
        </p:blipFill>
        <p:spPr>
          <a:xfrm>
            <a:off x="763480" y="1001039"/>
            <a:ext cx="5197626" cy="4449850"/>
          </a:xfrm>
          <a:prstGeom prst="rect">
            <a:avLst/>
          </a:prstGeom>
        </p:spPr>
      </p:pic>
      <p:pic>
        <p:nvPicPr>
          <p:cNvPr id="5" name="Picture 4">
            <a:extLst>
              <a:ext uri="{FF2B5EF4-FFF2-40B4-BE49-F238E27FC236}">
                <a16:creationId xmlns:a16="http://schemas.microsoft.com/office/drawing/2014/main" id="{5B9D8A38-93D0-4A71-80ED-AAEF7F00E953}"/>
              </a:ext>
            </a:extLst>
          </p:cNvPr>
          <p:cNvPicPr>
            <a:picLocks noChangeAspect="1"/>
          </p:cNvPicPr>
          <p:nvPr/>
        </p:nvPicPr>
        <p:blipFill>
          <a:blip r:embed="rId3"/>
          <a:stretch>
            <a:fillRect/>
          </a:stretch>
        </p:blipFill>
        <p:spPr>
          <a:xfrm>
            <a:off x="6049205" y="1001039"/>
            <a:ext cx="5379315" cy="4627404"/>
          </a:xfrm>
          <a:prstGeom prst="rect">
            <a:avLst/>
          </a:prstGeom>
        </p:spPr>
      </p:pic>
    </p:spTree>
    <p:extLst>
      <p:ext uri="{BB962C8B-B14F-4D97-AF65-F5344CB8AC3E}">
        <p14:creationId xmlns:p14="http://schemas.microsoft.com/office/powerpoint/2010/main" val="257274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61B-C0B8-4620-90E7-BD51E2BADB77}"/>
              </a:ext>
            </a:extLst>
          </p:cNvPr>
          <p:cNvSpPr txBox="1">
            <a:spLocks/>
          </p:cNvSpPr>
          <p:nvPr/>
        </p:nvSpPr>
        <p:spPr>
          <a:xfrm>
            <a:off x="1874668" y="611990"/>
            <a:ext cx="8229600" cy="778098"/>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200" dirty="0">
                <a:latin typeface="Sassoon Primary" pitchFamily="50" charset="0"/>
              </a:rPr>
              <a:t>Reporting to parents </a:t>
            </a:r>
            <a:br>
              <a:rPr lang="en-GB" dirty="0"/>
            </a:br>
            <a:endParaRPr lang="en-GB" dirty="0"/>
          </a:p>
        </p:txBody>
      </p:sp>
      <p:pic>
        <p:nvPicPr>
          <p:cNvPr id="6" name="Picture 5">
            <a:extLst>
              <a:ext uri="{FF2B5EF4-FFF2-40B4-BE49-F238E27FC236}">
                <a16:creationId xmlns:a16="http://schemas.microsoft.com/office/drawing/2014/main" id="{3AD10303-7BC4-4EC0-A01E-528C6519B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118" y="1001039"/>
            <a:ext cx="7886700" cy="2570665"/>
          </a:xfrm>
          <a:prstGeom prst="rect">
            <a:avLst/>
          </a:prstGeom>
        </p:spPr>
      </p:pic>
      <p:sp>
        <p:nvSpPr>
          <p:cNvPr id="7" name="TextBox 6">
            <a:extLst>
              <a:ext uri="{FF2B5EF4-FFF2-40B4-BE49-F238E27FC236}">
                <a16:creationId xmlns:a16="http://schemas.microsoft.com/office/drawing/2014/main" id="{C92754A7-F7B4-4B90-B502-240CC2C970DB}"/>
              </a:ext>
            </a:extLst>
          </p:cNvPr>
          <p:cNvSpPr txBox="1"/>
          <p:nvPr/>
        </p:nvSpPr>
        <p:spPr>
          <a:xfrm>
            <a:off x="720571" y="3755255"/>
            <a:ext cx="10678564" cy="1815882"/>
          </a:xfrm>
          <a:prstGeom prst="rect">
            <a:avLst/>
          </a:prstGeom>
          <a:noFill/>
        </p:spPr>
        <p:txBody>
          <a:bodyPr wrap="none" rtlCol="0">
            <a:spAutoFit/>
          </a:bodyPr>
          <a:lstStyle/>
          <a:p>
            <a:r>
              <a:rPr lang="en-GB" sz="1600" dirty="0">
                <a:latin typeface="Sassoon Primary" pitchFamily="50" charset="0"/>
              </a:rPr>
              <a:t>Where children are assessed on the SEND Toolkit then they will receive termly reviews and</a:t>
            </a:r>
          </a:p>
          <a:p>
            <a:r>
              <a:rPr lang="en-GB" sz="1600" dirty="0">
                <a:latin typeface="Sassoon Primary" pitchFamily="50" charset="0"/>
              </a:rPr>
              <a:t> Individual Support Plans where their Toolkit levels will be recorded together with the National Curriculum </a:t>
            </a:r>
          </a:p>
          <a:p>
            <a:r>
              <a:rPr lang="en-GB" sz="1600" dirty="0">
                <a:latin typeface="Sassoon Primary" pitchFamily="50" charset="0"/>
              </a:rPr>
              <a:t>Key for comparison. This allows school and parents to establish clear next steps and generate targets for home </a:t>
            </a:r>
          </a:p>
          <a:p>
            <a:r>
              <a:rPr lang="en-GB" sz="1600" dirty="0">
                <a:latin typeface="Sassoon Primary" pitchFamily="50" charset="0"/>
              </a:rPr>
              <a:t>and school. </a:t>
            </a:r>
          </a:p>
          <a:p>
            <a:endParaRPr lang="en-GB" sz="1600" dirty="0">
              <a:latin typeface="Sassoon Primary" pitchFamily="50" charset="0"/>
            </a:endParaRPr>
          </a:p>
          <a:p>
            <a:r>
              <a:rPr lang="en-GB" sz="1600" dirty="0">
                <a:latin typeface="Sassoon Primary" pitchFamily="50" charset="0"/>
              </a:rPr>
              <a:t>Children will be assessed in Reading, writing (composition and handwriting) , </a:t>
            </a:r>
          </a:p>
          <a:p>
            <a:r>
              <a:rPr lang="en-GB" sz="1600" dirty="0">
                <a:latin typeface="Sassoon Primary" pitchFamily="50" charset="0"/>
              </a:rPr>
              <a:t>mathematics and Speech and Communication. </a:t>
            </a:r>
          </a:p>
        </p:txBody>
      </p:sp>
    </p:spTree>
    <p:extLst>
      <p:ext uri="{BB962C8B-B14F-4D97-AF65-F5344CB8AC3E}">
        <p14:creationId xmlns:p14="http://schemas.microsoft.com/office/powerpoint/2010/main" val="212464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61B-C0B8-4620-90E7-BD51E2BADB77}"/>
              </a:ext>
            </a:extLst>
          </p:cNvPr>
          <p:cNvSpPr txBox="1">
            <a:spLocks/>
          </p:cNvSpPr>
          <p:nvPr/>
        </p:nvSpPr>
        <p:spPr>
          <a:xfrm>
            <a:off x="1874668" y="611990"/>
            <a:ext cx="8229600" cy="778098"/>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200" dirty="0">
                <a:latin typeface="Sassoon Primary" pitchFamily="50" charset="0"/>
              </a:rPr>
              <a:t>Example next steps </a:t>
            </a:r>
            <a:br>
              <a:rPr lang="en-GB" dirty="0"/>
            </a:br>
            <a:endParaRPr lang="en-GB" dirty="0"/>
          </a:p>
        </p:txBody>
      </p:sp>
      <p:sp>
        <p:nvSpPr>
          <p:cNvPr id="7" name="TextBox 6">
            <a:extLst>
              <a:ext uri="{FF2B5EF4-FFF2-40B4-BE49-F238E27FC236}">
                <a16:creationId xmlns:a16="http://schemas.microsoft.com/office/drawing/2014/main" id="{C92754A7-F7B4-4B90-B502-240CC2C970DB}"/>
              </a:ext>
            </a:extLst>
          </p:cNvPr>
          <p:cNvSpPr txBox="1"/>
          <p:nvPr/>
        </p:nvSpPr>
        <p:spPr>
          <a:xfrm>
            <a:off x="1013534" y="4873841"/>
            <a:ext cx="10994805" cy="584775"/>
          </a:xfrm>
          <a:prstGeom prst="rect">
            <a:avLst/>
          </a:prstGeom>
          <a:noFill/>
        </p:spPr>
        <p:txBody>
          <a:bodyPr wrap="none" rtlCol="0">
            <a:spAutoFit/>
          </a:bodyPr>
          <a:lstStyle/>
          <a:p>
            <a:r>
              <a:rPr lang="en-GB" sz="1600" dirty="0">
                <a:latin typeface="Sassoon Primary" pitchFamily="50" charset="0"/>
              </a:rPr>
              <a:t>During your child’s review, teachers will share suggested next steps which together you will discuss, together with </a:t>
            </a:r>
          </a:p>
          <a:p>
            <a:r>
              <a:rPr lang="en-GB" sz="1600" dirty="0">
                <a:latin typeface="Sassoon Primary" pitchFamily="50" charset="0"/>
              </a:rPr>
              <a:t>your child, what the priorities are for the next term. </a:t>
            </a:r>
          </a:p>
        </p:txBody>
      </p:sp>
      <p:pic>
        <p:nvPicPr>
          <p:cNvPr id="3" name="Picture 2">
            <a:extLst>
              <a:ext uri="{FF2B5EF4-FFF2-40B4-BE49-F238E27FC236}">
                <a16:creationId xmlns:a16="http://schemas.microsoft.com/office/drawing/2014/main" id="{154B38D9-3AA8-4658-B2ED-1599183BD37D}"/>
              </a:ext>
            </a:extLst>
          </p:cNvPr>
          <p:cNvPicPr>
            <a:picLocks noChangeAspect="1"/>
          </p:cNvPicPr>
          <p:nvPr/>
        </p:nvPicPr>
        <p:blipFill>
          <a:blip r:embed="rId2"/>
          <a:stretch>
            <a:fillRect/>
          </a:stretch>
        </p:blipFill>
        <p:spPr>
          <a:xfrm>
            <a:off x="1013533" y="1001039"/>
            <a:ext cx="9932633" cy="3872802"/>
          </a:xfrm>
          <a:prstGeom prst="rect">
            <a:avLst/>
          </a:prstGeom>
        </p:spPr>
      </p:pic>
    </p:spTree>
    <p:extLst>
      <p:ext uri="{BB962C8B-B14F-4D97-AF65-F5344CB8AC3E}">
        <p14:creationId xmlns:p14="http://schemas.microsoft.com/office/powerpoint/2010/main" val="6381093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8C49786B140D419338C05E5C127DF4" ma:contentTypeVersion="14" ma:contentTypeDescription="Create a new document." ma:contentTypeScope="" ma:versionID="1e56b44cb88c8b3192e60015c28f1114">
  <xsd:schema xmlns:xsd="http://www.w3.org/2001/XMLSchema" xmlns:xs="http://www.w3.org/2001/XMLSchema" xmlns:p="http://schemas.microsoft.com/office/2006/metadata/properties" xmlns:ns2="db3f1918-fa29-45c2-b48c-9d0a243871de" xmlns:ns3="9ed69ede-64d4-4acd-87e4-3197518d2877" targetNamespace="http://schemas.microsoft.com/office/2006/metadata/properties" ma:root="true" ma:fieldsID="dea74c1f3922c482df38ce0ca6d79fbb" ns2:_="" ns3:_="">
    <xsd:import namespace="db3f1918-fa29-45c2-b48c-9d0a243871de"/>
    <xsd:import namespace="9ed69ede-64d4-4acd-87e4-3197518d28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f1918-fa29-45c2-b48c-9d0a24387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d69ede-64d4-4acd-87e4-3197518d28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d4ca50e-f484-45d7-b37e-92865aa59388}" ma:internalName="TaxCatchAll" ma:showField="CatchAllData" ma:web="9ed69ede-64d4-4acd-87e4-3197518d287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3f1918-fa29-45c2-b48c-9d0a243871de">
      <Terms xmlns="http://schemas.microsoft.com/office/infopath/2007/PartnerControls"/>
    </lcf76f155ced4ddcb4097134ff3c332f>
    <TaxCatchAll xmlns="9ed69ede-64d4-4acd-87e4-3197518d2877" xsi:nil="true"/>
  </documentManagement>
</p:properties>
</file>

<file path=customXml/itemProps1.xml><?xml version="1.0" encoding="utf-8"?>
<ds:datastoreItem xmlns:ds="http://schemas.openxmlformats.org/officeDocument/2006/customXml" ds:itemID="{09AF7264-AF7C-43A8-ADD5-700B0E7A567E}"/>
</file>

<file path=customXml/itemProps2.xml><?xml version="1.0" encoding="utf-8"?>
<ds:datastoreItem xmlns:ds="http://schemas.openxmlformats.org/officeDocument/2006/customXml" ds:itemID="{63BAD4EF-EC9B-40DA-A9D7-FAB2462519C8}"/>
</file>

<file path=customXml/itemProps3.xml><?xml version="1.0" encoding="utf-8"?>
<ds:datastoreItem xmlns:ds="http://schemas.openxmlformats.org/officeDocument/2006/customXml" ds:itemID="{865F29E3-B6AF-4EE4-AAF2-8118EFF7A487}"/>
</file>

<file path=docProps/app.xml><?xml version="1.0" encoding="utf-8"?>
<Properties xmlns="http://schemas.openxmlformats.org/officeDocument/2006/extended-properties" xmlns:vt="http://schemas.openxmlformats.org/officeDocument/2006/docPropsVTypes">
  <Template>Organic</Template>
  <TotalTime>12</TotalTime>
  <Words>304</Words>
  <Application>Microsoft Office PowerPoint</Application>
  <PresentationFormat>Widescreen</PresentationFormat>
  <Paragraphs>24</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Garamond</vt:lpstr>
      <vt:lpstr>Sassoon Primary</vt:lpstr>
      <vt:lpstr>Organic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Emma</dc:creator>
  <cp:lastModifiedBy>Brennan, Emma</cp:lastModifiedBy>
  <cp:revision>3</cp:revision>
  <dcterms:created xsi:type="dcterms:W3CDTF">2023-06-22T11:14:04Z</dcterms:created>
  <dcterms:modified xsi:type="dcterms:W3CDTF">2023-06-22T11:26:06Z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0x0101001F8C49786B140D419338C05E5C127DF4</vt:lpwstr>
  </property>
  <property fmtid="{D5CDD505-2E9C-101B-9397-08002B2CF9AE}" pid="3" name="Order">
    <vt:r8>2303000</vt:r8>
  </property>
</Properties>
</file>