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62" r:id="rId5"/>
    <p:sldId id="260" r:id="rId6"/>
    <p:sldId id="261" r:id="rId7"/>
  </p:sldIdLst>
  <p:sldSz cx="9906000" cy="6858000" type="A4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11F"/>
    <a:srgbClr val="FFF0D2"/>
    <a:srgbClr val="54BCEB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ä¸­åº¦æ ·å¼ 2 - å¼ºè°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012" y="5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50475" cy="498773"/>
          </a:xfrm>
          <a:prstGeom prst="rect">
            <a:avLst/>
          </a:prstGeom>
        </p:spPr>
        <p:txBody>
          <a:bodyPr vert="horz" lIns="91308" tIns="45653" rIns="91308" bIns="4565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048650" name="Date Placeholder 2"/>
          <p:cNvSpPr>
            <a:spLocks noGrp="1"/>
          </p:cNvSpPr>
          <p:nvPr>
            <p:ph type="dt" idx="1"/>
          </p:nvPr>
        </p:nvSpPr>
        <p:spPr>
          <a:xfrm>
            <a:off x="3856740" y="1"/>
            <a:ext cx="2950475" cy="498773"/>
          </a:xfrm>
          <a:prstGeom prst="rect">
            <a:avLst/>
          </a:prstGeom>
        </p:spPr>
        <p:txBody>
          <a:bodyPr vert="horz" lIns="91308" tIns="45653" rIns="91308" bIns="45653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23/04/2026</a:t>
            </a:fld>
            <a:endParaRPr lang="en-GB"/>
          </a:p>
        </p:txBody>
      </p:sp>
      <p:sp>
        <p:nvSpPr>
          <p:cNvPr id="1048651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46638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8" tIns="45653" rIns="91308" bIns="45653" rtlCol="0" anchor="ctr"/>
          <a:lstStyle/>
          <a:p>
            <a:endParaRPr lang="en-GB"/>
          </a:p>
        </p:txBody>
      </p:sp>
      <p:sp>
        <p:nvSpPr>
          <p:cNvPr id="1048652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84072"/>
            <a:ext cx="5447030" cy="3914238"/>
          </a:xfrm>
          <a:prstGeom prst="rect">
            <a:avLst/>
          </a:prstGeom>
        </p:spPr>
        <p:txBody>
          <a:bodyPr vert="horz" lIns="91308" tIns="45653" rIns="91308" bIns="4565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653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42157"/>
            <a:ext cx="2950475" cy="498771"/>
          </a:xfrm>
          <a:prstGeom prst="rect">
            <a:avLst/>
          </a:prstGeom>
        </p:spPr>
        <p:txBody>
          <a:bodyPr vert="horz" lIns="91308" tIns="45653" rIns="91308" bIns="4565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04865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2157"/>
            <a:ext cx="2950475" cy="498771"/>
          </a:xfrm>
          <a:prstGeom prst="rect">
            <a:avLst/>
          </a:prstGeom>
        </p:spPr>
        <p:txBody>
          <a:bodyPr vert="horz" lIns="91308" tIns="45653" rIns="91308" bIns="45653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793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95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23/04/2026</a:t>
            </a:fld>
            <a:endParaRPr lang="en-GB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63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64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23/04/2026</a:t>
            </a:fld>
            <a:endParaRPr lang="en-GB"/>
          </a:p>
        </p:txBody>
      </p:sp>
      <p:sp>
        <p:nvSpPr>
          <p:cNvPr id="10486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62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6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23/04/2026</a:t>
            </a:fld>
            <a:endParaRPr lang="en-GB"/>
          </a:p>
        </p:txBody>
      </p:sp>
      <p:sp>
        <p:nvSpPr>
          <p:cNvPr id="10486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23/04/2026</a:t>
            </a:fld>
            <a:endParaRPr lang="en-GB"/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634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23/04/2026</a:t>
            </a:fld>
            <a:endParaRPr lang="en-GB"/>
          </a:p>
        </p:txBody>
      </p:sp>
      <p:sp>
        <p:nvSpPr>
          <p:cNvPr id="10486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597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598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59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23/04/2026</a:t>
            </a:fld>
            <a:endParaRPr lang="en-GB"/>
          </a:p>
        </p:txBody>
      </p:sp>
      <p:sp>
        <p:nvSpPr>
          <p:cNvPr id="104860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0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60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60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60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23/04/2026</a:t>
            </a:fld>
            <a:endParaRPr lang="en-GB"/>
          </a:p>
        </p:txBody>
      </p:sp>
      <p:sp>
        <p:nvSpPr>
          <p:cNvPr id="104860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0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61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23/04/2026</a:t>
            </a:fld>
            <a:endParaRPr lang="en-GB"/>
          </a:p>
        </p:txBody>
      </p:sp>
      <p:sp>
        <p:nvSpPr>
          <p:cNvPr id="104861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23/04/2026</a:t>
            </a:fld>
            <a:endParaRPr lang="en-GB"/>
          </a:p>
        </p:txBody>
      </p:sp>
      <p:sp>
        <p:nvSpPr>
          <p:cNvPr id="104862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644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645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23/04/2026</a:t>
            </a:fld>
            <a:endParaRPr lang="en-GB"/>
          </a:p>
        </p:txBody>
      </p:sp>
      <p:sp>
        <p:nvSpPr>
          <p:cNvPr id="104864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4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628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1048629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23/04/2026</a:t>
            </a:fld>
            <a:endParaRPr lang="en-GB"/>
          </a:p>
        </p:txBody>
      </p:sp>
      <p:sp>
        <p:nvSpPr>
          <p:cNvPr id="10486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23/04/2026</a:t>
            </a:fld>
            <a:endParaRPr lang="en-GB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3.sv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microsoft.com/office/2007/relationships/hdphoto" Target="../media/hdphoto1.wdp"/><Relationship Id="rId5" Type="http://schemas.openxmlformats.org/officeDocument/2006/relationships/image" Target="../media/image3.svg"/><Relationship Id="rId10" Type="http://schemas.openxmlformats.org/officeDocument/2006/relationships/image" Target="../media/image7.png"/><Relationship Id="rId4" Type="http://schemas.openxmlformats.org/officeDocument/2006/relationships/image" Target="../media/image2.sv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3.sv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lendar with a horse and a tractor&#10;&#10;Description automatically generated with medium confidence">
            <a:extLst>
              <a:ext uri="{FF2B5EF4-FFF2-40B4-BE49-F238E27FC236}">
                <a16:creationId xmlns:a16="http://schemas.microsoft.com/office/drawing/2014/main" id="{856B8B8E-23F5-11F9-1427-7F5D9F5B77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0"/>
            <a:ext cx="9906000" cy="68580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AFB86BE-9E20-3F94-0227-B5CA77A85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552597"/>
              </p:ext>
            </p:extLst>
          </p:nvPr>
        </p:nvGraphicFramePr>
        <p:xfrm>
          <a:off x="1640632" y="2089741"/>
          <a:ext cx="7920879" cy="2231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75516612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16032216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54593509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4140738672"/>
                    </a:ext>
                  </a:extLst>
                </a:gridCol>
                <a:gridCol w="1656183">
                  <a:extLst>
                    <a:ext uri="{9D8B030D-6E8A-4147-A177-3AD203B41FA5}">
                      <a16:colId xmlns:a16="http://schemas.microsoft.com/office/drawing/2014/main" val="926408775"/>
                    </a:ext>
                  </a:extLst>
                </a:gridCol>
              </a:tblGrid>
              <a:tr h="5736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Vegetable Batons with Salsa Dip (V)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kern="12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Lao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kern="12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Lao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Lao UI" panose="020B0502040204020203" pitchFamily="34" charset="0"/>
                        </a:rPr>
                        <a:t>Mixed Vegetable &amp; Bean Hotpot with Breadcrumb Top (VE)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Lentil and Chickpea Loaf(VE) with New Potato (VE)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Butterbean Macaroni Cheese (V) with Garlic &amp; Herb Bread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Lao UI" panose="020B0502040204020203" pitchFamily="34" charset="0"/>
                        </a:rPr>
                        <a:t>Classic Soya Mince Bolognaise (VE) </a:t>
                      </a: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with Wholemeal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Pasta (VE)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Mixed Vegetable Loaf (V) with Steamed Baby New Potatoes (VE)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502629"/>
                  </a:ext>
                </a:extLst>
              </a:tr>
              <a:tr h="573636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Roast Chicken,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New Potatoes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with 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Wholemeal Vegetable Pasta Bake (NO CHEESE) </a:t>
                      </a:r>
                      <a:r>
                        <a:rPr lang="en-GB" sz="750"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with Garlic &amp; Herb Bread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Lao UI" panose="020B0502040204020203" pitchFamily="34" charset="0"/>
                        </a:rPr>
                        <a:t>Hearty Beef &amp; Lentil Bolognaise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with Wholemeal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Pasta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Fish Fingers Steamed Baby New Potatoes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435768"/>
                  </a:ext>
                </a:extLst>
              </a:tr>
              <a:tr h="3346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Steamed Carrots &amp;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Peas (VE) &amp;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Pepper Sticks (VE)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50"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Broccoli (VE) Cauliflower (VE)</a:t>
                      </a:r>
                    </a:p>
                    <a:p>
                      <a:pPr algn="ctr"/>
                      <a:r>
                        <a:rPr lang="en-GB" sz="750"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50"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Green Beans (VE), Sweetcorn (VE) &amp;</a:t>
                      </a:r>
                    </a:p>
                    <a:p>
                      <a:pPr algn="ctr"/>
                      <a:r>
                        <a:rPr lang="en-GB" sz="750"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Cherry Tomato Quarters (VE)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Peas (VE) &amp; Sweetcorn (VE)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Roasted Carrot (VE), Pepper (VE), &amp; Tomato and Onion Salsa (VE)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412142"/>
                  </a:ext>
                </a:extLst>
              </a:tr>
              <a:tr h="334621">
                <a:tc>
                  <a:txBody>
                    <a:bodyPr/>
                    <a:lstStyle/>
                    <a:p>
                      <a:pPr algn="ctr"/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Natural Yoghurt (V) </a:t>
                      </a:r>
                    </a:p>
                    <a:p>
                      <a:pPr algn="ctr"/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&amp; Fresh Fruit (VE)</a:t>
                      </a:r>
                    </a:p>
                    <a:p>
                      <a:pPr algn="ctr"/>
                      <a:endParaRPr lang="en-GB" sz="750"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Natural Yoghurt (V) with Melon (VE)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50"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Bananas (VE) &amp; Custard </a:t>
                      </a:r>
                      <a:r>
                        <a:rPr lang="en-GB" sz="750" b="0"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(V) </a:t>
                      </a:r>
                      <a:endParaRPr lang="en-GB" sz="750"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Strawberry &amp; Peach Crumble (VE) with Ice Cream (V)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Natural Yoghurt (V) </a:t>
                      </a:r>
                    </a:p>
                    <a:p>
                      <a:pPr algn="ctr"/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&amp; Fresh Fruit Salad (VE)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0700615"/>
                  </a:ext>
                </a:extLst>
              </a:tr>
              <a:tr h="215114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kern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Lao UI" panose="020B0502040204020203" pitchFamily="34" charset="0"/>
                        </a:rPr>
                        <a:t>A selection of seasonal fresh fruits served daily including apple, strawberries, banana, oranges, pineapple, &amp; melon (VE)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750"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50"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50"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5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54870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F8B909B-037F-8C4C-17BC-BA86E6DD3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473520"/>
              </p:ext>
            </p:extLst>
          </p:nvPr>
        </p:nvGraphicFramePr>
        <p:xfrm>
          <a:off x="1655206" y="376230"/>
          <a:ext cx="7906305" cy="1193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261">
                  <a:extLst>
                    <a:ext uri="{9D8B030D-6E8A-4147-A177-3AD203B41FA5}">
                      <a16:colId xmlns:a16="http://schemas.microsoft.com/office/drawing/2014/main" val="2569355385"/>
                    </a:ext>
                  </a:extLst>
                </a:gridCol>
                <a:gridCol w="1581261">
                  <a:extLst>
                    <a:ext uri="{9D8B030D-6E8A-4147-A177-3AD203B41FA5}">
                      <a16:colId xmlns:a16="http://schemas.microsoft.com/office/drawing/2014/main" val="1697789127"/>
                    </a:ext>
                  </a:extLst>
                </a:gridCol>
                <a:gridCol w="1581261">
                  <a:extLst>
                    <a:ext uri="{9D8B030D-6E8A-4147-A177-3AD203B41FA5}">
                      <a16:colId xmlns:a16="http://schemas.microsoft.com/office/drawing/2014/main" val="2990272265"/>
                    </a:ext>
                  </a:extLst>
                </a:gridCol>
                <a:gridCol w="1581261">
                  <a:extLst>
                    <a:ext uri="{9D8B030D-6E8A-4147-A177-3AD203B41FA5}">
                      <a16:colId xmlns:a16="http://schemas.microsoft.com/office/drawing/2014/main" val="3788721027"/>
                    </a:ext>
                  </a:extLst>
                </a:gridCol>
                <a:gridCol w="1581261">
                  <a:extLst>
                    <a:ext uri="{9D8B030D-6E8A-4147-A177-3AD203B41FA5}">
                      <a16:colId xmlns:a16="http://schemas.microsoft.com/office/drawing/2014/main" val="1691312048"/>
                    </a:ext>
                  </a:extLst>
                </a:gridCol>
              </a:tblGrid>
              <a:tr h="11934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Summer Berry Porridge made with Milk  (V) 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Soya Milk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Wholemeal Toast (VE)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75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Fresh Orange Wedges (VE)</a:t>
                      </a:r>
                      <a:endParaRPr lang="en-GB" sz="75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Weetabix with Milk (V) 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Soya Milk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Boiled Egg (V),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English Muffin (V)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Roasted Tomatoes (VE)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Apple and Cinnamon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Porridge made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Milk  (V) or Soya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Milk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Crumpets (V) with Spread (VE)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75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Banana Fingers (VE)</a:t>
                      </a:r>
                      <a:endParaRPr lang="en-GB" sz="75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Peach and Berry Porridge made with Milk (V) 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Soya Milk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Toasted English Muffin (V)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With Cheese Spead (V)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Pineapple Slices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 Weetabix with Milk (V) 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Soya Milk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Pancake(V)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33727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1862C11-5A80-0AAD-3B60-3075A6802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256501"/>
              </p:ext>
            </p:extLst>
          </p:nvPr>
        </p:nvGraphicFramePr>
        <p:xfrm>
          <a:off x="1639143" y="1556639"/>
          <a:ext cx="7938430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686">
                  <a:extLst>
                    <a:ext uri="{9D8B030D-6E8A-4147-A177-3AD203B41FA5}">
                      <a16:colId xmlns:a16="http://schemas.microsoft.com/office/drawing/2014/main" val="2569355385"/>
                    </a:ext>
                  </a:extLst>
                </a:gridCol>
                <a:gridCol w="1587686">
                  <a:extLst>
                    <a:ext uri="{9D8B030D-6E8A-4147-A177-3AD203B41FA5}">
                      <a16:colId xmlns:a16="http://schemas.microsoft.com/office/drawing/2014/main" val="1697789127"/>
                    </a:ext>
                  </a:extLst>
                </a:gridCol>
                <a:gridCol w="1587686">
                  <a:extLst>
                    <a:ext uri="{9D8B030D-6E8A-4147-A177-3AD203B41FA5}">
                      <a16:colId xmlns:a16="http://schemas.microsoft.com/office/drawing/2014/main" val="2990272265"/>
                    </a:ext>
                  </a:extLst>
                </a:gridCol>
                <a:gridCol w="1587686">
                  <a:extLst>
                    <a:ext uri="{9D8B030D-6E8A-4147-A177-3AD203B41FA5}">
                      <a16:colId xmlns:a16="http://schemas.microsoft.com/office/drawing/2014/main" val="3788721027"/>
                    </a:ext>
                  </a:extLst>
                </a:gridCol>
                <a:gridCol w="1587686">
                  <a:extLst>
                    <a:ext uri="{9D8B030D-6E8A-4147-A177-3AD203B41FA5}">
                      <a16:colId xmlns:a16="http://schemas.microsoft.com/office/drawing/2014/main" val="1691312048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Pitta Sticks (VE) with Cheese Spread (VE) hummus(VE)</a:t>
                      </a:r>
                      <a:endParaRPr lang="en-GB" sz="75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Orange Slices (VE)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Carrot and Cucumber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Sticks (VE)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75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Pitta Sticks(V)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 with Cream Cheese or Hummus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Cream Cracker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with Cheese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Spread (V)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33727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FC98809-63EE-473D-651A-093ADD642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910980"/>
              </p:ext>
            </p:extLst>
          </p:nvPr>
        </p:nvGraphicFramePr>
        <p:xfrm>
          <a:off x="1655206" y="4209073"/>
          <a:ext cx="7938430" cy="5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686">
                  <a:extLst>
                    <a:ext uri="{9D8B030D-6E8A-4147-A177-3AD203B41FA5}">
                      <a16:colId xmlns:a16="http://schemas.microsoft.com/office/drawing/2014/main" val="2569355385"/>
                    </a:ext>
                  </a:extLst>
                </a:gridCol>
                <a:gridCol w="1587686">
                  <a:extLst>
                    <a:ext uri="{9D8B030D-6E8A-4147-A177-3AD203B41FA5}">
                      <a16:colId xmlns:a16="http://schemas.microsoft.com/office/drawing/2014/main" val="1697789127"/>
                    </a:ext>
                  </a:extLst>
                </a:gridCol>
                <a:gridCol w="1587686">
                  <a:extLst>
                    <a:ext uri="{9D8B030D-6E8A-4147-A177-3AD203B41FA5}">
                      <a16:colId xmlns:a16="http://schemas.microsoft.com/office/drawing/2014/main" val="2990272265"/>
                    </a:ext>
                  </a:extLst>
                </a:gridCol>
                <a:gridCol w="1587686">
                  <a:extLst>
                    <a:ext uri="{9D8B030D-6E8A-4147-A177-3AD203B41FA5}">
                      <a16:colId xmlns:a16="http://schemas.microsoft.com/office/drawing/2014/main" val="3788721027"/>
                    </a:ext>
                  </a:extLst>
                </a:gridCol>
                <a:gridCol w="1587686">
                  <a:extLst>
                    <a:ext uri="{9D8B030D-6E8A-4147-A177-3AD203B41FA5}">
                      <a16:colId xmlns:a16="http://schemas.microsoft.com/office/drawing/2014/main" val="1691312048"/>
                    </a:ext>
                  </a:extLst>
                </a:gridCol>
              </a:tblGrid>
              <a:tr h="588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Melon Fingers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Wholemeal Bread Fingers (VE) with Spread 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Pineapple Slices 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Oat Cakes (V) with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Soft Cheese (V) Houmous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Banana Fingers 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33727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988503C-3F55-80CD-2706-230464229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617411"/>
              </p:ext>
            </p:extLst>
          </p:nvPr>
        </p:nvGraphicFramePr>
        <p:xfrm>
          <a:off x="1669107" y="4797152"/>
          <a:ext cx="7938430" cy="125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686">
                  <a:extLst>
                    <a:ext uri="{9D8B030D-6E8A-4147-A177-3AD203B41FA5}">
                      <a16:colId xmlns:a16="http://schemas.microsoft.com/office/drawing/2014/main" val="2569355385"/>
                    </a:ext>
                  </a:extLst>
                </a:gridCol>
                <a:gridCol w="1587686">
                  <a:extLst>
                    <a:ext uri="{9D8B030D-6E8A-4147-A177-3AD203B41FA5}">
                      <a16:colId xmlns:a16="http://schemas.microsoft.com/office/drawing/2014/main" val="1697789127"/>
                    </a:ext>
                  </a:extLst>
                </a:gridCol>
                <a:gridCol w="1587686">
                  <a:extLst>
                    <a:ext uri="{9D8B030D-6E8A-4147-A177-3AD203B41FA5}">
                      <a16:colId xmlns:a16="http://schemas.microsoft.com/office/drawing/2014/main" val="2990272265"/>
                    </a:ext>
                  </a:extLst>
                </a:gridCol>
                <a:gridCol w="1587686">
                  <a:extLst>
                    <a:ext uri="{9D8B030D-6E8A-4147-A177-3AD203B41FA5}">
                      <a16:colId xmlns:a16="http://schemas.microsoft.com/office/drawing/2014/main" val="3788721027"/>
                    </a:ext>
                  </a:extLst>
                </a:gridCol>
                <a:gridCol w="1587686">
                  <a:extLst>
                    <a:ext uri="{9D8B030D-6E8A-4147-A177-3AD203B41FA5}">
                      <a16:colId xmlns:a16="http://schemas.microsoft.com/office/drawing/2014/main" val="1691312048"/>
                    </a:ext>
                  </a:extLst>
                </a:gridCol>
              </a:tblGrid>
              <a:tr h="1161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Orange Slices (VE)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Lao UI" panose="020B0502040204020203" pitchFamily="34" charset="0"/>
                        </a:rPr>
                        <a:t>~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Lao UI" panose="020B0502040204020203" pitchFamily="34" charset="0"/>
                        </a:rPr>
                        <a:t>Turkish Vegan Kebab ​(VE) with Lemon &amp;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Lao UI" panose="020B0502040204020203" pitchFamily="34" charset="0"/>
                        </a:rPr>
                        <a:t>Herb Couscous (VE), Homemade Flatbread (VE) &amp; Houmous (VE)</a:t>
                      </a:r>
                      <a:endParaRPr lang="en-GB" sz="75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Jacket Potato (V) with Baked Beans (VE) or Tuna and Sweetcorn</a:t>
                      </a:r>
                    </a:p>
                    <a:p>
                      <a:pPr algn="ctr"/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With Cucumber</a:t>
                      </a:r>
                    </a:p>
                    <a:p>
                      <a:pPr algn="ctr"/>
                      <a:endParaRPr lang="en-GB" sz="75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  <a:p>
                      <a:pPr algn="ctr"/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~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Seasonal Apple or Orange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Wedges 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Herby Chicken and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Bean Wrap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Broccoli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Beany Salsa Wrap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 with Broccoli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Natural Yoghurt (V) with Mandarins (VE)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Homemade Soup with Homemade Bread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Berries (VE) with Natural Yoghurt (V)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Summer Picnic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Sandwich Triangles: egg mayonnaise (V), cheese and tomato (V) or hummus &amp; carrot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~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Fruit &amp; Veg: Melon (VE) &amp; Carrot Sticks (VE)</a:t>
                      </a: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~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337271"/>
                  </a:ext>
                </a:extLst>
              </a:tr>
            </a:tbl>
          </a:graphicData>
        </a:graphic>
      </p:graphicFrame>
      <p:grpSp>
        <p:nvGrpSpPr>
          <p:cNvPr id="54" name="Group 53">
            <a:extLst>
              <a:ext uri="{FF2B5EF4-FFF2-40B4-BE49-F238E27FC236}">
                <a16:creationId xmlns:a16="http://schemas.microsoft.com/office/drawing/2014/main" id="{33926AD4-138C-A1A3-8C0A-10FD4C9B596B}"/>
              </a:ext>
            </a:extLst>
          </p:cNvPr>
          <p:cNvGrpSpPr/>
          <p:nvPr/>
        </p:nvGrpSpPr>
        <p:grpSpPr>
          <a:xfrm>
            <a:off x="7689304" y="2977301"/>
            <a:ext cx="232983" cy="232828"/>
            <a:chOff x="0" y="184916"/>
            <a:chExt cx="3741232" cy="3636623"/>
          </a:xfrm>
        </p:grpSpPr>
        <p:sp>
          <p:nvSpPr>
            <p:cNvPr id="55" name="Freeform 8">
              <a:extLst>
                <a:ext uri="{FF2B5EF4-FFF2-40B4-BE49-F238E27FC236}">
                  <a16:creationId xmlns:a16="http://schemas.microsoft.com/office/drawing/2014/main" id="{82AF2E07-9179-BB93-F410-7934CFE46B09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6" name="Freeform 9">
              <a:extLst>
                <a:ext uri="{FF2B5EF4-FFF2-40B4-BE49-F238E27FC236}">
                  <a16:creationId xmlns:a16="http://schemas.microsoft.com/office/drawing/2014/main" id="{6036D35D-7FF4-F1AC-2994-DF2208D822E4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7CB8F881-4DC4-4C7D-2B9C-6322723291AB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61" name="Freeform 11">
                <a:extLst>
                  <a:ext uri="{FF2B5EF4-FFF2-40B4-BE49-F238E27FC236}">
                    <a16:creationId xmlns:a16="http://schemas.microsoft.com/office/drawing/2014/main" id="{FAED72B6-209C-6A09-F0A8-D725D00CBE8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62" name="TextBox 12">
                <a:extLst>
                  <a:ext uri="{FF2B5EF4-FFF2-40B4-BE49-F238E27FC236}">
                    <a16:creationId xmlns:a16="http://schemas.microsoft.com/office/drawing/2014/main" id="{B919FBC6-ACCA-C71B-5752-2B17F670029B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D0B47AD0-6813-B36F-213D-644CF5E21CC1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59" name="Freeform 14">
                <a:extLst>
                  <a:ext uri="{FF2B5EF4-FFF2-40B4-BE49-F238E27FC236}">
                    <a16:creationId xmlns:a16="http://schemas.microsoft.com/office/drawing/2014/main" id="{31BF12D2-8E0A-7A1A-005E-8A2CF03FEDD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60" name="TextBox 15">
                <a:extLst>
                  <a:ext uri="{FF2B5EF4-FFF2-40B4-BE49-F238E27FC236}">
                    <a16:creationId xmlns:a16="http://schemas.microsoft.com/office/drawing/2014/main" id="{D1BB39F5-0147-204E-4923-EF31495FE19F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66" name="Freeform 23">
            <a:extLst>
              <a:ext uri="{FF2B5EF4-FFF2-40B4-BE49-F238E27FC236}">
                <a16:creationId xmlns:a16="http://schemas.microsoft.com/office/drawing/2014/main" id="{FAD90A9A-4857-E9BF-8717-4596F3663582}"/>
              </a:ext>
            </a:extLst>
          </p:cNvPr>
          <p:cNvSpPr/>
          <p:nvPr/>
        </p:nvSpPr>
        <p:spPr>
          <a:xfrm flipH="1">
            <a:off x="7569542" y="2876425"/>
            <a:ext cx="164447" cy="22504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7" name="Freeform 23">
            <a:extLst>
              <a:ext uri="{FF2B5EF4-FFF2-40B4-BE49-F238E27FC236}">
                <a16:creationId xmlns:a16="http://schemas.microsoft.com/office/drawing/2014/main" id="{5F9CACCD-7B8B-69B8-E755-65EA16808197}"/>
              </a:ext>
            </a:extLst>
          </p:cNvPr>
          <p:cNvSpPr/>
          <p:nvPr/>
        </p:nvSpPr>
        <p:spPr>
          <a:xfrm flipH="1">
            <a:off x="7509586" y="2407608"/>
            <a:ext cx="164447" cy="22504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pic>
        <p:nvPicPr>
          <p:cNvPr id="69" name="Picture 2" descr="A group of yellow drops on a black background&#10;&#10;Description automatically generated">
            <a:extLst>
              <a:ext uri="{FF2B5EF4-FFF2-40B4-BE49-F238E27FC236}">
                <a16:creationId xmlns:a16="http://schemas.microsoft.com/office/drawing/2014/main" id="{045FF350-BF95-066F-30D1-1B4169318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61" b="55273"/>
          <a:stretch/>
        </p:blipFill>
        <p:spPr bwMode="auto">
          <a:xfrm>
            <a:off x="1808681" y="694192"/>
            <a:ext cx="110494" cy="18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Freeform 23">
            <a:extLst>
              <a:ext uri="{FF2B5EF4-FFF2-40B4-BE49-F238E27FC236}">
                <a16:creationId xmlns:a16="http://schemas.microsoft.com/office/drawing/2014/main" id="{4DCC84B5-9B4E-2A7D-9421-E6CD3FEC6179}"/>
              </a:ext>
            </a:extLst>
          </p:cNvPr>
          <p:cNvSpPr/>
          <p:nvPr/>
        </p:nvSpPr>
        <p:spPr>
          <a:xfrm flipH="1">
            <a:off x="7740881" y="712549"/>
            <a:ext cx="164447" cy="22504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5" name="Freeform 23">
            <a:extLst>
              <a:ext uri="{FF2B5EF4-FFF2-40B4-BE49-F238E27FC236}">
                <a16:creationId xmlns:a16="http://schemas.microsoft.com/office/drawing/2014/main" id="{5644AE5B-64A0-1BB9-F406-F4A6AE6B392E}"/>
              </a:ext>
            </a:extLst>
          </p:cNvPr>
          <p:cNvSpPr/>
          <p:nvPr/>
        </p:nvSpPr>
        <p:spPr>
          <a:xfrm flipH="1">
            <a:off x="6105128" y="692696"/>
            <a:ext cx="164447" cy="22504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6" name="Freeform 23">
            <a:extLst>
              <a:ext uri="{FF2B5EF4-FFF2-40B4-BE49-F238E27FC236}">
                <a16:creationId xmlns:a16="http://schemas.microsoft.com/office/drawing/2014/main" id="{3E6E7B56-A6B7-FD7C-1C68-A4688E3B762E}"/>
              </a:ext>
            </a:extLst>
          </p:cNvPr>
          <p:cNvSpPr/>
          <p:nvPr/>
        </p:nvSpPr>
        <p:spPr>
          <a:xfrm flipH="1">
            <a:off x="4500521" y="683678"/>
            <a:ext cx="164447" cy="22504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8" name="Freeform 23">
            <a:extLst>
              <a:ext uri="{FF2B5EF4-FFF2-40B4-BE49-F238E27FC236}">
                <a16:creationId xmlns:a16="http://schemas.microsoft.com/office/drawing/2014/main" id="{780D7C96-7B0A-3C46-2F2F-F247A0403DA0}"/>
              </a:ext>
            </a:extLst>
          </p:cNvPr>
          <p:cNvSpPr/>
          <p:nvPr/>
        </p:nvSpPr>
        <p:spPr>
          <a:xfrm flipH="1">
            <a:off x="9325057" y="721567"/>
            <a:ext cx="164447" cy="22504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F14BAA-4553-2F78-4D13-77E52D38264B}"/>
              </a:ext>
            </a:extLst>
          </p:cNvPr>
          <p:cNvSpPr txBox="1"/>
          <p:nvPr/>
        </p:nvSpPr>
        <p:spPr>
          <a:xfrm>
            <a:off x="-130250" y="-11310"/>
            <a:ext cx="2284358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00" b="1">
                <a:solidFill>
                  <a:schemeClr val="bg1"/>
                </a:solidFill>
                <a:latin typeface="Century Gothic" panose="020B0502020202020204" pitchFamily="34" charset="0"/>
                <a:ea typeface="+mn-lt"/>
                <a:cs typeface="Aharoni" panose="02010803020104030203" pitchFamily="2" charset="-79"/>
              </a:rPr>
              <a:t>MARGERT MCMILLAN</a:t>
            </a:r>
            <a:r>
              <a:rPr lang="en-GB" sz="1000" b="1">
                <a:solidFill>
                  <a:schemeClr val="bg1"/>
                </a:solidFill>
                <a:latin typeface="Century Gothic" panose="020B0502020202020204" pitchFamily="34" charset="0"/>
                <a:ea typeface="ADLaM Display"/>
                <a:cs typeface="Aharoni" panose="02010803020104030203" pitchFamily="2" charset="-79"/>
              </a:rPr>
              <a:t> </a:t>
            </a:r>
            <a:r>
              <a:rPr lang="en-GB" sz="1000" b="1">
                <a:solidFill>
                  <a:schemeClr val="bg1"/>
                </a:solidFill>
                <a:latin typeface="Century Gothic" panose="020B0502020202020204" pitchFamily="34" charset="0"/>
                <a:ea typeface="ADLaM Display" panose="02010000000000000000" pitchFamily="2" charset="0"/>
                <a:cs typeface="Aharoni" panose="02010803020104030203" pitchFamily="2" charset="-79"/>
              </a:rPr>
              <a:t>MENU </a:t>
            </a:r>
            <a:r>
              <a:rPr lang="en-GB" sz="1200" b="1">
                <a:solidFill>
                  <a:schemeClr val="bg1"/>
                </a:solidFill>
                <a:latin typeface="Century Gothic" panose="020B0502020202020204" pitchFamily="34" charset="0"/>
                <a:ea typeface="ADLaM Display" panose="02010000000000000000" pitchFamily="2" charset="0"/>
                <a:cs typeface="Aharoni" panose="02010803020104030203" pitchFamily="2" charset="-79"/>
              </a:rPr>
              <a:t>WEEK ONE</a:t>
            </a:r>
          </a:p>
          <a:p>
            <a:endParaRPr lang="en-GB"/>
          </a:p>
        </p:txBody>
      </p:sp>
      <p:pic>
        <p:nvPicPr>
          <p:cNvPr id="6" name="Picture 2" descr="A group of yellow drops on a black background&#10;&#10;Description automatically generated">
            <a:extLst>
              <a:ext uri="{FF2B5EF4-FFF2-40B4-BE49-F238E27FC236}">
                <a16:creationId xmlns:a16="http://schemas.microsoft.com/office/drawing/2014/main" id="{973E0BFE-D4DB-C82A-E317-82D841963B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61" b="55273"/>
          <a:stretch/>
        </p:blipFill>
        <p:spPr bwMode="auto">
          <a:xfrm>
            <a:off x="4842506" y="2301945"/>
            <a:ext cx="110494" cy="18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 group of yellow drops on a black background&#10;&#10;Description automatically generated">
            <a:extLst>
              <a:ext uri="{FF2B5EF4-FFF2-40B4-BE49-F238E27FC236}">
                <a16:creationId xmlns:a16="http://schemas.microsoft.com/office/drawing/2014/main" id="{1EAEE51E-4D02-5989-8149-169FA1DC3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61" b="55273"/>
          <a:stretch/>
        </p:blipFill>
        <p:spPr bwMode="auto">
          <a:xfrm>
            <a:off x="6703650" y="3007317"/>
            <a:ext cx="110494" cy="18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23">
            <a:extLst>
              <a:ext uri="{FF2B5EF4-FFF2-40B4-BE49-F238E27FC236}">
                <a16:creationId xmlns:a16="http://schemas.microsoft.com/office/drawing/2014/main" id="{24345B11-8547-3D1F-9804-3142490E4CA9}"/>
              </a:ext>
            </a:extLst>
          </p:cNvPr>
          <p:cNvSpPr/>
          <p:nvPr/>
        </p:nvSpPr>
        <p:spPr>
          <a:xfrm flipH="1">
            <a:off x="2962844" y="660436"/>
            <a:ext cx="164447" cy="22504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270C0448-6B9E-C2FE-182C-B438B228A842}"/>
              </a:ext>
            </a:extLst>
          </p:cNvPr>
          <p:cNvSpPr/>
          <p:nvPr/>
        </p:nvSpPr>
        <p:spPr>
          <a:xfrm flipH="1">
            <a:off x="2735381" y="1054885"/>
            <a:ext cx="164447" cy="22504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2B5D60C0-4646-0482-0C71-1F66ADA97B4F}"/>
              </a:ext>
            </a:extLst>
          </p:cNvPr>
          <p:cNvSpPr/>
          <p:nvPr/>
        </p:nvSpPr>
        <p:spPr>
          <a:xfrm flipH="1">
            <a:off x="4637697" y="4486242"/>
            <a:ext cx="164447" cy="22504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6AB9F298-4D5C-3934-9A00-3F884BA9CD02}"/>
              </a:ext>
            </a:extLst>
          </p:cNvPr>
          <p:cNvSpPr/>
          <p:nvPr/>
        </p:nvSpPr>
        <p:spPr>
          <a:xfrm flipH="1">
            <a:off x="4566087" y="5212790"/>
            <a:ext cx="164447" cy="22504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798421-6F18-1805-F2CC-913A1F8F79C1}"/>
              </a:ext>
            </a:extLst>
          </p:cNvPr>
          <p:cNvGrpSpPr/>
          <p:nvPr/>
        </p:nvGrpSpPr>
        <p:grpSpPr>
          <a:xfrm>
            <a:off x="6036592" y="4944836"/>
            <a:ext cx="232983" cy="232828"/>
            <a:chOff x="0" y="184916"/>
            <a:chExt cx="3741232" cy="3636623"/>
          </a:xfrm>
        </p:grpSpPr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4DEBAD0-0140-E7BF-22B8-7963E95AD1BC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6A8A0271-0955-4889-AC0D-F3528C1AD68E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A6285C6-D8A3-DB60-BF08-CEF47FBC84F7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6" name="Freeform 11">
                <a:extLst>
                  <a:ext uri="{FF2B5EF4-FFF2-40B4-BE49-F238E27FC236}">
                    <a16:creationId xmlns:a16="http://schemas.microsoft.com/office/drawing/2014/main" id="{8BB0F12B-F26F-ED74-46CB-79EF11D20A0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7" name="TextBox 12">
                <a:extLst>
                  <a:ext uri="{FF2B5EF4-FFF2-40B4-BE49-F238E27FC236}">
                    <a16:creationId xmlns:a16="http://schemas.microsoft.com/office/drawing/2014/main" id="{F28E0626-679A-E59B-4DDC-CB897A44257A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B3DC7F0-0456-58F4-5FA4-A2CA267F0106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4" name="Freeform 14">
                <a:extLst>
                  <a:ext uri="{FF2B5EF4-FFF2-40B4-BE49-F238E27FC236}">
                    <a16:creationId xmlns:a16="http://schemas.microsoft.com/office/drawing/2014/main" id="{05B50AA4-E58C-FE07-877D-736C173864D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5" name="TextBox 15">
                <a:extLst>
                  <a:ext uri="{FF2B5EF4-FFF2-40B4-BE49-F238E27FC236}">
                    <a16:creationId xmlns:a16="http://schemas.microsoft.com/office/drawing/2014/main" id="{F9010EE9-7225-C571-407C-7B793813E693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045A8593-7C4B-7793-6EF3-FB98F97BD9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2977509" y="1330381"/>
            <a:ext cx="247427" cy="151432"/>
          </a:xfrm>
          <a:prstGeom prst="rect">
            <a:avLst/>
          </a:prstGeom>
        </p:spPr>
      </p:pic>
      <p:pic>
        <p:nvPicPr>
          <p:cNvPr id="37" name="Picture 36" descr="A picture containing object&#10;&#10;Description automatically generated">
            <a:extLst>
              <a:ext uri="{FF2B5EF4-FFF2-40B4-BE49-F238E27FC236}">
                <a16:creationId xmlns:a16="http://schemas.microsoft.com/office/drawing/2014/main" id="{051BDBBC-083D-F459-284E-CCD33A53AE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082330" y="1299143"/>
            <a:ext cx="247427" cy="151432"/>
          </a:xfrm>
          <a:prstGeom prst="rect">
            <a:avLst/>
          </a:prstGeom>
        </p:spPr>
      </p:pic>
      <p:pic>
        <p:nvPicPr>
          <p:cNvPr id="38" name="Picture 37" descr="A picture containing object&#10;&#10;Description automatically generated">
            <a:extLst>
              <a:ext uri="{FF2B5EF4-FFF2-40B4-BE49-F238E27FC236}">
                <a16:creationId xmlns:a16="http://schemas.microsoft.com/office/drawing/2014/main" id="{0B9B85CB-D603-8EE2-D68D-16107C18B4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694803" y="1343285"/>
            <a:ext cx="247427" cy="151432"/>
          </a:xfrm>
          <a:prstGeom prst="rect">
            <a:avLst/>
          </a:prstGeom>
        </p:spPr>
      </p:pic>
      <p:pic>
        <p:nvPicPr>
          <p:cNvPr id="39" name="Picture 38" descr="A picture containing object&#10;&#10;Description automatically generated">
            <a:extLst>
              <a:ext uri="{FF2B5EF4-FFF2-40B4-BE49-F238E27FC236}">
                <a16:creationId xmlns:a16="http://schemas.microsoft.com/office/drawing/2014/main" id="{E8F6E530-9CC3-6709-6E30-ADE4D6D119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2879960" y="1107567"/>
            <a:ext cx="247427" cy="151432"/>
          </a:xfrm>
          <a:prstGeom prst="rect">
            <a:avLst/>
          </a:prstGeom>
        </p:spPr>
      </p:pic>
      <p:pic>
        <p:nvPicPr>
          <p:cNvPr id="40" name="Picture 39" descr="A picture containing object&#10;&#10;Description automatically generated">
            <a:extLst>
              <a:ext uri="{FF2B5EF4-FFF2-40B4-BE49-F238E27FC236}">
                <a16:creationId xmlns:a16="http://schemas.microsoft.com/office/drawing/2014/main" id="{DFB6BE56-DAFE-A1E4-1FAC-250E850C7D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2835059" y="1969797"/>
            <a:ext cx="247427" cy="88151"/>
          </a:xfrm>
          <a:prstGeom prst="rect">
            <a:avLst/>
          </a:prstGeom>
        </p:spPr>
      </p:pic>
      <p:pic>
        <p:nvPicPr>
          <p:cNvPr id="41" name="Picture 40" descr="A picture containing object&#10;&#10;Description automatically generated">
            <a:extLst>
              <a:ext uri="{FF2B5EF4-FFF2-40B4-BE49-F238E27FC236}">
                <a16:creationId xmlns:a16="http://schemas.microsoft.com/office/drawing/2014/main" id="{D2D7D4D5-A870-C8FD-1274-0CF823A807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524596" y="1813664"/>
            <a:ext cx="247427" cy="151432"/>
          </a:xfrm>
          <a:prstGeom prst="rect">
            <a:avLst/>
          </a:prstGeom>
        </p:spPr>
      </p:pic>
      <p:pic>
        <p:nvPicPr>
          <p:cNvPr id="42" name="Picture 41" descr="A picture containing object&#10;&#10;Description automatically generated">
            <a:extLst>
              <a:ext uri="{FF2B5EF4-FFF2-40B4-BE49-F238E27FC236}">
                <a16:creationId xmlns:a16="http://schemas.microsoft.com/office/drawing/2014/main" id="{94034BAA-5754-5D50-2123-7ABD72BE99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599516" y="1869696"/>
            <a:ext cx="247427" cy="151432"/>
          </a:xfrm>
          <a:prstGeom prst="rect">
            <a:avLst/>
          </a:prstGeom>
        </p:spPr>
      </p:pic>
      <p:pic>
        <p:nvPicPr>
          <p:cNvPr id="44" name="Picture 43" descr="A picture containing object&#10;&#10;Description automatically generated">
            <a:extLst>
              <a:ext uri="{FF2B5EF4-FFF2-40B4-BE49-F238E27FC236}">
                <a16:creationId xmlns:a16="http://schemas.microsoft.com/office/drawing/2014/main" id="{8416B337-FC41-712C-B7B2-DF8ADE6FFD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2906637" y="2982976"/>
            <a:ext cx="247427" cy="151432"/>
          </a:xfrm>
          <a:prstGeom prst="rect">
            <a:avLst/>
          </a:prstGeom>
        </p:spPr>
      </p:pic>
      <p:pic>
        <p:nvPicPr>
          <p:cNvPr id="45" name="Picture 44" descr="A picture containing object&#10;&#10;Description automatically generated">
            <a:extLst>
              <a:ext uri="{FF2B5EF4-FFF2-40B4-BE49-F238E27FC236}">
                <a16:creationId xmlns:a16="http://schemas.microsoft.com/office/drawing/2014/main" id="{4DF35F6C-F863-0D66-9A35-627D786E93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624105" y="2513964"/>
            <a:ext cx="247427" cy="151432"/>
          </a:xfrm>
          <a:prstGeom prst="rect">
            <a:avLst/>
          </a:prstGeom>
        </p:spPr>
      </p:pic>
      <p:pic>
        <p:nvPicPr>
          <p:cNvPr id="46" name="Picture 45" descr="A picture containing object&#10;&#10;Description automatically generated">
            <a:extLst>
              <a:ext uri="{FF2B5EF4-FFF2-40B4-BE49-F238E27FC236}">
                <a16:creationId xmlns:a16="http://schemas.microsoft.com/office/drawing/2014/main" id="{DB3A036A-5260-10A5-0E34-FA4D41AB08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2856294" y="3440730"/>
            <a:ext cx="247427" cy="151432"/>
          </a:xfrm>
          <a:prstGeom prst="rect">
            <a:avLst/>
          </a:prstGeom>
        </p:spPr>
      </p:pic>
      <p:pic>
        <p:nvPicPr>
          <p:cNvPr id="47" name="Picture 46" descr="A picture containing object&#10;&#10;Description automatically generated">
            <a:extLst>
              <a:ext uri="{FF2B5EF4-FFF2-40B4-BE49-F238E27FC236}">
                <a16:creationId xmlns:a16="http://schemas.microsoft.com/office/drawing/2014/main" id="{7AB06BA0-E2FA-1C1F-819C-B5C46D9739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518546" y="3541067"/>
            <a:ext cx="247427" cy="151432"/>
          </a:xfrm>
          <a:prstGeom prst="rect">
            <a:avLst/>
          </a:prstGeom>
        </p:spPr>
      </p:pic>
      <p:pic>
        <p:nvPicPr>
          <p:cNvPr id="48" name="Picture 47" descr="A picture containing object&#10;&#10;Description automatically generated">
            <a:extLst>
              <a:ext uri="{FF2B5EF4-FFF2-40B4-BE49-F238E27FC236}">
                <a16:creationId xmlns:a16="http://schemas.microsoft.com/office/drawing/2014/main" id="{728A8EE9-3FD1-D812-8901-72B1F10EAB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029942" y="3372972"/>
            <a:ext cx="247427" cy="151432"/>
          </a:xfrm>
          <a:prstGeom prst="rect">
            <a:avLst/>
          </a:prstGeom>
        </p:spPr>
      </p:pic>
      <p:pic>
        <p:nvPicPr>
          <p:cNvPr id="49" name="Picture 48" descr="A picture containing object&#10;&#10;Description automatically generated">
            <a:extLst>
              <a:ext uri="{FF2B5EF4-FFF2-40B4-BE49-F238E27FC236}">
                <a16:creationId xmlns:a16="http://schemas.microsoft.com/office/drawing/2014/main" id="{436D27D5-CB9E-97EA-A389-B67A42F570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548749" y="3443151"/>
            <a:ext cx="247427" cy="151432"/>
          </a:xfrm>
          <a:prstGeom prst="rect">
            <a:avLst/>
          </a:prstGeom>
        </p:spPr>
      </p:pic>
      <p:pic>
        <p:nvPicPr>
          <p:cNvPr id="50" name="Picture 49" descr="A picture containing object&#10;&#10;Description automatically generated">
            <a:extLst>
              <a:ext uri="{FF2B5EF4-FFF2-40B4-BE49-F238E27FC236}">
                <a16:creationId xmlns:a16="http://schemas.microsoft.com/office/drawing/2014/main" id="{E1C25B54-3683-CD68-28E9-B6658EF09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283567" y="3547863"/>
            <a:ext cx="247427" cy="151432"/>
          </a:xfrm>
          <a:prstGeom prst="rect">
            <a:avLst/>
          </a:prstGeom>
        </p:spPr>
      </p:pic>
      <p:pic>
        <p:nvPicPr>
          <p:cNvPr id="51" name="Picture 50" descr="A picture containing object&#10;&#10;Description automatically generated">
            <a:extLst>
              <a:ext uri="{FF2B5EF4-FFF2-40B4-BE49-F238E27FC236}">
                <a16:creationId xmlns:a16="http://schemas.microsoft.com/office/drawing/2014/main" id="{3285931E-891D-5521-356C-8AF49CE60A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419324" y="4488776"/>
            <a:ext cx="247427" cy="151432"/>
          </a:xfrm>
          <a:prstGeom prst="rect">
            <a:avLst/>
          </a:prstGeom>
        </p:spPr>
      </p:pic>
      <p:pic>
        <p:nvPicPr>
          <p:cNvPr id="52" name="Picture 51" descr="A picture containing object&#10;&#10;Description automatically generated">
            <a:extLst>
              <a:ext uri="{FF2B5EF4-FFF2-40B4-BE49-F238E27FC236}">
                <a16:creationId xmlns:a16="http://schemas.microsoft.com/office/drawing/2014/main" id="{BBBA2195-E8EB-3FB1-274D-4EAC87B3B5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076616" y="4494525"/>
            <a:ext cx="247427" cy="151432"/>
          </a:xfrm>
          <a:prstGeom prst="rect">
            <a:avLst/>
          </a:prstGeom>
        </p:spPr>
      </p:pic>
      <p:pic>
        <p:nvPicPr>
          <p:cNvPr id="63" name="Picture 62" descr="A picture containing object&#10;&#10;Description automatically generated">
            <a:extLst>
              <a:ext uri="{FF2B5EF4-FFF2-40B4-BE49-F238E27FC236}">
                <a16:creationId xmlns:a16="http://schemas.microsoft.com/office/drawing/2014/main" id="{215AD248-59FB-1AD6-8B0D-F56EDC30F7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235269" y="4448510"/>
            <a:ext cx="247427" cy="151432"/>
          </a:xfrm>
          <a:prstGeom prst="rect">
            <a:avLst/>
          </a:prstGeom>
        </p:spPr>
      </p:pic>
      <p:pic>
        <p:nvPicPr>
          <p:cNvPr id="64" name="Picture 63" descr="A picture containing object&#10;&#10;Description automatically generated">
            <a:extLst>
              <a:ext uri="{FF2B5EF4-FFF2-40B4-BE49-F238E27FC236}">
                <a16:creationId xmlns:a16="http://schemas.microsoft.com/office/drawing/2014/main" id="{F9B1210F-9EE4-47B6-51F5-367C123FC5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256843" y="5072980"/>
            <a:ext cx="247427" cy="151432"/>
          </a:xfrm>
          <a:prstGeom prst="rect">
            <a:avLst/>
          </a:prstGeom>
        </p:spPr>
      </p:pic>
      <p:pic>
        <p:nvPicPr>
          <p:cNvPr id="71" name="Picture 70" descr="A picture containing object&#10;&#10;Description automatically generated">
            <a:extLst>
              <a:ext uri="{FF2B5EF4-FFF2-40B4-BE49-F238E27FC236}">
                <a16:creationId xmlns:a16="http://schemas.microsoft.com/office/drawing/2014/main" id="{B54369CF-9EB1-AA1E-DA60-1DF5849015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701240" y="5398118"/>
            <a:ext cx="247427" cy="151432"/>
          </a:xfrm>
          <a:prstGeom prst="rect">
            <a:avLst/>
          </a:prstGeom>
        </p:spPr>
      </p:pic>
      <p:pic>
        <p:nvPicPr>
          <p:cNvPr id="72" name="Picture 71" descr="A picture containing object&#10;&#10;Description automatically generated">
            <a:extLst>
              <a:ext uri="{FF2B5EF4-FFF2-40B4-BE49-F238E27FC236}">
                <a16:creationId xmlns:a16="http://schemas.microsoft.com/office/drawing/2014/main" id="{E153D82C-052E-3766-FC55-6E8D0EE889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2893831" y="4961854"/>
            <a:ext cx="247427" cy="151432"/>
          </a:xfrm>
          <a:prstGeom prst="rect">
            <a:avLst/>
          </a:prstGeom>
        </p:spPr>
      </p:pic>
      <p:pic>
        <p:nvPicPr>
          <p:cNvPr id="77" name="Picture 76" descr="A picture containing object&#10;&#10;Description automatically generated">
            <a:extLst>
              <a:ext uri="{FF2B5EF4-FFF2-40B4-BE49-F238E27FC236}">
                <a16:creationId xmlns:a16="http://schemas.microsoft.com/office/drawing/2014/main" id="{0ED40F59-E11C-D9B2-97CB-B9EF7928AB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419323" y="5739386"/>
            <a:ext cx="247427" cy="151432"/>
          </a:xfrm>
          <a:prstGeom prst="rect">
            <a:avLst/>
          </a:prstGeom>
        </p:spPr>
      </p:pic>
      <p:pic>
        <p:nvPicPr>
          <p:cNvPr id="79" name="Picture 78" descr="A picture containing object&#10;&#10;Description automatically generated">
            <a:extLst>
              <a:ext uri="{FF2B5EF4-FFF2-40B4-BE49-F238E27FC236}">
                <a16:creationId xmlns:a16="http://schemas.microsoft.com/office/drawing/2014/main" id="{D730E9C3-9DC2-07EF-A744-FA8411A238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066916" y="5786118"/>
            <a:ext cx="247427" cy="151432"/>
          </a:xfrm>
          <a:prstGeom prst="rect">
            <a:avLst/>
          </a:prstGeom>
        </p:spPr>
      </p:pic>
      <p:pic>
        <p:nvPicPr>
          <p:cNvPr id="80" name="Picture 79" descr="A group of tractors with different colors&#10;&#10;Description automatically generated">
            <a:extLst>
              <a:ext uri="{FF2B5EF4-FFF2-40B4-BE49-F238E27FC236}">
                <a16:creationId xmlns:a16="http://schemas.microsoft.com/office/drawing/2014/main" id="{7619BBCB-76E5-5A27-D23B-68871A3F12D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6176" t="48941"/>
          <a:stretch/>
        </p:blipFill>
        <p:spPr>
          <a:xfrm flipH="1">
            <a:off x="3224808" y="2969001"/>
            <a:ext cx="288872" cy="243975"/>
          </a:xfrm>
          <a:prstGeom prst="rect">
            <a:avLst/>
          </a:prstGeom>
        </p:spPr>
      </p:pic>
      <p:pic>
        <p:nvPicPr>
          <p:cNvPr id="81" name="Picture 80" descr="A group of tractors with different colors&#10;&#10;Description automatically generated">
            <a:extLst>
              <a:ext uri="{FF2B5EF4-FFF2-40B4-BE49-F238E27FC236}">
                <a16:creationId xmlns:a16="http://schemas.microsoft.com/office/drawing/2014/main" id="{2CEA34A8-20F5-FCBF-79DC-67B18E81542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6176" t="48941"/>
          <a:stretch/>
        </p:blipFill>
        <p:spPr>
          <a:xfrm flipH="1">
            <a:off x="6389032" y="2969001"/>
            <a:ext cx="288872" cy="243975"/>
          </a:xfrm>
          <a:prstGeom prst="rect">
            <a:avLst/>
          </a:prstGeom>
        </p:spPr>
      </p:pic>
      <p:pic>
        <p:nvPicPr>
          <p:cNvPr id="83" name="Picture 82" descr="A group of tractors with different colors&#10;&#10;Description automatically generated">
            <a:extLst>
              <a:ext uri="{FF2B5EF4-FFF2-40B4-BE49-F238E27FC236}">
                <a16:creationId xmlns:a16="http://schemas.microsoft.com/office/drawing/2014/main" id="{FFDB8747-A023-FE16-BE02-E19DAD74939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6176" t="48941"/>
          <a:stretch/>
        </p:blipFill>
        <p:spPr>
          <a:xfrm flipH="1">
            <a:off x="4842506" y="4857459"/>
            <a:ext cx="288872" cy="243975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4F5DBC3E-CB7F-7200-52DE-1D00ACB9ED88}"/>
              </a:ext>
            </a:extLst>
          </p:cNvPr>
          <p:cNvSpPr txBox="1"/>
          <p:nvPr/>
        </p:nvSpPr>
        <p:spPr>
          <a:xfrm>
            <a:off x="1174515" y="5896560"/>
            <a:ext cx="6246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>
                <a:latin typeface="Lao UI" panose="020B0502040204020203" pitchFamily="34" charset="0"/>
                <a:cs typeface="Lao UI" panose="020B0502040204020203" pitchFamily="34" charset="0"/>
              </a:rPr>
              <a:t>Added Plant Protein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9AAD766-5138-DDBD-784D-60397162ADEE}"/>
              </a:ext>
            </a:extLst>
          </p:cNvPr>
          <p:cNvSpPr txBox="1"/>
          <p:nvPr/>
        </p:nvSpPr>
        <p:spPr>
          <a:xfrm>
            <a:off x="2591309" y="5889934"/>
            <a:ext cx="9002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>
                <a:latin typeface="Lao UI" panose="020B0502040204020203" pitchFamily="34" charset="0"/>
                <a:cs typeface="Lao UI" panose="020B0502040204020203" pitchFamily="34" charset="0"/>
              </a:rPr>
              <a:t>Low Carbon Planet </a:t>
            </a:r>
          </a:p>
          <a:p>
            <a:r>
              <a:rPr lang="en-GB" sz="700">
                <a:latin typeface="Lao UI" panose="020B0502040204020203" pitchFamily="34" charset="0"/>
                <a:cs typeface="Lao UI" panose="020B0502040204020203" pitchFamily="34" charset="0"/>
              </a:rPr>
              <a:t>Friendly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4BE318F-3347-B9B4-D5CA-EDA19A228AAE}"/>
              </a:ext>
            </a:extLst>
          </p:cNvPr>
          <p:cNvSpPr txBox="1"/>
          <p:nvPr/>
        </p:nvSpPr>
        <p:spPr>
          <a:xfrm>
            <a:off x="3298992" y="6066684"/>
            <a:ext cx="7235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>
                <a:latin typeface="Lao UI" panose="020B0502040204020203" pitchFamily="34" charset="0"/>
                <a:cs typeface="Lao UI" panose="020B0502040204020203" pitchFamily="34" charset="0"/>
              </a:rPr>
              <a:t>Wholemeal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A2BB0DB-53F4-4899-F097-9E3B58EB4978}"/>
              </a:ext>
            </a:extLst>
          </p:cNvPr>
          <p:cNvGrpSpPr/>
          <p:nvPr/>
        </p:nvGrpSpPr>
        <p:grpSpPr>
          <a:xfrm>
            <a:off x="990628" y="5980312"/>
            <a:ext cx="232983" cy="232828"/>
            <a:chOff x="0" y="184916"/>
            <a:chExt cx="3741232" cy="3636623"/>
          </a:xfrm>
        </p:grpSpPr>
        <p:sp>
          <p:nvSpPr>
            <p:cNvPr id="88" name="Freeform 8">
              <a:extLst>
                <a:ext uri="{FF2B5EF4-FFF2-40B4-BE49-F238E27FC236}">
                  <a16:creationId xmlns:a16="http://schemas.microsoft.com/office/drawing/2014/main" id="{204C6037-1049-FBAA-D9E8-3DE105D2C236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89" name="Freeform 9">
              <a:extLst>
                <a:ext uri="{FF2B5EF4-FFF2-40B4-BE49-F238E27FC236}">
                  <a16:creationId xmlns:a16="http://schemas.microsoft.com/office/drawing/2014/main" id="{371C8D41-F48F-DF76-719F-6C17C1C01420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4E4335BF-71B4-250D-A90C-35B3D1E80604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97" name="Freeform 11">
                <a:extLst>
                  <a:ext uri="{FF2B5EF4-FFF2-40B4-BE49-F238E27FC236}">
                    <a16:creationId xmlns:a16="http://schemas.microsoft.com/office/drawing/2014/main" id="{FE03CFEE-87A9-4A4D-36DC-6FF8C1529FC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98" name="TextBox 12">
                <a:extLst>
                  <a:ext uri="{FF2B5EF4-FFF2-40B4-BE49-F238E27FC236}">
                    <a16:creationId xmlns:a16="http://schemas.microsoft.com/office/drawing/2014/main" id="{E7793600-7E9E-D672-A129-476257038378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59BE2A92-8261-91E2-3A24-30BA33EF516F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95" name="Freeform 14">
                <a:extLst>
                  <a:ext uri="{FF2B5EF4-FFF2-40B4-BE49-F238E27FC236}">
                    <a16:creationId xmlns:a16="http://schemas.microsoft.com/office/drawing/2014/main" id="{2C7C4516-6FEF-990C-5F7F-E14E8FA98A8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96" name="TextBox 15">
                <a:extLst>
                  <a:ext uri="{FF2B5EF4-FFF2-40B4-BE49-F238E27FC236}">
                    <a16:creationId xmlns:a16="http://schemas.microsoft.com/office/drawing/2014/main" id="{B63AF02E-B30F-72CE-8B23-C19D2B9D42A8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2B8752BA-A1EB-B61C-1768-4DFB5631CBE2}"/>
              </a:ext>
            </a:extLst>
          </p:cNvPr>
          <p:cNvSpPr txBox="1"/>
          <p:nvPr/>
        </p:nvSpPr>
        <p:spPr>
          <a:xfrm>
            <a:off x="4036627" y="5949280"/>
            <a:ext cx="14370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00" b="0" i="0" u="none" strike="noStrike">
                <a:solidFill>
                  <a:srgbClr val="000000"/>
                </a:solidFill>
                <a:effectLst/>
                <a:latin typeface="Lao UI" panose="020B0502040204020203" pitchFamily="34" charset="0"/>
                <a:cs typeface="Lao UI" panose="020B0502040204020203" pitchFamily="34" charset="0"/>
              </a:rPr>
              <a:t>Contains Flaxseed </a:t>
            </a:r>
          </a:p>
          <a:p>
            <a:r>
              <a:rPr lang="en-GB" sz="700" b="0" i="0" u="none" strike="noStrike">
                <a:solidFill>
                  <a:srgbClr val="000000"/>
                </a:solidFill>
                <a:effectLst/>
                <a:latin typeface="Lao UI" panose="020B0502040204020203" pitchFamily="34" charset="0"/>
                <a:cs typeface="Lao UI" panose="020B0502040204020203" pitchFamily="34" charset="0"/>
              </a:rPr>
              <a:t>(High in Omega-3)</a:t>
            </a:r>
            <a:endParaRPr lang="en-GB" sz="700"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7784E43-C7AC-F118-8113-F9B76E222B5F}"/>
              </a:ext>
            </a:extLst>
          </p:cNvPr>
          <p:cNvSpPr txBox="1"/>
          <p:nvPr/>
        </p:nvSpPr>
        <p:spPr>
          <a:xfrm>
            <a:off x="1852075" y="5896559"/>
            <a:ext cx="7988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>
                <a:latin typeface="Lao UI" panose="020B0502040204020203" pitchFamily="34" charset="0"/>
                <a:cs typeface="Lao UI" panose="020B0502040204020203" pitchFamily="34" charset="0"/>
              </a:rPr>
              <a:t>Local </a:t>
            </a:r>
          </a:p>
          <a:p>
            <a:r>
              <a:rPr lang="en-GB" sz="700">
                <a:latin typeface="Lao UI" panose="020B0502040204020203" pitchFamily="34" charset="0"/>
                <a:cs typeface="Lao UI" panose="020B0502040204020203" pitchFamily="34" charset="0"/>
              </a:rPr>
              <a:t>Red Tractor Meat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E382AF4-C69D-482B-0C0B-62D126309180}"/>
              </a:ext>
            </a:extLst>
          </p:cNvPr>
          <p:cNvSpPr txBox="1"/>
          <p:nvPr/>
        </p:nvSpPr>
        <p:spPr>
          <a:xfrm>
            <a:off x="5066931" y="5886000"/>
            <a:ext cx="9002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>
                <a:latin typeface="Lao UI" panose="020B0502040204020203" pitchFamily="34" charset="0"/>
                <a:cs typeface="Lao UI" panose="020B0502040204020203" pitchFamily="34" charset="0"/>
              </a:rPr>
              <a:t>Local, </a:t>
            </a:r>
          </a:p>
          <a:p>
            <a:r>
              <a:rPr lang="en-GB" sz="700">
                <a:latin typeface="Lao UI" panose="020B0502040204020203" pitchFamily="34" charset="0"/>
                <a:cs typeface="Lao UI" panose="020B0502040204020203" pitchFamily="34" charset="0"/>
              </a:rPr>
              <a:t>Seasonal </a:t>
            </a:r>
          </a:p>
          <a:p>
            <a:r>
              <a:rPr lang="en-GB" sz="700">
                <a:latin typeface="Lao UI" panose="020B0502040204020203" pitchFamily="34" charset="0"/>
                <a:cs typeface="Lao UI" panose="020B0502040204020203" pitchFamily="34" charset="0"/>
              </a:rPr>
              <a:t>Fruit &amp; Veg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D8AFB57-A514-0592-5F73-8BDA4B365AA3}"/>
              </a:ext>
            </a:extLst>
          </p:cNvPr>
          <p:cNvGrpSpPr/>
          <p:nvPr/>
        </p:nvGrpSpPr>
        <p:grpSpPr>
          <a:xfrm>
            <a:off x="990628" y="5980312"/>
            <a:ext cx="232983" cy="232828"/>
            <a:chOff x="0" y="184916"/>
            <a:chExt cx="3741232" cy="3636623"/>
          </a:xfrm>
        </p:grpSpPr>
        <p:sp>
          <p:nvSpPr>
            <p:cNvPr id="103" name="Freeform 8">
              <a:extLst>
                <a:ext uri="{FF2B5EF4-FFF2-40B4-BE49-F238E27FC236}">
                  <a16:creationId xmlns:a16="http://schemas.microsoft.com/office/drawing/2014/main" id="{A78A2E60-7773-A6F2-8B2D-178BD4E191F4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4" name="Freeform 9">
              <a:extLst>
                <a:ext uri="{FF2B5EF4-FFF2-40B4-BE49-F238E27FC236}">
                  <a16:creationId xmlns:a16="http://schemas.microsoft.com/office/drawing/2014/main" id="{91E12DA6-E539-0E8C-07E0-2F96B8B7DC4B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9DC32568-8CA1-2254-9302-E97D7E548854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109" name="Freeform 11">
                <a:extLst>
                  <a:ext uri="{FF2B5EF4-FFF2-40B4-BE49-F238E27FC236}">
                    <a16:creationId xmlns:a16="http://schemas.microsoft.com/office/drawing/2014/main" id="{21645F48-428E-B2FB-0D0C-AD75EB21EAA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0" name="TextBox 12">
                <a:extLst>
                  <a:ext uri="{FF2B5EF4-FFF2-40B4-BE49-F238E27FC236}">
                    <a16:creationId xmlns:a16="http://schemas.microsoft.com/office/drawing/2014/main" id="{E2FB1223-9C5C-9987-7BF5-2DF14BD13373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92673444-607F-5863-A470-B19B710DD289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107" name="Freeform 14">
                <a:extLst>
                  <a:ext uri="{FF2B5EF4-FFF2-40B4-BE49-F238E27FC236}">
                    <a16:creationId xmlns:a16="http://schemas.microsoft.com/office/drawing/2014/main" id="{5ADCE6D4-A9B8-799F-1CF2-5629714BF10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8" name="TextBox 15">
                <a:extLst>
                  <a:ext uri="{FF2B5EF4-FFF2-40B4-BE49-F238E27FC236}">
                    <a16:creationId xmlns:a16="http://schemas.microsoft.com/office/drawing/2014/main" id="{6FD984CB-62CB-CEA1-1D22-114A33FB33E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111" name="Freeform 23">
            <a:extLst>
              <a:ext uri="{FF2B5EF4-FFF2-40B4-BE49-F238E27FC236}">
                <a16:creationId xmlns:a16="http://schemas.microsoft.com/office/drawing/2014/main" id="{E9BB05CD-4378-42E2-DF69-DC534ABFE3B1}"/>
              </a:ext>
            </a:extLst>
          </p:cNvPr>
          <p:cNvSpPr/>
          <p:nvPr/>
        </p:nvSpPr>
        <p:spPr>
          <a:xfrm flipH="1">
            <a:off x="3150247" y="5942714"/>
            <a:ext cx="263194" cy="309178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pic>
        <p:nvPicPr>
          <p:cNvPr id="112" name="Picture 111" descr="A group of yellow drops on a black background&#10;&#10;Description automatically generated">
            <a:extLst>
              <a:ext uri="{FF2B5EF4-FFF2-40B4-BE49-F238E27FC236}">
                <a16:creationId xmlns:a16="http://schemas.microsoft.com/office/drawing/2014/main" id="{518AA7FB-7D31-7EA1-8106-84E6B20516F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45042" b="54413"/>
          <a:stretch/>
        </p:blipFill>
        <p:spPr>
          <a:xfrm>
            <a:off x="3936441" y="5969376"/>
            <a:ext cx="168720" cy="269864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A389A658-D1CA-A7AF-D7A5-CBB9662A3784}"/>
              </a:ext>
            </a:extLst>
          </p:cNvPr>
          <p:cNvSpPr txBox="1"/>
          <p:nvPr/>
        </p:nvSpPr>
        <p:spPr>
          <a:xfrm>
            <a:off x="5621288" y="5927449"/>
            <a:ext cx="915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latin typeface="Lao UI" panose="020B0502040204020203" pitchFamily="34" charset="0"/>
                <a:cs typeface="Lao UI" panose="020B0502040204020203" pitchFamily="34" charset="0"/>
              </a:rPr>
              <a:t>(V) Vegetarian</a:t>
            </a:r>
          </a:p>
          <a:p>
            <a:r>
              <a:rPr lang="en-GB" sz="800">
                <a:latin typeface="Lao UI" panose="020B0502040204020203" pitchFamily="34" charset="0"/>
                <a:cs typeface="Lao UI" panose="020B0502040204020203" pitchFamily="34" charset="0"/>
              </a:rPr>
              <a:t>(VE) Vegan</a:t>
            </a:r>
          </a:p>
        </p:txBody>
      </p:sp>
      <p:pic>
        <p:nvPicPr>
          <p:cNvPr id="114" name="Picture 113" descr="A group of tractors with different colors&#10;&#10;Description automatically generated">
            <a:extLst>
              <a:ext uri="{FF2B5EF4-FFF2-40B4-BE49-F238E27FC236}">
                <a16:creationId xmlns:a16="http://schemas.microsoft.com/office/drawing/2014/main" id="{BF1C6609-3045-12D0-0557-5E204C45CD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6176" t="48941"/>
          <a:stretch/>
        </p:blipFill>
        <p:spPr>
          <a:xfrm flipH="1">
            <a:off x="1618070" y="5982321"/>
            <a:ext cx="288872" cy="243975"/>
          </a:xfrm>
          <a:prstGeom prst="rect">
            <a:avLst/>
          </a:prstGeom>
        </p:spPr>
      </p:pic>
      <p:pic>
        <p:nvPicPr>
          <p:cNvPr id="115" name="Picture 114" descr="A yellow sun with triangles&#10;&#10;Description automatically generated">
            <a:extLst>
              <a:ext uri="{FF2B5EF4-FFF2-40B4-BE49-F238E27FC236}">
                <a16:creationId xmlns:a16="http://schemas.microsoft.com/office/drawing/2014/main" id="{9517D643-D482-177D-35E3-ACA859B4F4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92999" y="5977767"/>
            <a:ext cx="262203" cy="232255"/>
          </a:xfrm>
          <a:prstGeom prst="rect">
            <a:avLst/>
          </a:prstGeom>
        </p:spPr>
      </p:pic>
      <p:pic>
        <p:nvPicPr>
          <p:cNvPr id="116" name="Picture 115" descr="A picture containing object&#10;&#10;Description automatically generated">
            <a:extLst>
              <a:ext uri="{FF2B5EF4-FFF2-40B4-BE49-F238E27FC236}">
                <a16:creationId xmlns:a16="http://schemas.microsoft.com/office/drawing/2014/main" id="{56586419-A9D3-94BC-4E2B-956BC13462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2411005" y="6046860"/>
            <a:ext cx="247427" cy="151432"/>
          </a:xfrm>
          <a:prstGeom prst="rect">
            <a:avLst/>
          </a:prstGeom>
        </p:spPr>
      </p:pic>
      <p:sp>
        <p:nvSpPr>
          <p:cNvPr id="119" name="TextBox 51">
            <a:extLst>
              <a:ext uri="{FF2B5EF4-FFF2-40B4-BE49-F238E27FC236}">
                <a16:creationId xmlns:a16="http://schemas.microsoft.com/office/drawing/2014/main" id="{30F6EA32-BB27-1D9A-39B6-CCAB03C9D3F1}"/>
              </a:ext>
            </a:extLst>
          </p:cNvPr>
          <p:cNvSpPr txBox="1"/>
          <p:nvPr/>
        </p:nvSpPr>
        <p:spPr>
          <a:xfrm>
            <a:off x="6409126" y="5913030"/>
            <a:ext cx="175576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 (V/VE)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Fresh Fruit (VE)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Natural Yoghurt (V)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Drinking Milk (V/VE)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800">
                <a:solidFill>
                  <a:prstClr val="black"/>
                </a:solidFill>
                <a:latin typeface="Century Gothic" panose="020B0502020202020204" pitchFamily="34" charset="0"/>
              </a:rPr>
              <a:t>Tap Water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yellow sun with triangles&#10;&#10;Description automatically generated">
            <a:extLst>
              <a:ext uri="{FF2B5EF4-FFF2-40B4-BE49-F238E27FC236}">
                <a16:creationId xmlns:a16="http://schemas.microsoft.com/office/drawing/2014/main" id="{9C5003E8-FFA6-9B64-6F9A-FCF8E90370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4204" y="1268760"/>
            <a:ext cx="240053" cy="212635"/>
          </a:xfrm>
          <a:prstGeom prst="rect">
            <a:avLst/>
          </a:prstGeom>
        </p:spPr>
      </p:pic>
      <p:pic>
        <p:nvPicPr>
          <p:cNvPr id="28" name="Picture 27" descr="A yellow sun with triangles&#10;&#10;Description automatically generated">
            <a:extLst>
              <a:ext uri="{FF2B5EF4-FFF2-40B4-BE49-F238E27FC236}">
                <a16:creationId xmlns:a16="http://schemas.microsoft.com/office/drawing/2014/main" id="{9D456D65-43E9-5DA4-AB7E-9895B5E539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79289" y="1268281"/>
            <a:ext cx="240053" cy="212635"/>
          </a:xfrm>
          <a:prstGeom prst="rect">
            <a:avLst/>
          </a:prstGeom>
        </p:spPr>
      </p:pic>
      <p:pic>
        <p:nvPicPr>
          <p:cNvPr id="29" name="Picture 28" descr="A yellow sun with triangles&#10;&#10;Description automatically generated">
            <a:extLst>
              <a:ext uri="{FF2B5EF4-FFF2-40B4-BE49-F238E27FC236}">
                <a16:creationId xmlns:a16="http://schemas.microsoft.com/office/drawing/2014/main" id="{846CC84B-C85D-BE0F-F0D6-44D0E8A575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28913" y="1247706"/>
            <a:ext cx="240053" cy="212635"/>
          </a:xfrm>
          <a:prstGeom prst="rect">
            <a:avLst/>
          </a:prstGeom>
        </p:spPr>
      </p:pic>
      <p:pic>
        <p:nvPicPr>
          <p:cNvPr id="30" name="Picture 29" descr="A yellow sun with triangles&#10;&#10;Description automatically generated">
            <a:extLst>
              <a:ext uri="{FF2B5EF4-FFF2-40B4-BE49-F238E27FC236}">
                <a16:creationId xmlns:a16="http://schemas.microsoft.com/office/drawing/2014/main" id="{5D2F7B0F-60BC-79E6-FA57-0EB5CFF541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25143" y="1751346"/>
            <a:ext cx="240053" cy="212635"/>
          </a:xfrm>
          <a:prstGeom prst="rect">
            <a:avLst/>
          </a:prstGeom>
        </p:spPr>
      </p:pic>
      <p:pic>
        <p:nvPicPr>
          <p:cNvPr id="31" name="Picture 30" descr="A yellow sun with triangles&#10;&#10;Description automatically generated">
            <a:extLst>
              <a:ext uri="{FF2B5EF4-FFF2-40B4-BE49-F238E27FC236}">
                <a16:creationId xmlns:a16="http://schemas.microsoft.com/office/drawing/2014/main" id="{08AFFB2C-B623-C799-FB74-760CDD9E3F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93160" y="1745264"/>
            <a:ext cx="240053" cy="212635"/>
          </a:xfrm>
          <a:prstGeom prst="rect">
            <a:avLst/>
          </a:prstGeom>
        </p:spPr>
      </p:pic>
      <p:pic>
        <p:nvPicPr>
          <p:cNvPr id="32" name="Picture 31" descr="A yellow sun with triangles&#10;&#10;Description automatically generated">
            <a:extLst>
              <a:ext uri="{FF2B5EF4-FFF2-40B4-BE49-F238E27FC236}">
                <a16:creationId xmlns:a16="http://schemas.microsoft.com/office/drawing/2014/main" id="{1C5DC147-90D3-6A1C-99B2-424BD8473B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2647" y="4410929"/>
            <a:ext cx="240053" cy="212635"/>
          </a:xfrm>
          <a:prstGeom prst="rect">
            <a:avLst/>
          </a:prstGeom>
        </p:spPr>
      </p:pic>
      <p:pic>
        <p:nvPicPr>
          <p:cNvPr id="33" name="Picture 32" descr="A yellow sun with triangles&#10;&#10;Description automatically generated">
            <a:extLst>
              <a:ext uri="{FF2B5EF4-FFF2-40B4-BE49-F238E27FC236}">
                <a16:creationId xmlns:a16="http://schemas.microsoft.com/office/drawing/2014/main" id="{B23894EC-EA79-DE10-364F-F6121722C2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99494" y="4411263"/>
            <a:ext cx="240053" cy="212635"/>
          </a:xfrm>
          <a:prstGeom prst="rect">
            <a:avLst/>
          </a:prstGeom>
        </p:spPr>
      </p:pic>
      <p:pic>
        <p:nvPicPr>
          <p:cNvPr id="34" name="Picture 33" descr="A yellow sun with triangles&#10;&#10;Description automatically generated">
            <a:extLst>
              <a:ext uri="{FF2B5EF4-FFF2-40B4-BE49-F238E27FC236}">
                <a16:creationId xmlns:a16="http://schemas.microsoft.com/office/drawing/2014/main" id="{7B874F76-68D9-AC19-9077-45AA0F16F9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59262" y="3756020"/>
            <a:ext cx="240053" cy="212635"/>
          </a:xfrm>
          <a:prstGeom prst="rect">
            <a:avLst/>
          </a:prstGeom>
        </p:spPr>
      </p:pic>
      <p:pic>
        <p:nvPicPr>
          <p:cNvPr id="35" name="Picture 34" descr="A yellow sun with triangles&#10;&#10;Description automatically generated">
            <a:extLst>
              <a:ext uri="{FF2B5EF4-FFF2-40B4-BE49-F238E27FC236}">
                <a16:creationId xmlns:a16="http://schemas.microsoft.com/office/drawing/2014/main" id="{3520D3F8-B2DA-DED4-586B-555D6E0AD5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1152" y="3814144"/>
            <a:ext cx="240053" cy="212635"/>
          </a:xfrm>
          <a:prstGeom prst="rect">
            <a:avLst/>
          </a:prstGeom>
        </p:spPr>
      </p:pic>
      <p:pic>
        <p:nvPicPr>
          <p:cNvPr id="43" name="Picture 42" descr="A yellow sun with triangles&#10;&#10;Description automatically generated">
            <a:extLst>
              <a:ext uri="{FF2B5EF4-FFF2-40B4-BE49-F238E27FC236}">
                <a16:creationId xmlns:a16="http://schemas.microsoft.com/office/drawing/2014/main" id="{29F7E398-D8E9-B3A2-2655-315EA49D77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75243" y="3783133"/>
            <a:ext cx="240053" cy="212635"/>
          </a:xfrm>
          <a:prstGeom prst="rect">
            <a:avLst/>
          </a:prstGeom>
        </p:spPr>
      </p:pic>
      <p:pic>
        <p:nvPicPr>
          <p:cNvPr id="53" name="Picture 52" descr="A yellow sun with triangles&#10;&#10;Description automatically generated">
            <a:extLst>
              <a:ext uri="{FF2B5EF4-FFF2-40B4-BE49-F238E27FC236}">
                <a16:creationId xmlns:a16="http://schemas.microsoft.com/office/drawing/2014/main" id="{266AD3DA-D4C3-17C7-5861-6AB416EE45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95269" y="3420806"/>
            <a:ext cx="240053" cy="212635"/>
          </a:xfrm>
          <a:prstGeom prst="rect">
            <a:avLst/>
          </a:prstGeom>
        </p:spPr>
      </p:pic>
      <p:pic>
        <p:nvPicPr>
          <p:cNvPr id="65" name="Picture 64" descr="A yellow sun with triangles&#10;&#10;Description automatically generated">
            <a:extLst>
              <a:ext uri="{FF2B5EF4-FFF2-40B4-BE49-F238E27FC236}">
                <a16:creationId xmlns:a16="http://schemas.microsoft.com/office/drawing/2014/main" id="{32123A3C-1A43-CDBF-13A6-BF28FF9C22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93167" y="3305776"/>
            <a:ext cx="240053" cy="212635"/>
          </a:xfrm>
          <a:prstGeom prst="rect">
            <a:avLst/>
          </a:prstGeom>
        </p:spPr>
      </p:pic>
      <p:pic>
        <p:nvPicPr>
          <p:cNvPr id="68" name="Picture 67" descr="A yellow sun with triangles&#10;&#10;Description automatically generated">
            <a:extLst>
              <a:ext uri="{FF2B5EF4-FFF2-40B4-BE49-F238E27FC236}">
                <a16:creationId xmlns:a16="http://schemas.microsoft.com/office/drawing/2014/main" id="{395E4CE9-7B9C-B9FE-A91B-81DD427E15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09126" y="3427974"/>
            <a:ext cx="240053" cy="212635"/>
          </a:xfrm>
          <a:prstGeom prst="rect">
            <a:avLst/>
          </a:prstGeom>
        </p:spPr>
      </p:pic>
      <p:pic>
        <p:nvPicPr>
          <p:cNvPr id="70" name="Picture 69" descr="A yellow sun with triangles&#10;&#10;Description automatically generated">
            <a:extLst>
              <a:ext uri="{FF2B5EF4-FFF2-40B4-BE49-F238E27FC236}">
                <a16:creationId xmlns:a16="http://schemas.microsoft.com/office/drawing/2014/main" id="{877B9DBB-2039-32E0-71BE-FA6D74637B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35777" y="3436732"/>
            <a:ext cx="240053" cy="212635"/>
          </a:xfrm>
          <a:prstGeom prst="rect">
            <a:avLst/>
          </a:prstGeom>
        </p:spPr>
      </p:pic>
      <p:pic>
        <p:nvPicPr>
          <p:cNvPr id="73" name="Picture 72" descr="A yellow sun with triangles&#10;&#10;Description automatically generated">
            <a:extLst>
              <a:ext uri="{FF2B5EF4-FFF2-40B4-BE49-F238E27FC236}">
                <a16:creationId xmlns:a16="http://schemas.microsoft.com/office/drawing/2014/main" id="{345CC426-5225-DE63-3B45-A90CF610CF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28946" y="3309569"/>
            <a:ext cx="240053" cy="212635"/>
          </a:xfrm>
          <a:prstGeom prst="rect">
            <a:avLst/>
          </a:prstGeom>
        </p:spPr>
      </p:pic>
      <p:pic>
        <p:nvPicPr>
          <p:cNvPr id="92" name="Picture 91" descr="A yellow sun with triangles&#10;&#10;Description automatically generated">
            <a:extLst>
              <a:ext uri="{FF2B5EF4-FFF2-40B4-BE49-F238E27FC236}">
                <a16:creationId xmlns:a16="http://schemas.microsoft.com/office/drawing/2014/main" id="{4055FCAD-D29D-7F0F-7C60-7CF5CC24B9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2647" y="4908209"/>
            <a:ext cx="240053" cy="212635"/>
          </a:xfrm>
          <a:prstGeom prst="rect">
            <a:avLst/>
          </a:prstGeom>
        </p:spPr>
      </p:pic>
      <p:pic>
        <p:nvPicPr>
          <p:cNvPr id="93" name="Picture 92" descr="A yellow sun with triangles&#10;&#10;Description automatically generated">
            <a:extLst>
              <a:ext uri="{FF2B5EF4-FFF2-40B4-BE49-F238E27FC236}">
                <a16:creationId xmlns:a16="http://schemas.microsoft.com/office/drawing/2014/main" id="{0FC4252E-AFF1-2F26-43FF-0B2AD2BB6A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91457" y="5560971"/>
            <a:ext cx="240053" cy="212635"/>
          </a:xfrm>
          <a:prstGeom prst="rect">
            <a:avLst/>
          </a:prstGeom>
        </p:spPr>
      </p:pic>
      <p:pic>
        <p:nvPicPr>
          <p:cNvPr id="117" name="Picture 116" descr="A yellow sun with triangles&#10;&#10;Description automatically generated">
            <a:extLst>
              <a:ext uri="{FF2B5EF4-FFF2-40B4-BE49-F238E27FC236}">
                <a16:creationId xmlns:a16="http://schemas.microsoft.com/office/drawing/2014/main" id="{0DBDD92C-C412-CF93-0793-37792E877C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1178" y="5424115"/>
            <a:ext cx="240053" cy="212635"/>
          </a:xfrm>
          <a:prstGeom prst="rect">
            <a:avLst/>
          </a:prstGeom>
        </p:spPr>
      </p:pic>
      <p:pic>
        <p:nvPicPr>
          <p:cNvPr id="118" name="Picture 117" descr="A yellow sun with triangles&#10;&#10;Description automatically generated">
            <a:extLst>
              <a:ext uri="{FF2B5EF4-FFF2-40B4-BE49-F238E27FC236}">
                <a16:creationId xmlns:a16="http://schemas.microsoft.com/office/drawing/2014/main" id="{4D832814-9F5D-1C83-8EFA-38F4F03642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70587" y="5657171"/>
            <a:ext cx="240053" cy="212635"/>
          </a:xfrm>
          <a:prstGeom prst="rect">
            <a:avLst/>
          </a:prstGeom>
        </p:spPr>
      </p:pic>
      <p:pic>
        <p:nvPicPr>
          <p:cNvPr id="120" name="Picture 119" descr="A yellow sun with triangles&#10;&#10;Description automatically generated">
            <a:extLst>
              <a:ext uri="{FF2B5EF4-FFF2-40B4-BE49-F238E27FC236}">
                <a16:creationId xmlns:a16="http://schemas.microsoft.com/office/drawing/2014/main" id="{B67BF63B-6B89-02A5-1D19-255AD2B6EA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21204" y="5531263"/>
            <a:ext cx="240053" cy="212635"/>
          </a:xfrm>
          <a:prstGeom prst="rect">
            <a:avLst/>
          </a:prstGeom>
        </p:spPr>
      </p:pic>
      <p:pic>
        <p:nvPicPr>
          <p:cNvPr id="121" name="Picture 120" descr="A picture containing object&#10;&#10;Description automatically generated">
            <a:extLst>
              <a:ext uri="{FF2B5EF4-FFF2-40B4-BE49-F238E27FC236}">
                <a16:creationId xmlns:a16="http://schemas.microsoft.com/office/drawing/2014/main" id="{2619238A-7125-CC97-9645-10C76CF548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465685" y="2473750"/>
            <a:ext cx="247427" cy="151432"/>
          </a:xfrm>
          <a:prstGeom prst="rect">
            <a:avLst/>
          </a:prstGeom>
        </p:spPr>
      </p:pic>
      <p:pic>
        <p:nvPicPr>
          <p:cNvPr id="1043" name="Picture 2" descr="A group of yellow drops on a black background&#10;&#10;Description automatically generated">
            <a:extLst>
              <a:ext uri="{FF2B5EF4-FFF2-40B4-BE49-F238E27FC236}">
                <a16:creationId xmlns:a16="http://schemas.microsoft.com/office/drawing/2014/main" id="{B451424D-0ED0-E04F-A7BE-DDBCE920C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61" b="55273"/>
          <a:stretch/>
        </p:blipFill>
        <p:spPr bwMode="auto">
          <a:xfrm>
            <a:off x="1817426" y="5292339"/>
            <a:ext cx="110494" cy="18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121" descr="A picture containing object&#10;&#10;Description automatically generated">
            <a:extLst>
              <a:ext uri="{FF2B5EF4-FFF2-40B4-BE49-F238E27FC236}">
                <a16:creationId xmlns:a16="http://schemas.microsoft.com/office/drawing/2014/main" id="{B61A4F86-76BF-40B3-4633-5416F11839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2917741" y="5351091"/>
            <a:ext cx="247427" cy="15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71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calendar with a horse and a tractor&#10;&#10;Description automatically generated with medium confidence">
            <a:extLst>
              <a:ext uri="{FF2B5EF4-FFF2-40B4-BE49-F238E27FC236}">
                <a16:creationId xmlns:a16="http://schemas.microsoft.com/office/drawing/2014/main" id="{0AF5BCA7-5470-C0D9-3202-470FCBA9F6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" y="-11310"/>
            <a:ext cx="9906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E6EC23-CCC0-0F1B-EF60-08637538D100}"/>
              </a:ext>
            </a:extLst>
          </p:cNvPr>
          <p:cNvSpPr txBox="1"/>
          <p:nvPr/>
        </p:nvSpPr>
        <p:spPr>
          <a:xfrm>
            <a:off x="-130250" y="-11310"/>
            <a:ext cx="2284358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00" b="1">
                <a:solidFill>
                  <a:schemeClr val="bg1"/>
                </a:solidFill>
                <a:latin typeface="Century Gothic" panose="020B0502020202020204" pitchFamily="34" charset="0"/>
                <a:ea typeface="+mn-lt"/>
                <a:cs typeface="Aharoni" panose="02010803020104030203" pitchFamily="2" charset="-79"/>
              </a:rPr>
              <a:t>MARGERT MCMILLAN</a:t>
            </a:r>
            <a:r>
              <a:rPr lang="en-GB" sz="1000" b="1">
                <a:solidFill>
                  <a:schemeClr val="bg1"/>
                </a:solidFill>
                <a:latin typeface="Century Gothic" panose="020B0502020202020204" pitchFamily="34" charset="0"/>
                <a:ea typeface="ADLaM Display"/>
                <a:cs typeface="Aharoni" panose="02010803020104030203" pitchFamily="2" charset="-79"/>
              </a:rPr>
              <a:t> </a:t>
            </a:r>
            <a:r>
              <a:rPr lang="en-GB" sz="1000" b="1">
                <a:solidFill>
                  <a:schemeClr val="bg1"/>
                </a:solidFill>
                <a:latin typeface="Century Gothic" panose="020B0502020202020204" pitchFamily="34" charset="0"/>
                <a:ea typeface="ADLaM Display" panose="02010000000000000000" pitchFamily="2" charset="0"/>
                <a:cs typeface="Aharoni" panose="02010803020104030203" pitchFamily="2" charset="-79"/>
              </a:rPr>
              <a:t>MENU </a:t>
            </a:r>
            <a:r>
              <a:rPr lang="en-GB" sz="1200" b="1">
                <a:solidFill>
                  <a:schemeClr val="bg1"/>
                </a:solidFill>
                <a:latin typeface="Century Gothic" panose="020B0502020202020204" pitchFamily="34" charset="0"/>
                <a:ea typeface="ADLaM Display" panose="02010000000000000000" pitchFamily="2" charset="0"/>
                <a:cs typeface="Aharoni" panose="02010803020104030203" pitchFamily="2" charset="-79"/>
              </a:rPr>
              <a:t>WEEK TWO</a:t>
            </a:r>
          </a:p>
          <a:p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AFB86BE-9E20-3F94-0227-B5CA77A85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814109"/>
              </p:ext>
            </p:extLst>
          </p:nvPr>
        </p:nvGraphicFramePr>
        <p:xfrm>
          <a:off x="1648271" y="2131860"/>
          <a:ext cx="7889125" cy="217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6106">
                  <a:extLst>
                    <a:ext uri="{9D8B030D-6E8A-4147-A177-3AD203B41FA5}">
                      <a16:colId xmlns:a16="http://schemas.microsoft.com/office/drawing/2014/main" val="2755166121"/>
                    </a:ext>
                  </a:extLst>
                </a:gridCol>
                <a:gridCol w="1649544">
                  <a:extLst>
                    <a:ext uri="{9D8B030D-6E8A-4147-A177-3AD203B41FA5}">
                      <a16:colId xmlns:a16="http://schemas.microsoft.com/office/drawing/2014/main" val="2160322161"/>
                    </a:ext>
                  </a:extLst>
                </a:gridCol>
                <a:gridCol w="1506106">
                  <a:extLst>
                    <a:ext uri="{9D8B030D-6E8A-4147-A177-3AD203B41FA5}">
                      <a16:colId xmlns:a16="http://schemas.microsoft.com/office/drawing/2014/main" val="2545935090"/>
                    </a:ext>
                  </a:extLst>
                </a:gridCol>
                <a:gridCol w="1577826">
                  <a:extLst>
                    <a:ext uri="{9D8B030D-6E8A-4147-A177-3AD203B41FA5}">
                      <a16:colId xmlns:a16="http://schemas.microsoft.com/office/drawing/2014/main" val="4140738672"/>
                    </a:ext>
                  </a:extLst>
                </a:gridCol>
                <a:gridCol w="1649543">
                  <a:extLst>
                    <a:ext uri="{9D8B030D-6E8A-4147-A177-3AD203B41FA5}">
                      <a16:colId xmlns:a16="http://schemas.microsoft.com/office/drawing/2014/main" val="926408775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Italian Butterbean &amp; Green Pea Risotto 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Wholemeal Tomato &amp; Lentil Pasta 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Spring Vegetable Pie  with Mashed Potato (VE) &amp; Gravy 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Cheese &amp; Tomato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Pizza (V)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Pea and Pepper Frittata (V) with New Potato &amp; Chive Salad (V)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502629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Classic Chicken,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Butterbean &amp; Garden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Pea Risotto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Roast Chicken, Mashed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&amp; Gravy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Pasta With Tomato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Sauce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>
                        <a:latin typeface="Lao UI" panose="020B0502040204020203" pitchFamily="34" charset="0"/>
                        <a:cs typeface="Lao UI" panose="020B0502040204020203" pitchFamily="34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539340"/>
                  </a:ext>
                </a:extLst>
              </a:tr>
              <a:tr h="30141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>
                          <a:highlight>
                            <a:srgbClr val="FFFF00"/>
                          </a:highlight>
                          <a:latin typeface="Lao UI" panose="020B0502040204020203" pitchFamily="34" charset="0"/>
                          <a:cs typeface="Lao UI" panose="020B0502040204020203" pitchFamily="34" charset="0"/>
                        </a:rPr>
                        <a:t>Classic Chicken and Garden Pea Risotto /Paella?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>
                        <a:latin typeface="Lao UI" panose="020B0502040204020203" pitchFamily="34" charset="0"/>
                        <a:cs typeface="Lao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>
                          <a:latin typeface="Lao UI" panose="020B0502040204020203" pitchFamily="34" charset="0"/>
                          <a:cs typeface="Lao UI" panose="020B0502040204020203" pitchFamily="34" charset="0"/>
                        </a:rPr>
                        <a:t>Seasonal Chicken and Red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>
                          <a:latin typeface="Lao UI" panose="020B0502040204020203" pitchFamily="34" charset="0"/>
                          <a:cs typeface="Lao UI" panose="020B0502040204020203" pitchFamily="34" charset="0"/>
                        </a:rPr>
                        <a:t>Pepper 50% Wholemeal Pizza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>
                          <a:latin typeface="Lao UI" panose="020B0502040204020203" pitchFamily="34" charset="0"/>
                          <a:cs typeface="Lao UI" panose="020B0502040204020203" pitchFamily="34" charset="0"/>
                        </a:rPr>
                        <a:t>Roast Beef, New Potatoes and Gravy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>
                        <a:latin typeface="Lao UI" panose="020B0502040204020203" pitchFamily="34" charset="0"/>
                        <a:cs typeface="Lao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Battered Fish with Mash Potato &amp; Chive Salad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435768"/>
                  </a:ext>
                </a:extLst>
              </a:tr>
              <a:tr h="504909">
                <a:tc>
                  <a:txBody>
                    <a:bodyPr/>
                    <a:lstStyle/>
                    <a:p>
                      <a:pPr algn="ctr"/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Sweetcorn (VE) </a:t>
                      </a:r>
                    </a:p>
                    <a:p>
                      <a:pPr algn="ctr"/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Carrots (VE) </a:t>
                      </a:r>
                    </a:p>
                    <a:p>
                      <a:pPr algn="ctr"/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&amp; Fresh Broccoli Salad 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Green Beans (VE) Roasted Peppers (VE) &amp; Homemade Coleslaw (V)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Roasted Carrots (VE), Tomatoes (VE) Peppers (VE) &amp; Aubergine 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Roasted Peppers (VE) </a:t>
                      </a:r>
                    </a:p>
                    <a:p>
                      <a:pPr algn="ctr"/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Carrot Sticks (VE) &amp; Mixed Leaf Salad 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Steamed Peas (VE) Baked Beans (VE) &amp; Sweet Potato &amp; Coriander Salad (VE)</a:t>
                      </a:r>
                    </a:p>
                    <a:p>
                      <a:pPr algn="ctr"/>
                      <a:endParaRPr lang="en-GB" sz="75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412142"/>
                  </a:ext>
                </a:extLst>
              </a:tr>
              <a:tr h="301417">
                <a:tc>
                  <a:txBody>
                    <a:bodyPr/>
                    <a:lstStyle/>
                    <a:p>
                      <a:pPr algn="ctr"/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Natural Yoghurt (V) and Fresh Fruit Salad (VE)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Apple &amp; Strawberry Crumble with Custard (V)</a:t>
                      </a:r>
                    </a:p>
                    <a:p>
                      <a:pPr algn="ctr"/>
                      <a:endParaRPr lang="en-GB" sz="75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Natural Yoghurt (V) with Strawberries &amp; Blackberries 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Pineapple Upside Down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Cake (V) with Custard (V)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Natural Yoghurt (V) and Fresh Fruit Salad (VE) </a:t>
                      </a:r>
                    </a:p>
                    <a:p>
                      <a:pPr algn="ctr"/>
                      <a:endParaRPr lang="en-GB" sz="75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0700615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kern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Lao UI" panose="020B0502040204020203" pitchFamily="34" charset="0"/>
                        </a:rPr>
                        <a:t>A selection of seasonal fresh fruits served daily including apple, strawberries, banana, oranges, pineapple, &amp; melon 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75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218637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BE95294E-10CC-B344-062E-D640F2D55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932816"/>
              </p:ext>
            </p:extLst>
          </p:nvPr>
        </p:nvGraphicFramePr>
        <p:xfrm>
          <a:off x="1648271" y="412872"/>
          <a:ext cx="7889125" cy="1142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825">
                  <a:extLst>
                    <a:ext uri="{9D8B030D-6E8A-4147-A177-3AD203B41FA5}">
                      <a16:colId xmlns:a16="http://schemas.microsoft.com/office/drawing/2014/main" val="2569355385"/>
                    </a:ext>
                  </a:extLst>
                </a:gridCol>
                <a:gridCol w="1577825">
                  <a:extLst>
                    <a:ext uri="{9D8B030D-6E8A-4147-A177-3AD203B41FA5}">
                      <a16:colId xmlns:a16="http://schemas.microsoft.com/office/drawing/2014/main" val="1697789127"/>
                    </a:ext>
                  </a:extLst>
                </a:gridCol>
                <a:gridCol w="1577825">
                  <a:extLst>
                    <a:ext uri="{9D8B030D-6E8A-4147-A177-3AD203B41FA5}">
                      <a16:colId xmlns:a16="http://schemas.microsoft.com/office/drawing/2014/main" val="2990272265"/>
                    </a:ext>
                  </a:extLst>
                </a:gridCol>
                <a:gridCol w="1577825">
                  <a:extLst>
                    <a:ext uri="{9D8B030D-6E8A-4147-A177-3AD203B41FA5}">
                      <a16:colId xmlns:a16="http://schemas.microsoft.com/office/drawing/2014/main" val="3788721027"/>
                    </a:ext>
                  </a:extLst>
                </a:gridCol>
                <a:gridCol w="1577825">
                  <a:extLst>
                    <a:ext uri="{9D8B030D-6E8A-4147-A177-3AD203B41FA5}">
                      <a16:colId xmlns:a16="http://schemas.microsoft.com/office/drawing/2014/main" val="1691312048"/>
                    </a:ext>
                  </a:extLst>
                </a:gridCol>
              </a:tblGrid>
              <a:tr h="11423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Apple and Cinnamon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Porridge made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Milk  (V) or Soya Milk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Wholemeal Toast (V)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75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Apple Wedges (VE)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Weetabix (VE) with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 Milk (V) or Soya Milk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Boiled Egg (V),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White Bagel (V)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and Roasted Tomatoes (VE)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Banana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Porridge made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Milk  (V) or Soya Milk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English Muffin (V) with Spread (VE)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75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Fresh Strawberries (VE)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Weetabix (VE)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Milk (V) or Soya Milk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Scrambled Eggs with Homemade Baked Beans (V), Tortilla Wrap and Mushrooms  (VE)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Summer Berry &amp; Flaxseed Porridge made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Milk  (V) or Soya Milk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Pancake (V)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Banana Slices (VE)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337271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D8380C08-C93D-359A-7BC8-A68EFC8652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304843"/>
              </p:ext>
            </p:extLst>
          </p:nvPr>
        </p:nvGraphicFramePr>
        <p:xfrm>
          <a:off x="1610783" y="1622331"/>
          <a:ext cx="7938430" cy="434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686">
                  <a:extLst>
                    <a:ext uri="{9D8B030D-6E8A-4147-A177-3AD203B41FA5}">
                      <a16:colId xmlns:a16="http://schemas.microsoft.com/office/drawing/2014/main" val="2569355385"/>
                    </a:ext>
                  </a:extLst>
                </a:gridCol>
                <a:gridCol w="1587686">
                  <a:extLst>
                    <a:ext uri="{9D8B030D-6E8A-4147-A177-3AD203B41FA5}">
                      <a16:colId xmlns:a16="http://schemas.microsoft.com/office/drawing/2014/main" val="1697789127"/>
                    </a:ext>
                  </a:extLst>
                </a:gridCol>
                <a:gridCol w="1587686">
                  <a:extLst>
                    <a:ext uri="{9D8B030D-6E8A-4147-A177-3AD203B41FA5}">
                      <a16:colId xmlns:a16="http://schemas.microsoft.com/office/drawing/2014/main" val="2990272265"/>
                    </a:ext>
                  </a:extLst>
                </a:gridCol>
                <a:gridCol w="1587686">
                  <a:extLst>
                    <a:ext uri="{9D8B030D-6E8A-4147-A177-3AD203B41FA5}">
                      <a16:colId xmlns:a16="http://schemas.microsoft.com/office/drawing/2014/main" val="3788721027"/>
                    </a:ext>
                  </a:extLst>
                </a:gridCol>
                <a:gridCol w="1587686">
                  <a:extLst>
                    <a:ext uri="{9D8B030D-6E8A-4147-A177-3AD203B41FA5}">
                      <a16:colId xmlns:a16="http://schemas.microsoft.com/office/drawing/2014/main" val="1691312048"/>
                    </a:ext>
                  </a:extLst>
                </a:gridCol>
              </a:tblGrid>
              <a:tr h="3788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Oat Cakes (V)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 with Houmous 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Banana Fingers 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Pitta Sticks (VE) and Soft Cheese (V) Salsa Dip </a:t>
                      </a:r>
                      <a:endParaRPr lang="en-GB" sz="75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Melon Fingers 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Pitta Sticks(V) with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Cheese Spread or Salsa Dip 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337271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7C794697-7F6E-A9C8-8BFC-81DDD2E11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391540"/>
              </p:ext>
            </p:extLst>
          </p:nvPr>
        </p:nvGraphicFramePr>
        <p:xfrm>
          <a:off x="1620748" y="4212675"/>
          <a:ext cx="7899970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994">
                  <a:extLst>
                    <a:ext uri="{9D8B030D-6E8A-4147-A177-3AD203B41FA5}">
                      <a16:colId xmlns:a16="http://schemas.microsoft.com/office/drawing/2014/main" val="2569355385"/>
                    </a:ext>
                  </a:extLst>
                </a:gridCol>
                <a:gridCol w="1579994">
                  <a:extLst>
                    <a:ext uri="{9D8B030D-6E8A-4147-A177-3AD203B41FA5}">
                      <a16:colId xmlns:a16="http://schemas.microsoft.com/office/drawing/2014/main" val="1697789127"/>
                    </a:ext>
                  </a:extLst>
                </a:gridCol>
                <a:gridCol w="1579994">
                  <a:extLst>
                    <a:ext uri="{9D8B030D-6E8A-4147-A177-3AD203B41FA5}">
                      <a16:colId xmlns:a16="http://schemas.microsoft.com/office/drawing/2014/main" val="2990272265"/>
                    </a:ext>
                  </a:extLst>
                </a:gridCol>
                <a:gridCol w="1579994">
                  <a:extLst>
                    <a:ext uri="{9D8B030D-6E8A-4147-A177-3AD203B41FA5}">
                      <a16:colId xmlns:a16="http://schemas.microsoft.com/office/drawing/2014/main" val="3788721027"/>
                    </a:ext>
                  </a:extLst>
                </a:gridCol>
                <a:gridCol w="1579994">
                  <a:extLst>
                    <a:ext uri="{9D8B030D-6E8A-4147-A177-3AD203B41FA5}">
                      <a16:colId xmlns:a16="http://schemas.microsoft.com/office/drawing/2014/main" val="1691312048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Crudités (VE)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Cheese Spread (V)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Wholemeal Bread Fingers (VE) with Spread 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Seasonal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Peach Quarters 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English Muffin (V)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with Yoghurt &amp; Cucumber Dip (V)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Crudités – Carrot and Cucumber Sticks 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33727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F1228B9-6C46-5AF1-FB5E-7B4916339DA6}"/>
              </a:ext>
            </a:extLst>
          </p:cNvPr>
          <p:cNvSpPr txBox="1"/>
          <p:nvPr/>
        </p:nvSpPr>
        <p:spPr>
          <a:xfrm>
            <a:off x="1174515" y="5896560"/>
            <a:ext cx="6246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>
                <a:latin typeface="Lao UI" panose="020B0502040204020203" pitchFamily="34" charset="0"/>
                <a:cs typeface="Lao UI" panose="020B0502040204020203" pitchFamily="34" charset="0"/>
              </a:rPr>
              <a:t>Added Plant Protein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A4B248-A29F-B127-E42A-E4631EA72C2F}"/>
              </a:ext>
            </a:extLst>
          </p:cNvPr>
          <p:cNvSpPr txBox="1"/>
          <p:nvPr/>
        </p:nvSpPr>
        <p:spPr>
          <a:xfrm>
            <a:off x="2591309" y="5889934"/>
            <a:ext cx="9002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>
                <a:latin typeface="Lao UI" panose="020B0502040204020203" pitchFamily="34" charset="0"/>
                <a:cs typeface="Lao UI" panose="020B0502040204020203" pitchFamily="34" charset="0"/>
              </a:rPr>
              <a:t>Low Carbon Planet </a:t>
            </a:r>
          </a:p>
          <a:p>
            <a:r>
              <a:rPr lang="en-GB" sz="700">
                <a:latin typeface="Lao UI" panose="020B0502040204020203" pitchFamily="34" charset="0"/>
                <a:cs typeface="Lao UI" panose="020B0502040204020203" pitchFamily="34" charset="0"/>
              </a:rPr>
              <a:t>Friendly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5CF0D5-0669-1DB8-176E-B72D1571EEF9}"/>
              </a:ext>
            </a:extLst>
          </p:cNvPr>
          <p:cNvSpPr txBox="1"/>
          <p:nvPr/>
        </p:nvSpPr>
        <p:spPr>
          <a:xfrm>
            <a:off x="3298992" y="6066684"/>
            <a:ext cx="7235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>
                <a:latin typeface="Lao UI" panose="020B0502040204020203" pitchFamily="34" charset="0"/>
                <a:cs typeface="Lao UI" panose="020B0502040204020203" pitchFamily="34" charset="0"/>
              </a:rPr>
              <a:t>Wholemeal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F7C065-2E4E-BF82-0FF0-E29B537E3D6E}"/>
              </a:ext>
            </a:extLst>
          </p:cNvPr>
          <p:cNvGrpSpPr/>
          <p:nvPr/>
        </p:nvGrpSpPr>
        <p:grpSpPr>
          <a:xfrm>
            <a:off x="990628" y="5980312"/>
            <a:ext cx="232983" cy="232828"/>
            <a:chOff x="0" y="184916"/>
            <a:chExt cx="3741232" cy="3636623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F96DD3A8-778B-D16B-C4A2-6B7027A80B1E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11836CA5-3A02-E37E-1768-5BBE8A4C1552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0D1BD8E-5ED3-21C7-EB1A-251BFE1233D9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59986A60-2B1E-8B25-D643-8EE67181D1C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9" name="TextBox 12">
                <a:extLst>
                  <a:ext uri="{FF2B5EF4-FFF2-40B4-BE49-F238E27FC236}">
                    <a16:creationId xmlns:a16="http://schemas.microsoft.com/office/drawing/2014/main" id="{A22FDAAF-9749-525E-6E2A-E9431399DCA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B68859F-DD76-50E5-851F-B36B094E8EAF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AB2DE478-4DCF-D0BB-AF9D-3E39874D53D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7" name="TextBox 15">
                <a:extLst>
                  <a:ext uri="{FF2B5EF4-FFF2-40B4-BE49-F238E27FC236}">
                    <a16:creationId xmlns:a16="http://schemas.microsoft.com/office/drawing/2014/main" id="{CE7889A6-8A55-7A41-3FFF-D160347499B3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AB34423-B99E-EE5D-1366-A819DB8B921B}"/>
              </a:ext>
            </a:extLst>
          </p:cNvPr>
          <p:cNvSpPr txBox="1"/>
          <p:nvPr/>
        </p:nvSpPr>
        <p:spPr>
          <a:xfrm>
            <a:off x="4036627" y="5949280"/>
            <a:ext cx="14370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00" b="0" i="0" u="none" strike="noStrike">
                <a:solidFill>
                  <a:srgbClr val="000000"/>
                </a:solidFill>
                <a:effectLst/>
                <a:latin typeface="Lao UI" panose="020B0502040204020203" pitchFamily="34" charset="0"/>
                <a:cs typeface="Lao UI" panose="020B0502040204020203" pitchFamily="34" charset="0"/>
              </a:rPr>
              <a:t>Contains Flaxseed </a:t>
            </a:r>
          </a:p>
          <a:p>
            <a:r>
              <a:rPr lang="en-GB" sz="700" b="0" i="0" u="none" strike="noStrike">
                <a:solidFill>
                  <a:srgbClr val="000000"/>
                </a:solidFill>
                <a:effectLst/>
                <a:latin typeface="Lao UI" panose="020B0502040204020203" pitchFamily="34" charset="0"/>
                <a:cs typeface="Lao UI" panose="020B0502040204020203" pitchFamily="34" charset="0"/>
              </a:rPr>
              <a:t>(High in Omega-3)</a:t>
            </a:r>
            <a:endParaRPr lang="en-GB" sz="700"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B913CF90-F8A4-3F13-DB59-B4781C90D979}"/>
              </a:ext>
            </a:extLst>
          </p:cNvPr>
          <p:cNvSpPr/>
          <p:nvPr/>
        </p:nvSpPr>
        <p:spPr>
          <a:xfrm flipH="1">
            <a:off x="3150247" y="5942714"/>
            <a:ext cx="263194" cy="309178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9C270B-523B-455A-C602-A55E6A890BF7}"/>
              </a:ext>
            </a:extLst>
          </p:cNvPr>
          <p:cNvGrpSpPr/>
          <p:nvPr/>
        </p:nvGrpSpPr>
        <p:grpSpPr>
          <a:xfrm>
            <a:off x="2913297" y="2620315"/>
            <a:ext cx="232983" cy="232828"/>
            <a:chOff x="0" y="184916"/>
            <a:chExt cx="3741232" cy="3636623"/>
          </a:xfrm>
        </p:grpSpPr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82DA880C-7DB5-502D-F720-EDB7121FFE58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50E61DF3-DF0D-C4DA-6790-BCB443668ECD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D6A7C16-59D4-DEE5-64B6-99C72271798F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37" name="Freeform 11">
                <a:extLst>
                  <a:ext uri="{FF2B5EF4-FFF2-40B4-BE49-F238E27FC236}">
                    <a16:creationId xmlns:a16="http://schemas.microsoft.com/office/drawing/2014/main" id="{B4B29CCC-8D4A-7622-A2BF-4F408AF352D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38" name="TextBox 12">
                <a:extLst>
                  <a:ext uri="{FF2B5EF4-FFF2-40B4-BE49-F238E27FC236}">
                    <a16:creationId xmlns:a16="http://schemas.microsoft.com/office/drawing/2014/main" id="{6A94B6B3-9F57-B0C9-97B3-2FBF2A2FD708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1078DA8-1D82-86C9-084C-9F49BB080ABD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35" name="Freeform 14">
                <a:extLst>
                  <a:ext uri="{FF2B5EF4-FFF2-40B4-BE49-F238E27FC236}">
                    <a16:creationId xmlns:a16="http://schemas.microsoft.com/office/drawing/2014/main" id="{38654E89-6BF6-B50B-DBD0-B1B93CDD943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36" name="TextBox 15">
                <a:extLst>
                  <a:ext uri="{FF2B5EF4-FFF2-40B4-BE49-F238E27FC236}">
                    <a16:creationId xmlns:a16="http://schemas.microsoft.com/office/drawing/2014/main" id="{356637EB-B9D3-3498-2847-0CA1834A4DB3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51" name="Freeform 23">
            <a:extLst>
              <a:ext uri="{FF2B5EF4-FFF2-40B4-BE49-F238E27FC236}">
                <a16:creationId xmlns:a16="http://schemas.microsoft.com/office/drawing/2014/main" id="{5519BA1B-2D21-13C2-1D92-F09229C2CBAC}"/>
              </a:ext>
            </a:extLst>
          </p:cNvPr>
          <p:cNvSpPr/>
          <p:nvPr/>
        </p:nvSpPr>
        <p:spPr>
          <a:xfrm flipH="1">
            <a:off x="7653876" y="2201506"/>
            <a:ext cx="164447" cy="22504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20357F5F-B272-A167-D640-2A870F9026E8}"/>
              </a:ext>
            </a:extLst>
          </p:cNvPr>
          <p:cNvSpPr/>
          <p:nvPr/>
        </p:nvSpPr>
        <p:spPr>
          <a:xfrm flipH="1">
            <a:off x="2965276" y="572849"/>
            <a:ext cx="164447" cy="22504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D63C4FF2-E23B-50E0-38F1-3CE05C479B41}"/>
              </a:ext>
            </a:extLst>
          </p:cNvPr>
          <p:cNvSpPr/>
          <p:nvPr/>
        </p:nvSpPr>
        <p:spPr>
          <a:xfrm flipH="1">
            <a:off x="4592960" y="582467"/>
            <a:ext cx="164447" cy="22504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C4EA10C6-FB18-5E9E-AC17-3786CA13C824}"/>
              </a:ext>
            </a:extLst>
          </p:cNvPr>
          <p:cNvSpPr/>
          <p:nvPr/>
        </p:nvSpPr>
        <p:spPr>
          <a:xfrm flipH="1">
            <a:off x="6153046" y="572849"/>
            <a:ext cx="164447" cy="22504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00B78BD3-CC97-1718-CF40-90F156B58F57}"/>
              </a:ext>
            </a:extLst>
          </p:cNvPr>
          <p:cNvSpPr/>
          <p:nvPr/>
        </p:nvSpPr>
        <p:spPr>
          <a:xfrm flipH="1">
            <a:off x="7723113" y="572849"/>
            <a:ext cx="164447" cy="22504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37" name="TextBox 51">
            <a:extLst>
              <a:ext uri="{FF2B5EF4-FFF2-40B4-BE49-F238E27FC236}">
                <a16:creationId xmlns:a16="http://schemas.microsoft.com/office/drawing/2014/main" id="{413A8A6C-63DF-D7F9-02C2-6E9AD7E982A6}"/>
              </a:ext>
            </a:extLst>
          </p:cNvPr>
          <p:cNvSpPr txBox="1"/>
          <p:nvPr/>
        </p:nvSpPr>
        <p:spPr>
          <a:xfrm>
            <a:off x="6409126" y="5913030"/>
            <a:ext cx="175576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 (V/VE)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Fresh Fruit (VE)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Natural Yoghurt (V)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Drinking Milk (V/VE)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800">
                <a:solidFill>
                  <a:prstClr val="black"/>
                </a:solidFill>
                <a:latin typeface="Century Gothic" panose="020B0502020202020204" pitchFamily="34" charset="0"/>
              </a:rPr>
              <a:t>Tap Water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 descr="A group of yellow drops on a black background&#10;&#10;Description automatically generated">
            <a:extLst>
              <a:ext uri="{FF2B5EF4-FFF2-40B4-BE49-F238E27FC236}">
                <a16:creationId xmlns:a16="http://schemas.microsoft.com/office/drawing/2014/main" id="{FCEAB94E-1A93-8419-BEC6-4DBE17453A7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5042" b="54413"/>
          <a:stretch/>
        </p:blipFill>
        <p:spPr>
          <a:xfrm>
            <a:off x="3936441" y="5969376"/>
            <a:ext cx="168720" cy="269864"/>
          </a:xfrm>
          <a:prstGeom prst="rect">
            <a:avLst/>
          </a:prstGeom>
        </p:spPr>
      </p:pic>
      <p:sp>
        <p:nvSpPr>
          <p:cNvPr id="29" name="Freeform 23">
            <a:extLst>
              <a:ext uri="{FF2B5EF4-FFF2-40B4-BE49-F238E27FC236}">
                <a16:creationId xmlns:a16="http://schemas.microsoft.com/office/drawing/2014/main" id="{1BFB8F9A-712D-7BE7-D272-9B08D15CF771}"/>
              </a:ext>
            </a:extLst>
          </p:cNvPr>
          <p:cNvSpPr/>
          <p:nvPr/>
        </p:nvSpPr>
        <p:spPr>
          <a:xfrm flipH="1">
            <a:off x="9345502" y="572849"/>
            <a:ext cx="164447" cy="22504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pic>
        <p:nvPicPr>
          <p:cNvPr id="39" name="Picture 2" descr="A group of yellow drops on a black background&#10;&#10;Description automatically generated">
            <a:extLst>
              <a:ext uri="{FF2B5EF4-FFF2-40B4-BE49-F238E27FC236}">
                <a16:creationId xmlns:a16="http://schemas.microsoft.com/office/drawing/2014/main" id="{FB55C7DB-93A8-7B53-059D-E983A69396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61" b="55273"/>
          <a:stretch/>
        </p:blipFill>
        <p:spPr bwMode="auto">
          <a:xfrm>
            <a:off x="4976016" y="545279"/>
            <a:ext cx="110494" cy="18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TextBox 1038">
            <a:extLst>
              <a:ext uri="{FF2B5EF4-FFF2-40B4-BE49-F238E27FC236}">
                <a16:creationId xmlns:a16="http://schemas.microsoft.com/office/drawing/2014/main" id="{20054B28-68AA-DB51-2C3E-2946174B544F}"/>
              </a:ext>
            </a:extLst>
          </p:cNvPr>
          <p:cNvSpPr txBox="1"/>
          <p:nvPr/>
        </p:nvSpPr>
        <p:spPr>
          <a:xfrm>
            <a:off x="5621288" y="5927449"/>
            <a:ext cx="915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latin typeface="Lao UI" panose="020B0502040204020203" pitchFamily="34" charset="0"/>
                <a:cs typeface="Lao UI" panose="020B0502040204020203" pitchFamily="34" charset="0"/>
              </a:rPr>
              <a:t>(V) Vegetarian</a:t>
            </a:r>
          </a:p>
          <a:p>
            <a:r>
              <a:rPr lang="en-GB" sz="800">
                <a:latin typeface="Lao UI" panose="020B0502040204020203" pitchFamily="34" charset="0"/>
                <a:cs typeface="Lao UI" panose="020B0502040204020203" pitchFamily="34" charset="0"/>
              </a:rPr>
              <a:t>(VE) Vegan</a:t>
            </a:r>
          </a:p>
        </p:txBody>
      </p:sp>
      <p:graphicFrame>
        <p:nvGraphicFramePr>
          <p:cNvPr id="1040" name="Table 1039">
            <a:extLst>
              <a:ext uri="{FF2B5EF4-FFF2-40B4-BE49-F238E27FC236}">
                <a16:creationId xmlns:a16="http://schemas.microsoft.com/office/drawing/2014/main" id="{14B9153A-88A0-4E45-D1FD-17079D31C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677251"/>
              </p:ext>
            </p:extLst>
          </p:nvPr>
        </p:nvGraphicFramePr>
        <p:xfrm>
          <a:off x="1673239" y="4771199"/>
          <a:ext cx="78543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860">
                  <a:extLst>
                    <a:ext uri="{9D8B030D-6E8A-4147-A177-3AD203B41FA5}">
                      <a16:colId xmlns:a16="http://schemas.microsoft.com/office/drawing/2014/main" val="2569355385"/>
                    </a:ext>
                  </a:extLst>
                </a:gridCol>
                <a:gridCol w="1570860">
                  <a:extLst>
                    <a:ext uri="{9D8B030D-6E8A-4147-A177-3AD203B41FA5}">
                      <a16:colId xmlns:a16="http://schemas.microsoft.com/office/drawing/2014/main" val="1697789127"/>
                    </a:ext>
                  </a:extLst>
                </a:gridCol>
                <a:gridCol w="1570860">
                  <a:extLst>
                    <a:ext uri="{9D8B030D-6E8A-4147-A177-3AD203B41FA5}">
                      <a16:colId xmlns:a16="http://schemas.microsoft.com/office/drawing/2014/main" val="2990272265"/>
                    </a:ext>
                  </a:extLst>
                </a:gridCol>
                <a:gridCol w="1570860">
                  <a:extLst>
                    <a:ext uri="{9D8B030D-6E8A-4147-A177-3AD203B41FA5}">
                      <a16:colId xmlns:a16="http://schemas.microsoft.com/office/drawing/2014/main" val="3788721027"/>
                    </a:ext>
                  </a:extLst>
                </a:gridCol>
                <a:gridCol w="1570860">
                  <a:extLst>
                    <a:ext uri="{9D8B030D-6E8A-4147-A177-3AD203B41FA5}">
                      <a16:colId xmlns:a16="http://schemas.microsoft.com/office/drawing/2014/main" val="1691312048"/>
                    </a:ext>
                  </a:extLst>
                </a:gridCol>
              </a:tblGrid>
              <a:tr h="10997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Wholemeal Vegetables Patsa Bake (NO CHEESE)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With Broccoli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Pears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Natural Yoghurt (V)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Jacket Potato (VE) with Baked Beans (VE)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or Tuna and Sweetcorn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with Cucumber and Beetroot Salad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~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Strawberries (VE) &amp; Natural Yoghurt (V)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Chickpea Couscous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Or Chicken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Chickpea Couscous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with Courgettes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~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Orange Wedges 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Chinese Vegetable Noodles (V) and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 Broccoli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Melon Boats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Summer Picnic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Sandwich Triangles: egg mayonnaise (V), cheese and tomato (V) or hummus &amp; carrot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~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Fruit &amp; Veg: Peach (VE) &amp; Cucumber Sticks (VE)</a:t>
                      </a:r>
                      <a:endParaRPr lang="en-GB" sz="75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337271"/>
                  </a:ext>
                </a:extLst>
              </a:tr>
            </a:tbl>
          </a:graphicData>
        </a:graphic>
      </p:graphicFrame>
      <p:sp>
        <p:nvSpPr>
          <p:cNvPr id="1041" name="Freeform 23">
            <a:extLst>
              <a:ext uri="{FF2B5EF4-FFF2-40B4-BE49-F238E27FC236}">
                <a16:creationId xmlns:a16="http://schemas.microsoft.com/office/drawing/2014/main" id="{06FCEC7B-AD8A-FB97-8D05-1B432006E8CF}"/>
              </a:ext>
            </a:extLst>
          </p:cNvPr>
          <p:cNvSpPr/>
          <p:nvPr/>
        </p:nvSpPr>
        <p:spPr>
          <a:xfrm flipH="1">
            <a:off x="4542658" y="2555886"/>
            <a:ext cx="164447" cy="22504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D28D622B-73CE-D268-8758-79E099E81A88}"/>
              </a:ext>
            </a:extLst>
          </p:cNvPr>
          <p:cNvGrpSpPr/>
          <p:nvPr/>
        </p:nvGrpSpPr>
        <p:grpSpPr>
          <a:xfrm>
            <a:off x="6094463" y="5222924"/>
            <a:ext cx="232983" cy="232828"/>
            <a:chOff x="0" y="184916"/>
            <a:chExt cx="3741232" cy="3636623"/>
          </a:xfrm>
        </p:grpSpPr>
        <p:sp>
          <p:nvSpPr>
            <p:cNvPr id="1045" name="Freeform 8">
              <a:extLst>
                <a:ext uri="{FF2B5EF4-FFF2-40B4-BE49-F238E27FC236}">
                  <a16:creationId xmlns:a16="http://schemas.microsoft.com/office/drawing/2014/main" id="{B8B7C254-3229-C9A0-0491-A0A75C624E65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046" name="Freeform 9">
              <a:extLst>
                <a:ext uri="{FF2B5EF4-FFF2-40B4-BE49-F238E27FC236}">
                  <a16:creationId xmlns:a16="http://schemas.microsoft.com/office/drawing/2014/main" id="{063DAA5D-87C3-B407-AC17-81FC09236C09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grpSp>
          <p:nvGrpSpPr>
            <p:cNvPr id="1047" name="Group 1046">
              <a:extLst>
                <a:ext uri="{FF2B5EF4-FFF2-40B4-BE49-F238E27FC236}">
                  <a16:creationId xmlns:a16="http://schemas.microsoft.com/office/drawing/2014/main" id="{2F96ACFD-C053-F734-D519-1A75A8189990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1051" name="Freeform 11">
                <a:extLst>
                  <a:ext uri="{FF2B5EF4-FFF2-40B4-BE49-F238E27FC236}">
                    <a16:creationId xmlns:a16="http://schemas.microsoft.com/office/drawing/2014/main" id="{59D3D607-5261-03E7-BAA6-4E485664DB0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52" name="TextBox 12">
                <a:extLst>
                  <a:ext uri="{FF2B5EF4-FFF2-40B4-BE49-F238E27FC236}">
                    <a16:creationId xmlns:a16="http://schemas.microsoft.com/office/drawing/2014/main" id="{8B3EA076-0433-AB06-2DEC-FE6D5FAC168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048" name="Group 1047">
              <a:extLst>
                <a:ext uri="{FF2B5EF4-FFF2-40B4-BE49-F238E27FC236}">
                  <a16:creationId xmlns:a16="http://schemas.microsoft.com/office/drawing/2014/main" id="{6AF7E73C-D874-9883-D000-84B83AA8CA81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1049" name="Freeform 14">
                <a:extLst>
                  <a:ext uri="{FF2B5EF4-FFF2-40B4-BE49-F238E27FC236}">
                    <a16:creationId xmlns:a16="http://schemas.microsoft.com/office/drawing/2014/main" id="{7A957953-DBC3-DF5E-4779-BE22860FDB7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50" name="TextBox 15">
                <a:extLst>
                  <a:ext uri="{FF2B5EF4-FFF2-40B4-BE49-F238E27FC236}">
                    <a16:creationId xmlns:a16="http://schemas.microsoft.com/office/drawing/2014/main" id="{FE350600-0BFE-0CFD-9294-52BA9F28C41E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1053" name="Freeform 23">
            <a:extLst>
              <a:ext uri="{FF2B5EF4-FFF2-40B4-BE49-F238E27FC236}">
                <a16:creationId xmlns:a16="http://schemas.microsoft.com/office/drawing/2014/main" id="{1124AC48-1C6E-A1DC-1788-582862296CA4}"/>
              </a:ext>
            </a:extLst>
          </p:cNvPr>
          <p:cNvSpPr/>
          <p:nvPr/>
        </p:nvSpPr>
        <p:spPr>
          <a:xfrm flipH="1">
            <a:off x="4616784" y="4500707"/>
            <a:ext cx="164447" cy="22504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54" name="Freeform 23">
            <a:extLst>
              <a:ext uri="{FF2B5EF4-FFF2-40B4-BE49-F238E27FC236}">
                <a16:creationId xmlns:a16="http://schemas.microsoft.com/office/drawing/2014/main" id="{FF836994-0190-E6B0-A5F4-6720AFA37D01}"/>
              </a:ext>
            </a:extLst>
          </p:cNvPr>
          <p:cNvSpPr/>
          <p:nvPr/>
        </p:nvSpPr>
        <p:spPr>
          <a:xfrm flipH="1">
            <a:off x="2942037" y="964622"/>
            <a:ext cx="164447" cy="22504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" name="Freeform 23">
            <a:extLst>
              <a:ext uri="{FF2B5EF4-FFF2-40B4-BE49-F238E27FC236}">
                <a16:creationId xmlns:a16="http://schemas.microsoft.com/office/drawing/2014/main" id="{B6EE8891-D53D-6E6F-6712-65A280158C22}"/>
              </a:ext>
            </a:extLst>
          </p:cNvPr>
          <p:cNvSpPr/>
          <p:nvPr/>
        </p:nvSpPr>
        <p:spPr>
          <a:xfrm flipH="1">
            <a:off x="2913297" y="1821293"/>
            <a:ext cx="164447" cy="22504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pic>
        <p:nvPicPr>
          <p:cNvPr id="3" name="Picture 2" descr="A picture containing object&#10;&#10;Description automatically generated">
            <a:extLst>
              <a:ext uri="{FF2B5EF4-FFF2-40B4-BE49-F238E27FC236}">
                <a16:creationId xmlns:a16="http://schemas.microsoft.com/office/drawing/2014/main" id="{C2572003-55F9-34B1-F977-C52D1D51E2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2411005" y="6046860"/>
            <a:ext cx="247427" cy="151432"/>
          </a:xfrm>
          <a:prstGeom prst="rect">
            <a:avLst/>
          </a:prstGeom>
        </p:spPr>
      </p:pic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8A68C1DE-348A-2B93-8E5D-D85AF0594A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2890094" y="1262040"/>
            <a:ext cx="247427" cy="151432"/>
          </a:xfrm>
          <a:prstGeom prst="rect">
            <a:avLst/>
          </a:prstGeom>
        </p:spPr>
      </p:pic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027B460D-2679-DB81-8A21-7E001E5904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124541" y="1322402"/>
            <a:ext cx="247427" cy="151432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172AA80B-EBF9-70C4-AA10-A679B2AAA6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229643" y="1269362"/>
            <a:ext cx="247427" cy="151432"/>
          </a:xfrm>
          <a:prstGeom prst="rect">
            <a:avLst/>
          </a:prstGeom>
        </p:spPr>
      </p:pic>
      <p:pic>
        <p:nvPicPr>
          <p:cNvPr id="24" name="Picture 23" descr="A picture containing object&#10;&#10;Description automatically generated">
            <a:extLst>
              <a:ext uri="{FF2B5EF4-FFF2-40B4-BE49-F238E27FC236}">
                <a16:creationId xmlns:a16="http://schemas.microsoft.com/office/drawing/2014/main" id="{8742A7F6-FA38-90B8-4D9F-78AF8129C6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465831" y="1750059"/>
            <a:ext cx="247427" cy="151432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AC551568-79FB-F53B-5D99-6C21CC2153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599398" y="1867387"/>
            <a:ext cx="247427" cy="151432"/>
          </a:xfrm>
          <a:prstGeom prst="rect">
            <a:avLst/>
          </a:prstGeom>
        </p:spPr>
      </p:pic>
      <p:pic>
        <p:nvPicPr>
          <p:cNvPr id="40" name="Picture 39" descr="A picture containing object&#10;&#10;Description automatically generated">
            <a:extLst>
              <a:ext uri="{FF2B5EF4-FFF2-40B4-BE49-F238E27FC236}">
                <a16:creationId xmlns:a16="http://schemas.microsoft.com/office/drawing/2014/main" id="{AFE35E3B-4694-B745-E656-7B54C3BCF57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2813062" y="2345910"/>
            <a:ext cx="247427" cy="151432"/>
          </a:xfrm>
          <a:prstGeom prst="rect">
            <a:avLst/>
          </a:prstGeom>
        </p:spPr>
      </p:pic>
      <p:pic>
        <p:nvPicPr>
          <p:cNvPr id="42" name="Picture 41" descr="A picture containing object&#10;&#10;Description automatically generated">
            <a:extLst>
              <a:ext uri="{FF2B5EF4-FFF2-40B4-BE49-F238E27FC236}">
                <a16:creationId xmlns:a16="http://schemas.microsoft.com/office/drawing/2014/main" id="{199BE190-375D-F701-415B-46429247FD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217126" y="2655146"/>
            <a:ext cx="247427" cy="151432"/>
          </a:xfrm>
          <a:prstGeom prst="rect">
            <a:avLst/>
          </a:prstGeom>
        </p:spPr>
      </p:pic>
      <p:pic>
        <p:nvPicPr>
          <p:cNvPr id="43" name="Picture 42" descr="A picture containing object&#10;&#10;Description automatically generated">
            <a:extLst>
              <a:ext uri="{FF2B5EF4-FFF2-40B4-BE49-F238E27FC236}">
                <a16:creationId xmlns:a16="http://schemas.microsoft.com/office/drawing/2014/main" id="{4A8FA141-E5A7-94FC-B033-706DE7876F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362548" y="4506661"/>
            <a:ext cx="247427" cy="151432"/>
          </a:xfrm>
          <a:prstGeom prst="rect">
            <a:avLst/>
          </a:prstGeom>
        </p:spPr>
      </p:pic>
      <p:pic>
        <p:nvPicPr>
          <p:cNvPr id="44" name="Picture 43" descr="A picture containing object&#10;&#10;Description automatically generated">
            <a:extLst>
              <a:ext uri="{FF2B5EF4-FFF2-40B4-BE49-F238E27FC236}">
                <a16:creationId xmlns:a16="http://schemas.microsoft.com/office/drawing/2014/main" id="{F2BC1D3F-4774-015E-5F82-4F428541AD4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082569" y="4504618"/>
            <a:ext cx="247427" cy="151432"/>
          </a:xfrm>
          <a:prstGeom prst="rect">
            <a:avLst/>
          </a:prstGeom>
        </p:spPr>
      </p:pic>
      <p:pic>
        <p:nvPicPr>
          <p:cNvPr id="46" name="Picture 45" descr="A picture containing object&#10;&#10;Description automatically generated">
            <a:extLst>
              <a:ext uri="{FF2B5EF4-FFF2-40B4-BE49-F238E27FC236}">
                <a16:creationId xmlns:a16="http://schemas.microsoft.com/office/drawing/2014/main" id="{FD3398EF-90B9-7090-8043-B02547C9DA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229643" y="4512437"/>
            <a:ext cx="247427" cy="151432"/>
          </a:xfrm>
          <a:prstGeom prst="rect">
            <a:avLst/>
          </a:prstGeom>
        </p:spPr>
      </p:pic>
      <p:pic>
        <p:nvPicPr>
          <p:cNvPr id="47" name="Picture 46" descr="A picture containing object&#10;&#10;Description automatically generated">
            <a:extLst>
              <a:ext uri="{FF2B5EF4-FFF2-40B4-BE49-F238E27FC236}">
                <a16:creationId xmlns:a16="http://schemas.microsoft.com/office/drawing/2014/main" id="{DBC7B948-959E-639A-91EF-6483AC8476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2972008" y="5733398"/>
            <a:ext cx="247427" cy="151432"/>
          </a:xfrm>
          <a:prstGeom prst="rect">
            <a:avLst/>
          </a:prstGeom>
        </p:spPr>
      </p:pic>
      <p:pic>
        <p:nvPicPr>
          <p:cNvPr id="48" name="Picture 47" descr="A picture containing object&#10;&#10;Description automatically generated">
            <a:extLst>
              <a:ext uri="{FF2B5EF4-FFF2-40B4-BE49-F238E27FC236}">
                <a16:creationId xmlns:a16="http://schemas.microsoft.com/office/drawing/2014/main" id="{919E2EBC-1E1A-9CE9-F6A3-5C5E67F6800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599399" y="5064062"/>
            <a:ext cx="247427" cy="151432"/>
          </a:xfrm>
          <a:prstGeom prst="rect">
            <a:avLst/>
          </a:prstGeom>
        </p:spPr>
      </p:pic>
      <p:pic>
        <p:nvPicPr>
          <p:cNvPr id="50" name="Picture 49" descr="A picture containing object&#10;&#10;Description automatically generated">
            <a:extLst>
              <a:ext uri="{FF2B5EF4-FFF2-40B4-BE49-F238E27FC236}">
                <a16:creationId xmlns:a16="http://schemas.microsoft.com/office/drawing/2014/main" id="{32AE1A4A-20F8-6D4E-88BE-72E614CFE8A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229976" y="5244252"/>
            <a:ext cx="247427" cy="151432"/>
          </a:xfrm>
          <a:prstGeom prst="rect">
            <a:avLst/>
          </a:prstGeom>
        </p:spPr>
      </p:pic>
      <p:pic>
        <p:nvPicPr>
          <p:cNvPr id="53" name="Picture 52" descr="A picture containing object&#10;&#10;Description automatically generated">
            <a:extLst>
              <a:ext uri="{FF2B5EF4-FFF2-40B4-BE49-F238E27FC236}">
                <a16:creationId xmlns:a16="http://schemas.microsoft.com/office/drawing/2014/main" id="{167A248A-6813-3190-8384-CA3CF43F79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112394" y="5616041"/>
            <a:ext cx="247427" cy="151432"/>
          </a:xfrm>
          <a:prstGeom prst="rect">
            <a:avLst/>
          </a:prstGeom>
        </p:spPr>
      </p:pic>
      <p:pic>
        <p:nvPicPr>
          <p:cNvPr id="56" name="Picture 55" descr="A picture containing object&#10;&#10;Description automatically generated">
            <a:extLst>
              <a:ext uri="{FF2B5EF4-FFF2-40B4-BE49-F238E27FC236}">
                <a16:creationId xmlns:a16="http://schemas.microsoft.com/office/drawing/2014/main" id="{E0A01EAC-D140-A935-7941-E787A0EE46C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203868" y="3439776"/>
            <a:ext cx="247427" cy="151432"/>
          </a:xfrm>
          <a:prstGeom prst="rect">
            <a:avLst/>
          </a:prstGeom>
        </p:spPr>
      </p:pic>
      <p:pic>
        <p:nvPicPr>
          <p:cNvPr id="61" name="Picture 60" descr="A picture containing object&#10;&#10;Description automatically generated">
            <a:extLst>
              <a:ext uri="{FF2B5EF4-FFF2-40B4-BE49-F238E27FC236}">
                <a16:creationId xmlns:a16="http://schemas.microsoft.com/office/drawing/2014/main" id="{17054F5C-342F-7149-2FEB-3D99CF2A58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2943583" y="3276057"/>
            <a:ext cx="247427" cy="151432"/>
          </a:xfrm>
          <a:prstGeom prst="rect">
            <a:avLst/>
          </a:prstGeom>
        </p:spPr>
      </p:pic>
      <p:pic>
        <p:nvPicPr>
          <p:cNvPr id="62" name="Picture 61" descr="A picture containing object&#10;&#10;Description automatically generated">
            <a:extLst>
              <a:ext uri="{FF2B5EF4-FFF2-40B4-BE49-F238E27FC236}">
                <a16:creationId xmlns:a16="http://schemas.microsoft.com/office/drawing/2014/main" id="{31719D1B-C5A3-3038-3F12-9DCF6B63A0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001632" y="3304905"/>
            <a:ext cx="247427" cy="151432"/>
          </a:xfrm>
          <a:prstGeom prst="rect">
            <a:avLst/>
          </a:prstGeom>
        </p:spPr>
      </p:pic>
      <p:pic>
        <p:nvPicPr>
          <p:cNvPr id="63" name="Picture 62" descr="A picture containing object&#10;&#10;Description automatically generated">
            <a:extLst>
              <a:ext uri="{FF2B5EF4-FFF2-40B4-BE49-F238E27FC236}">
                <a16:creationId xmlns:a16="http://schemas.microsoft.com/office/drawing/2014/main" id="{B16558BF-CF61-186B-2474-917E753317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681622" y="3353029"/>
            <a:ext cx="247427" cy="151432"/>
          </a:xfrm>
          <a:prstGeom prst="rect">
            <a:avLst/>
          </a:prstGeom>
        </p:spPr>
      </p:pic>
      <p:pic>
        <p:nvPicPr>
          <p:cNvPr id="1024" name="Picture 1023" descr="A picture containing object&#10;&#10;Description automatically generated">
            <a:extLst>
              <a:ext uri="{FF2B5EF4-FFF2-40B4-BE49-F238E27FC236}">
                <a16:creationId xmlns:a16="http://schemas.microsoft.com/office/drawing/2014/main" id="{11800F60-268D-B52C-135C-E328614C60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219541" y="2876486"/>
            <a:ext cx="247427" cy="151432"/>
          </a:xfrm>
          <a:prstGeom prst="rect">
            <a:avLst/>
          </a:prstGeom>
        </p:spPr>
      </p:pic>
      <p:pic>
        <p:nvPicPr>
          <p:cNvPr id="49" name="Picture 48" descr="A group of tractors with different colors&#10;&#10;Description automatically generated">
            <a:extLst>
              <a:ext uri="{FF2B5EF4-FFF2-40B4-BE49-F238E27FC236}">
                <a16:creationId xmlns:a16="http://schemas.microsoft.com/office/drawing/2014/main" id="{A6A6B45D-A210-FC0D-144B-939753383BC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6176" t="48941"/>
          <a:stretch/>
        </p:blipFill>
        <p:spPr>
          <a:xfrm flipH="1">
            <a:off x="1618070" y="5982321"/>
            <a:ext cx="288872" cy="243975"/>
          </a:xfrm>
          <a:prstGeom prst="rect">
            <a:avLst/>
          </a:prstGeom>
        </p:spPr>
      </p:pic>
      <p:pic>
        <p:nvPicPr>
          <p:cNvPr id="54" name="Picture 53" descr="A yellow sun with triangles&#10;&#10;Description automatically generated">
            <a:extLst>
              <a:ext uri="{FF2B5EF4-FFF2-40B4-BE49-F238E27FC236}">
                <a16:creationId xmlns:a16="http://schemas.microsoft.com/office/drawing/2014/main" id="{4056AFEA-AB45-717A-0C51-791DA5725CB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2999" y="5977767"/>
            <a:ext cx="262203" cy="232255"/>
          </a:xfrm>
          <a:prstGeom prst="rect">
            <a:avLst/>
          </a:prstGeom>
        </p:spPr>
      </p:pic>
      <p:sp>
        <p:nvSpPr>
          <p:cNvPr id="1026" name="TextBox 1025">
            <a:extLst>
              <a:ext uri="{FF2B5EF4-FFF2-40B4-BE49-F238E27FC236}">
                <a16:creationId xmlns:a16="http://schemas.microsoft.com/office/drawing/2014/main" id="{576173BB-6271-F37A-391F-8254699AD520}"/>
              </a:ext>
            </a:extLst>
          </p:cNvPr>
          <p:cNvSpPr txBox="1"/>
          <p:nvPr/>
        </p:nvSpPr>
        <p:spPr>
          <a:xfrm>
            <a:off x="1852075" y="5896559"/>
            <a:ext cx="6547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>
                <a:latin typeface="Lao UI" panose="020B0502040204020203" pitchFamily="34" charset="0"/>
                <a:cs typeface="Lao UI" panose="020B0502040204020203" pitchFamily="34" charset="0"/>
              </a:rPr>
              <a:t>Local </a:t>
            </a:r>
          </a:p>
          <a:p>
            <a:r>
              <a:rPr lang="en-GB" sz="700">
                <a:latin typeface="Lao UI" panose="020B0502040204020203" pitchFamily="34" charset="0"/>
                <a:cs typeface="Lao UI" panose="020B0502040204020203" pitchFamily="34" charset="0"/>
              </a:rPr>
              <a:t>Red Tractor Meat</a:t>
            </a: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FB834FCD-A557-01BC-75F5-12286ED9EA71}"/>
              </a:ext>
            </a:extLst>
          </p:cNvPr>
          <p:cNvSpPr txBox="1"/>
          <p:nvPr/>
        </p:nvSpPr>
        <p:spPr>
          <a:xfrm>
            <a:off x="5066931" y="5886000"/>
            <a:ext cx="9002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>
                <a:latin typeface="Lao UI" panose="020B0502040204020203" pitchFamily="34" charset="0"/>
                <a:cs typeface="Lao UI" panose="020B0502040204020203" pitchFamily="34" charset="0"/>
              </a:rPr>
              <a:t>Local, </a:t>
            </a:r>
          </a:p>
          <a:p>
            <a:r>
              <a:rPr lang="en-GB" sz="700">
                <a:latin typeface="Lao UI" panose="020B0502040204020203" pitchFamily="34" charset="0"/>
                <a:cs typeface="Lao UI" panose="020B0502040204020203" pitchFamily="34" charset="0"/>
              </a:rPr>
              <a:t>Seasonal </a:t>
            </a:r>
          </a:p>
          <a:p>
            <a:r>
              <a:rPr lang="en-GB" sz="700">
                <a:latin typeface="Lao UI" panose="020B0502040204020203" pitchFamily="34" charset="0"/>
                <a:cs typeface="Lao UI" panose="020B0502040204020203" pitchFamily="34" charset="0"/>
              </a:rPr>
              <a:t>Fruit &amp; Veg</a:t>
            </a:r>
          </a:p>
        </p:txBody>
      </p:sp>
      <p:pic>
        <p:nvPicPr>
          <p:cNvPr id="1028" name="Picture 1027" descr="A group of tractors with different colors&#10;&#10;Description automatically generated">
            <a:extLst>
              <a:ext uri="{FF2B5EF4-FFF2-40B4-BE49-F238E27FC236}">
                <a16:creationId xmlns:a16="http://schemas.microsoft.com/office/drawing/2014/main" id="{9C813E2F-2874-20B5-DE75-64CE2D35BB2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6176" t="48941"/>
          <a:stretch/>
        </p:blipFill>
        <p:spPr>
          <a:xfrm flipH="1">
            <a:off x="4839890" y="5366028"/>
            <a:ext cx="288872" cy="243975"/>
          </a:xfrm>
          <a:prstGeom prst="rect">
            <a:avLst/>
          </a:prstGeom>
        </p:spPr>
      </p:pic>
      <p:pic>
        <p:nvPicPr>
          <p:cNvPr id="1029" name="Picture 1028" descr="A group of tractors with different colors&#10;&#10;Description automatically generated">
            <a:extLst>
              <a:ext uri="{FF2B5EF4-FFF2-40B4-BE49-F238E27FC236}">
                <a16:creationId xmlns:a16="http://schemas.microsoft.com/office/drawing/2014/main" id="{4B6B5904-29CF-356A-A785-202AA867167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6176" t="48941"/>
          <a:stretch/>
        </p:blipFill>
        <p:spPr>
          <a:xfrm flipH="1">
            <a:off x="6418050" y="2823242"/>
            <a:ext cx="288872" cy="243975"/>
          </a:xfrm>
          <a:prstGeom prst="rect">
            <a:avLst/>
          </a:prstGeom>
        </p:spPr>
      </p:pic>
      <p:pic>
        <p:nvPicPr>
          <p:cNvPr id="1030" name="Picture 1029" descr="A group of tractors with different colors&#10;&#10;Description automatically generated">
            <a:extLst>
              <a:ext uri="{FF2B5EF4-FFF2-40B4-BE49-F238E27FC236}">
                <a16:creationId xmlns:a16="http://schemas.microsoft.com/office/drawing/2014/main" id="{81BA0D57-05BF-FD12-DC58-EDCC7B04F12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6176" t="48941"/>
          <a:stretch/>
        </p:blipFill>
        <p:spPr>
          <a:xfrm flipH="1">
            <a:off x="1697970" y="2804959"/>
            <a:ext cx="288872" cy="243975"/>
          </a:xfrm>
          <a:prstGeom prst="rect">
            <a:avLst/>
          </a:prstGeom>
        </p:spPr>
      </p:pic>
      <p:pic>
        <p:nvPicPr>
          <p:cNvPr id="1031" name="Picture 1030" descr="A group of tractors with different colors&#10;&#10;Description automatically generated">
            <a:extLst>
              <a:ext uri="{FF2B5EF4-FFF2-40B4-BE49-F238E27FC236}">
                <a16:creationId xmlns:a16="http://schemas.microsoft.com/office/drawing/2014/main" id="{E50E5D45-B6A0-F8EC-9063-C5E59B094DD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6176" t="48941"/>
          <a:stretch/>
        </p:blipFill>
        <p:spPr>
          <a:xfrm flipH="1">
            <a:off x="4841204" y="2847294"/>
            <a:ext cx="288872" cy="243975"/>
          </a:xfrm>
          <a:prstGeom prst="rect">
            <a:avLst/>
          </a:prstGeom>
        </p:spPr>
      </p:pic>
      <p:pic>
        <p:nvPicPr>
          <p:cNvPr id="55" name="Picture 54" descr="A yellow sun with triangles&#10;&#10;Description automatically generated">
            <a:extLst>
              <a:ext uri="{FF2B5EF4-FFF2-40B4-BE49-F238E27FC236}">
                <a16:creationId xmlns:a16="http://schemas.microsoft.com/office/drawing/2014/main" id="{DE499E96-9419-8015-6527-0458B02EFEB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1576" y="1049774"/>
            <a:ext cx="240053" cy="212635"/>
          </a:xfrm>
          <a:prstGeom prst="rect">
            <a:avLst/>
          </a:prstGeom>
        </p:spPr>
      </p:pic>
      <p:pic>
        <p:nvPicPr>
          <p:cNvPr id="1025" name="Picture 1024" descr="A yellow sun with triangles&#10;&#10;Description automatically generated">
            <a:extLst>
              <a:ext uri="{FF2B5EF4-FFF2-40B4-BE49-F238E27FC236}">
                <a16:creationId xmlns:a16="http://schemas.microsoft.com/office/drawing/2014/main" id="{78B7E7EA-E4A7-F7FA-09B0-9233B304D8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70320" y="1284023"/>
            <a:ext cx="240053" cy="212635"/>
          </a:xfrm>
          <a:prstGeom prst="rect">
            <a:avLst/>
          </a:prstGeom>
        </p:spPr>
      </p:pic>
      <p:pic>
        <p:nvPicPr>
          <p:cNvPr id="1032" name="Picture 1031" descr="A yellow sun with triangles&#10;&#10;Description automatically generated">
            <a:extLst>
              <a:ext uri="{FF2B5EF4-FFF2-40B4-BE49-F238E27FC236}">
                <a16:creationId xmlns:a16="http://schemas.microsoft.com/office/drawing/2014/main" id="{0BFDECF1-EF22-E7B0-7E49-971869E45B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7971" y="1272352"/>
            <a:ext cx="240053" cy="212635"/>
          </a:xfrm>
          <a:prstGeom prst="rect">
            <a:avLst/>
          </a:prstGeom>
        </p:spPr>
      </p:pic>
      <p:pic>
        <p:nvPicPr>
          <p:cNvPr id="1033" name="Picture 1032" descr="A yellow sun with triangles&#10;&#10;Description automatically generated">
            <a:extLst>
              <a:ext uri="{FF2B5EF4-FFF2-40B4-BE49-F238E27FC236}">
                <a16:creationId xmlns:a16="http://schemas.microsoft.com/office/drawing/2014/main" id="{9473508B-16B1-005F-4F6E-78D73C14FD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31960" y="1687358"/>
            <a:ext cx="240053" cy="212635"/>
          </a:xfrm>
          <a:prstGeom prst="rect">
            <a:avLst/>
          </a:prstGeom>
        </p:spPr>
      </p:pic>
      <p:pic>
        <p:nvPicPr>
          <p:cNvPr id="1034" name="Picture 1033" descr="A yellow sun with triangles&#10;&#10;Description automatically generated">
            <a:extLst>
              <a:ext uri="{FF2B5EF4-FFF2-40B4-BE49-F238E27FC236}">
                <a16:creationId xmlns:a16="http://schemas.microsoft.com/office/drawing/2014/main" id="{7F7E0412-6D18-BDAD-38A5-873A73213D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6789" y="3106317"/>
            <a:ext cx="240053" cy="212635"/>
          </a:xfrm>
          <a:prstGeom prst="rect">
            <a:avLst/>
          </a:prstGeom>
        </p:spPr>
      </p:pic>
      <p:pic>
        <p:nvPicPr>
          <p:cNvPr id="1035" name="Picture 1034" descr="A yellow sun with triangles&#10;&#10;Description automatically generated">
            <a:extLst>
              <a:ext uri="{FF2B5EF4-FFF2-40B4-BE49-F238E27FC236}">
                <a16:creationId xmlns:a16="http://schemas.microsoft.com/office/drawing/2014/main" id="{1E182C8B-3570-5FE2-E6FF-81F68D25A3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81844" y="3819134"/>
            <a:ext cx="240053" cy="212635"/>
          </a:xfrm>
          <a:prstGeom prst="rect">
            <a:avLst/>
          </a:prstGeom>
        </p:spPr>
      </p:pic>
      <p:pic>
        <p:nvPicPr>
          <p:cNvPr id="1036" name="Picture 1035" descr="A yellow sun with triangles&#10;&#10;Description automatically generated">
            <a:extLst>
              <a:ext uri="{FF2B5EF4-FFF2-40B4-BE49-F238E27FC236}">
                <a16:creationId xmlns:a16="http://schemas.microsoft.com/office/drawing/2014/main" id="{4FB0C254-D680-8252-B100-638DE14B2D2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12640" y="3864437"/>
            <a:ext cx="240053" cy="212635"/>
          </a:xfrm>
          <a:prstGeom prst="rect">
            <a:avLst/>
          </a:prstGeom>
        </p:spPr>
      </p:pic>
      <p:pic>
        <p:nvPicPr>
          <p:cNvPr id="1038" name="Picture 1037" descr="A yellow sun with triangles&#10;&#10;Description automatically generated">
            <a:extLst>
              <a:ext uri="{FF2B5EF4-FFF2-40B4-BE49-F238E27FC236}">
                <a16:creationId xmlns:a16="http://schemas.microsoft.com/office/drawing/2014/main" id="{4D34790F-1A5C-0C7B-6588-6560E2829F7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32759" y="2397006"/>
            <a:ext cx="240053" cy="212635"/>
          </a:xfrm>
          <a:prstGeom prst="rect">
            <a:avLst/>
          </a:prstGeom>
        </p:spPr>
      </p:pic>
      <p:pic>
        <p:nvPicPr>
          <p:cNvPr id="1042" name="Picture 1041" descr="A yellow sun with triangles&#10;&#10;Description automatically generated">
            <a:extLst>
              <a:ext uri="{FF2B5EF4-FFF2-40B4-BE49-F238E27FC236}">
                <a16:creationId xmlns:a16="http://schemas.microsoft.com/office/drawing/2014/main" id="{EE5EBA8C-AD79-B477-7139-BB5D74EBB3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78777" y="3446861"/>
            <a:ext cx="240053" cy="212635"/>
          </a:xfrm>
          <a:prstGeom prst="rect">
            <a:avLst/>
          </a:prstGeom>
        </p:spPr>
      </p:pic>
      <p:pic>
        <p:nvPicPr>
          <p:cNvPr id="1055" name="Picture 1054" descr="A yellow sun with triangles&#10;&#10;Description automatically generated">
            <a:extLst>
              <a:ext uri="{FF2B5EF4-FFF2-40B4-BE49-F238E27FC236}">
                <a16:creationId xmlns:a16="http://schemas.microsoft.com/office/drawing/2014/main" id="{A73DED0C-C023-0386-65BF-147C50490A9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81231" y="3438279"/>
            <a:ext cx="240053" cy="212635"/>
          </a:xfrm>
          <a:prstGeom prst="rect">
            <a:avLst/>
          </a:prstGeom>
        </p:spPr>
      </p:pic>
      <p:pic>
        <p:nvPicPr>
          <p:cNvPr id="1056" name="Picture 1055" descr="A yellow sun with triangles&#10;&#10;Description automatically generated">
            <a:extLst>
              <a:ext uri="{FF2B5EF4-FFF2-40B4-BE49-F238E27FC236}">
                <a16:creationId xmlns:a16="http://schemas.microsoft.com/office/drawing/2014/main" id="{B52818D0-4B21-92FE-9272-0985018375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98992" y="3422751"/>
            <a:ext cx="240053" cy="212635"/>
          </a:xfrm>
          <a:prstGeom prst="rect">
            <a:avLst/>
          </a:prstGeom>
        </p:spPr>
      </p:pic>
      <p:pic>
        <p:nvPicPr>
          <p:cNvPr id="1057" name="Picture 1056" descr="A yellow sun with triangles&#10;&#10;Description automatically generated">
            <a:extLst>
              <a:ext uri="{FF2B5EF4-FFF2-40B4-BE49-F238E27FC236}">
                <a16:creationId xmlns:a16="http://schemas.microsoft.com/office/drawing/2014/main" id="{A107D092-5E30-FF58-A0A6-5F34D3FDA4E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14926" y="4439428"/>
            <a:ext cx="240053" cy="212635"/>
          </a:xfrm>
          <a:prstGeom prst="rect">
            <a:avLst/>
          </a:prstGeom>
        </p:spPr>
      </p:pic>
      <p:pic>
        <p:nvPicPr>
          <p:cNvPr id="1058" name="Picture 1057" descr="A yellow sun with triangles&#10;&#10;Description automatically generated">
            <a:extLst>
              <a:ext uri="{FF2B5EF4-FFF2-40B4-BE49-F238E27FC236}">
                <a16:creationId xmlns:a16="http://schemas.microsoft.com/office/drawing/2014/main" id="{2B20CC5F-4DFD-848D-1828-204C099B001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55990" y="4440823"/>
            <a:ext cx="240053" cy="212635"/>
          </a:xfrm>
          <a:prstGeom prst="rect">
            <a:avLst/>
          </a:prstGeom>
        </p:spPr>
      </p:pic>
      <p:pic>
        <p:nvPicPr>
          <p:cNvPr id="1059" name="Picture 1058" descr="A yellow sun with triangles&#10;&#10;Description automatically generated">
            <a:extLst>
              <a:ext uri="{FF2B5EF4-FFF2-40B4-BE49-F238E27FC236}">
                <a16:creationId xmlns:a16="http://schemas.microsoft.com/office/drawing/2014/main" id="{61DD22CC-B58A-6F48-95B6-335F741E52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97054" y="4420777"/>
            <a:ext cx="240053" cy="212635"/>
          </a:xfrm>
          <a:prstGeom prst="rect">
            <a:avLst/>
          </a:prstGeom>
        </p:spPr>
      </p:pic>
      <p:pic>
        <p:nvPicPr>
          <p:cNvPr id="1060" name="Picture 1059" descr="A yellow sun with triangles&#10;&#10;Description automatically generated">
            <a:extLst>
              <a:ext uri="{FF2B5EF4-FFF2-40B4-BE49-F238E27FC236}">
                <a16:creationId xmlns:a16="http://schemas.microsoft.com/office/drawing/2014/main" id="{5243C75D-BAB7-C224-3232-BE20BCD4B4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14921" y="5637937"/>
            <a:ext cx="240053" cy="212635"/>
          </a:xfrm>
          <a:prstGeom prst="rect">
            <a:avLst/>
          </a:prstGeom>
        </p:spPr>
      </p:pic>
      <p:pic>
        <p:nvPicPr>
          <p:cNvPr id="1061" name="Picture 1060" descr="A yellow sun with triangles&#10;&#10;Description automatically generated">
            <a:extLst>
              <a:ext uri="{FF2B5EF4-FFF2-40B4-BE49-F238E27FC236}">
                <a16:creationId xmlns:a16="http://schemas.microsoft.com/office/drawing/2014/main" id="{8381FE22-6710-5E21-E5AD-497D6AD814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70168" y="5563135"/>
            <a:ext cx="240053" cy="212635"/>
          </a:xfrm>
          <a:prstGeom prst="rect">
            <a:avLst/>
          </a:prstGeom>
        </p:spPr>
      </p:pic>
      <p:pic>
        <p:nvPicPr>
          <p:cNvPr id="1062" name="Picture 1061" descr="A yellow sun with triangles&#10;&#10;Description automatically generated">
            <a:extLst>
              <a:ext uri="{FF2B5EF4-FFF2-40B4-BE49-F238E27FC236}">
                <a16:creationId xmlns:a16="http://schemas.microsoft.com/office/drawing/2014/main" id="{B9658CD1-E25E-A9F7-555E-28FDCE5DEE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1437" y="5141326"/>
            <a:ext cx="240053" cy="212635"/>
          </a:xfrm>
          <a:prstGeom prst="rect">
            <a:avLst/>
          </a:prstGeom>
        </p:spPr>
      </p:pic>
      <p:pic>
        <p:nvPicPr>
          <p:cNvPr id="1063" name="Picture 1062" descr="A yellow sun with triangles&#10;&#10;Description automatically generated">
            <a:extLst>
              <a:ext uri="{FF2B5EF4-FFF2-40B4-BE49-F238E27FC236}">
                <a16:creationId xmlns:a16="http://schemas.microsoft.com/office/drawing/2014/main" id="{4FCB0D61-1018-E467-F3F7-90D0B20B4D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40632" y="5373216"/>
            <a:ext cx="240053" cy="212635"/>
          </a:xfrm>
          <a:prstGeom prst="rect">
            <a:avLst/>
          </a:prstGeom>
        </p:spPr>
      </p:pic>
      <p:pic>
        <p:nvPicPr>
          <p:cNvPr id="1064" name="Picture 1063" descr="A yellow sun with triangles&#10;&#10;Description automatically generated">
            <a:extLst>
              <a:ext uri="{FF2B5EF4-FFF2-40B4-BE49-F238E27FC236}">
                <a16:creationId xmlns:a16="http://schemas.microsoft.com/office/drawing/2014/main" id="{504F7123-0142-8C46-EFA4-54C8E232E5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40506" y="4935539"/>
            <a:ext cx="240053" cy="212635"/>
          </a:xfrm>
          <a:prstGeom prst="rect">
            <a:avLst/>
          </a:prstGeom>
        </p:spPr>
      </p:pic>
      <p:pic>
        <p:nvPicPr>
          <p:cNvPr id="1065" name="Picture 1064" descr="A yellow sun with triangles&#10;&#10;Description automatically generated">
            <a:extLst>
              <a:ext uri="{FF2B5EF4-FFF2-40B4-BE49-F238E27FC236}">
                <a16:creationId xmlns:a16="http://schemas.microsoft.com/office/drawing/2014/main" id="{39AD68D9-09A2-EB95-7094-72FFF3C52F1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31399" y="1280399"/>
            <a:ext cx="240053" cy="212635"/>
          </a:xfrm>
          <a:prstGeom prst="rect">
            <a:avLst/>
          </a:prstGeom>
        </p:spPr>
      </p:pic>
      <p:pic>
        <p:nvPicPr>
          <p:cNvPr id="1066" name="Picture 2" descr="A group of yellow drops on a black background&#10;&#10;Description automatically generated">
            <a:extLst>
              <a:ext uri="{FF2B5EF4-FFF2-40B4-BE49-F238E27FC236}">
                <a16:creationId xmlns:a16="http://schemas.microsoft.com/office/drawing/2014/main" id="{1D5DF3B9-72D7-0052-F3C7-CCAD27E49B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61" b="55273"/>
          <a:stretch/>
        </p:blipFill>
        <p:spPr bwMode="auto">
          <a:xfrm>
            <a:off x="8020847" y="604240"/>
            <a:ext cx="110494" cy="18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1066" descr="A picture containing object&#10;&#10;Description automatically generated">
            <a:extLst>
              <a:ext uri="{FF2B5EF4-FFF2-40B4-BE49-F238E27FC236}">
                <a16:creationId xmlns:a16="http://schemas.microsoft.com/office/drawing/2014/main" id="{015C898E-A3D9-2765-8982-F896AB2D0A5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001632" y="2413361"/>
            <a:ext cx="247427" cy="151432"/>
          </a:xfrm>
          <a:prstGeom prst="rect">
            <a:avLst/>
          </a:prstGeom>
        </p:spPr>
      </p:pic>
      <p:sp>
        <p:nvSpPr>
          <p:cNvPr id="1068" name="Freeform 23">
            <a:extLst>
              <a:ext uri="{FF2B5EF4-FFF2-40B4-BE49-F238E27FC236}">
                <a16:creationId xmlns:a16="http://schemas.microsoft.com/office/drawing/2014/main" id="{DB55D65A-00F7-F60E-AB16-700013DC3113}"/>
              </a:ext>
            </a:extLst>
          </p:cNvPr>
          <p:cNvSpPr/>
          <p:nvPr/>
        </p:nvSpPr>
        <p:spPr>
          <a:xfrm flipH="1">
            <a:off x="4452337" y="3792777"/>
            <a:ext cx="164447" cy="22504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69" name="Freeform 23">
            <a:extLst>
              <a:ext uri="{FF2B5EF4-FFF2-40B4-BE49-F238E27FC236}">
                <a16:creationId xmlns:a16="http://schemas.microsoft.com/office/drawing/2014/main" id="{F13E6B42-8017-80E8-7390-B77835516030}"/>
              </a:ext>
            </a:extLst>
          </p:cNvPr>
          <p:cNvSpPr/>
          <p:nvPr/>
        </p:nvSpPr>
        <p:spPr>
          <a:xfrm flipH="1">
            <a:off x="8026792" y="4874938"/>
            <a:ext cx="164447" cy="22504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217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223" descr="A calendar with a horse and a tractor&#10;&#10;Description automatically generated with medium confidence">
            <a:extLst>
              <a:ext uri="{FF2B5EF4-FFF2-40B4-BE49-F238E27FC236}">
                <a16:creationId xmlns:a16="http://schemas.microsoft.com/office/drawing/2014/main" id="{80E682B4-EE28-FF66-D11A-7A910EE9F3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" y="0"/>
            <a:ext cx="9906000" cy="6858000"/>
          </a:xfrm>
          <a:prstGeom prst="rect">
            <a:avLst/>
          </a:prstGeom>
        </p:spPr>
      </p:pic>
      <p:graphicFrame>
        <p:nvGraphicFramePr>
          <p:cNvPr id="225" name="Table 224">
            <a:extLst>
              <a:ext uri="{FF2B5EF4-FFF2-40B4-BE49-F238E27FC236}">
                <a16:creationId xmlns:a16="http://schemas.microsoft.com/office/drawing/2014/main" id="{5100696F-16F2-523A-062C-A8EFEDE5A7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866964"/>
              </p:ext>
            </p:extLst>
          </p:nvPr>
        </p:nvGraphicFramePr>
        <p:xfrm>
          <a:off x="1595851" y="2047899"/>
          <a:ext cx="7992887" cy="2194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755166121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val="2160322161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2545935090"/>
                    </a:ext>
                  </a:extLst>
                </a:gridCol>
                <a:gridCol w="1527597">
                  <a:extLst>
                    <a:ext uri="{9D8B030D-6E8A-4147-A177-3AD203B41FA5}">
                      <a16:colId xmlns:a16="http://schemas.microsoft.com/office/drawing/2014/main" val="4140738672"/>
                    </a:ext>
                  </a:extLst>
                </a:gridCol>
                <a:gridCol w="1712762">
                  <a:extLst>
                    <a:ext uri="{9D8B030D-6E8A-4147-A177-3AD203B41FA5}">
                      <a16:colId xmlns:a16="http://schemas.microsoft.com/office/drawing/2014/main" val="926408775"/>
                    </a:ext>
                  </a:extLst>
                </a:gridCol>
              </a:tblGrid>
              <a:tr h="5950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Butternut Squash &amp; Lentil Lasagne (V)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Summer Bean Fajitas (V) with Sweet Potato Wedges (VE) &amp; Tomato Salsa Dip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Mildly Spiced Jollof Rice with Five Beans (VE) with Butternut Squash 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    Lentil and Chickpea Loaf (VE) with New Potato (VE) &amp; Gravy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kern="12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Lao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kern="12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Lao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kern="12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Lao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Broccoli Cheese Swirl (VE) with Steamed Baby New Potato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Fish Fingers with Steamed Baby New Potato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kern="120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Lao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502629"/>
                  </a:ext>
                </a:extLst>
              </a:tr>
              <a:tr h="5950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Beef &amp; Lentil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Lasagne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Fajitas (VE) with 50% Wholemeal Rice 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Mildly Spiced Chicken Jollof Rice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Roast Chicken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with New Potato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with Gravy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>
                        <a:latin typeface="Lao UI" panose="020B0502040204020203" pitchFamily="34" charset="0"/>
                        <a:cs typeface="Lao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435768"/>
                  </a:ext>
                </a:extLst>
              </a:tr>
              <a:tr h="3471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Broccoli (VE)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Sweetcorn (VE)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&amp; Mixed Leaf Salad 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Green Bean (VE), Red Cabbage (VE) &amp; Carrot Stick(VE)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Cauliflower (VE), Green Beans (VE) &amp; Grated Carrot &amp; Raisin Salad 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Carrot &amp; Courgette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 Medley (VE) &amp; Broccoli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Garden Peas (VE),</a:t>
                      </a:r>
                    </a:p>
                    <a:p>
                      <a:pPr algn="ctr"/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 Baked Beans (VE) </a:t>
                      </a:r>
                    </a:p>
                    <a:p>
                      <a:pPr algn="ctr"/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&amp; Carrot Sticks 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412142"/>
                  </a:ext>
                </a:extLst>
              </a:tr>
              <a:tr h="3471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Natural Yoghurt (V) with Strawberries 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Natural Yoghurt (V)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&amp; Stewed Apples 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Peach Upside Down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Cake (V) with Custard (V)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Natural Yoghurt(V)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Fruit Salad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Natural Yoghurt (V) &amp; Banana Fingers 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0700615"/>
                  </a:ext>
                </a:extLst>
              </a:tr>
              <a:tr h="223162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kern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Lao UI" panose="020B0502040204020203" pitchFamily="34" charset="0"/>
                        </a:rPr>
                        <a:t>A selection of seasonal fresh fruits served daily including apple, strawberries, banana, oranges, pineapple, &amp; melon (VE)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75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231006"/>
                  </a:ext>
                </a:extLst>
              </a:tr>
            </a:tbl>
          </a:graphicData>
        </a:graphic>
      </p:graphicFrame>
      <p:graphicFrame>
        <p:nvGraphicFramePr>
          <p:cNvPr id="226" name="Table 225">
            <a:extLst>
              <a:ext uri="{FF2B5EF4-FFF2-40B4-BE49-F238E27FC236}">
                <a16:creationId xmlns:a16="http://schemas.microsoft.com/office/drawing/2014/main" id="{C2705297-4115-EB9A-84C8-6A406100E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863474"/>
              </p:ext>
            </p:extLst>
          </p:nvPr>
        </p:nvGraphicFramePr>
        <p:xfrm>
          <a:off x="1655206" y="426000"/>
          <a:ext cx="7906305" cy="1137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261">
                  <a:extLst>
                    <a:ext uri="{9D8B030D-6E8A-4147-A177-3AD203B41FA5}">
                      <a16:colId xmlns:a16="http://schemas.microsoft.com/office/drawing/2014/main" val="2569355385"/>
                    </a:ext>
                  </a:extLst>
                </a:gridCol>
                <a:gridCol w="1581261">
                  <a:extLst>
                    <a:ext uri="{9D8B030D-6E8A-4147-A177-3AD203B41FA5}">
                      <a16:colId xmlns:a16="http://schemas.microsoft.com/office/drawing/2014/main" val="1697789127"/>
                    </a:ext>
                  </a:extLst>
                </a:gridCol>
                <a:gridCol w="1581261">
                  <a:extLst>
                    <a:ext uri="{9D8B030D-6E8A-4147-A177-3AD203B41FA5}">
                      <a16:colId xmlns:a16="http://schemas.microsoft.com/office/drawing/2014/main" val="2990272265"/>
                    </a:ext>
                  </a:extLst>
                </a:gridCol>
                <a:gridCol w="1581261">
                  <a:extLst>
                    <a:ext uri="{9D8B030D-6E8A-4147-A177-3AD203B41FA5}">
                      <a16:colId xmlns:a16="http://schemas.microsoft.com/office/drawing/2014/main" val="3788721027"/>
                    </a:ext>
                  </a:extLst>
                </a:gridCol>
                <a:gridCol w="1581261">
                  <a:extLst>
                    <a:ext uri="{9D8B030D-6E8A-4147-A177-3AD203B41FA5}">
                      <a16:colId xmlns:a16="http://schemas.microsoft.com/office/drawing/2014/main" val="1691312048"/>
                    </a:ext>
                  </a:extLst>
                </a:gridCol>
              </a:tblGrid>
              <a:tr h="11375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 Weetabix with Milk (V) 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Soya Milk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Boiled Egg (V), Wholemeal Soldiers (VE) &amp; Roasted Tomatoes (VE)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Summer Berry Porridge made with Milk  (V) 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Soya Milk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Bagel (V)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75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Apple or Orange Wedges (VE)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Weetabix with Milk (V) 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Soya Milk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Red Pepper Frittata (V)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Toasted English Muffin (V) and Mushrooms (VE)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Peach and Berry Porridge made with Milk (V) 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Soya Milk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Crumpets (V) with Spread (VE)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75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Pineapple Pieces (VE)</a:t>
                      </a:r>
                      <a:endParaRPr lang="en-GB" sz="75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Banana and Cocoa Porridge made with Milk (V) or Soya Milk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Pancake (V)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Berries &amp; Watermelon (VE)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337271"/>
                  </a:ext>
                </a:extLst>
              </a:tr>
            </a:tbl>
          </a:graphicData>
        </a:graphic>
      </p:graphicFrame>
      <p:graphicFrame>
        <p:nvGraphicFramePr>
          <p:cNvPr id="227" name="Table 226">
            <a:extLst>
              <a:ext uri="{FF2B5EF4-FFF2-40B4-BE49-F238E27FC236}">
                <a16:creationId xmlns:a16="http://schemas.microsoft.com/office/drawing/2014/main" id="{AF4301DB-2901-D799-6B2C-934CBE8D4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119984"/>
              </p:ext>
            </p:extLst>
          </p:nvPr>
        </p:nvGraphicFramePr>
        <p:xfrm>
          <a:off x="1623081" y="1567923"/>
          <a:ext cx="7938430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686">
                  <a:extLst>
                    <a:ext uri="{9D8B030D-6E8A-4147-A177-3AD203B41FA5}">
                      <a16:colId xmlns:a16="http://schemas.microsoft.com/office/drawing/2014/main" val="2569355385"/>
                    </a:ext>
                  </a:extLst>
                </a:gridCol>
                <a:gridCol w="1587686">
                  <a:extLst>
                    <a:ext uri="{9D8B030D-6E8A-4147-A177-3AD203B41FA5}">
                      <a16:colId xmlns:a16="http://schemas.microsoft.com/office/drawing/2014/main" val="1697789127"/>
                    </a:ext>
                  </a:extLst>
                </a:gridCol>
                <a:gridCol w="1587686">
                  <a:extLst>
                    <a:ext uri="{9D8B030D-6E8A-4147-A177-3AD203B41FA5}">
                      <a16:colId xmlns:a16="http://schemas.microsoft.com/office/drawing/2014/main" val="2990272265"/>
                    </a:ext>
                  </a:extLst>
                </a:gridCol>
                <a:gridCol w="1587686">
                  <a:extLst>
                    <a:ext uri="{9D8B030D-6E8A-4147-A177-3AD203B41FA5}">
                      <a16:colId xmlns:a16="http://schemas.microsoft.com/office/drawing/2014/main" val="3788721027"/>
                    </a:ext>
                  </a:extLst>
                </a:gridCol>
                <a:gridCol w="1587686">
                  <a:extLst>
                    <a:ext uri="{9D8B030D-6E8A-4147-A177-3AD203B41FA5}">
                      <a16:colId xmlns:a16="http://schemas.microsoft.com/office/drawing/2014/main" val="1691312048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Cream Cracker (V) with Spread 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Melon Fingers 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Oatcakes (V) and Cucumber Sticks 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Seasonal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Apple Quarters 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Wholemeal Bread Fingers (VE) with Houmous 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337271"/>
                  </a:ext>
                </a:extLst>
              </a:tr>
            </a:tbl>
          </a:graphicData>
        </a:graphic>
      </p:graphicFrame>
      <p:graphicFrame>
        <p:nvGraphicFramePr>
          <p:cNvPr id="228" name="Table 227">
            <a:extLst>
              <a:ext uri="{FF2B5EF4-FFF2-40B4-BE49-F238E27FC236}">
                <a16:creationId xmlns:a16="http://schemas.microsoft.com/office/drawing/2014/main" id="{4FEF7B74-A22E-587B-EC8A-78A6085FE6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159529"/>
              </p:ext>
            </p:extLst>
          </p:nvPr>
        </p:nvGraphicFramePr>
        <p:xfrm>
          <a:off x="1601894" y="4249775"/>
          <a:ext cx="7938430" cy="512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686">
                  <a:extLst>
                    <a:ext uri="{9D8B030D-6E8A-4147-A177-3AD203B41FA5}">
                      <a16:colId xmlns:a16="http://schemas.microsoft.com/office/drawing/2014/main" val="2569355385"/>
                    </a:ext>
                  </a:extLst>
                </a:gridCol>
                <a:gridCol w="1587686">
                  <a:extLst>
                    <a:ext uri="{9D8B030D-6E8A-4147-A177-3AD203B41FA5}">
                      <a16:colId xmlns:a16="http://schemas.microsoft.com/office/drawing/2014/main" val="1697789127"/>
                    </a:ext>
                  </a:extLst>
                </a:gridCol>
                <a:gridCol w="1587686">
                  <a:extLst>
                    <a:ext uri="{9D8B030D-6E8A-4147-A177-3AD203B41FA5}">
                      <a16:colId xmlns:a16="http://schemas.microsoft.com/office/drawing/2014/main" val="2990272265"/>
                    </a:ext>
                  </a:extLst>
                </a:gridCol>
                <a:gridCol w="1587686">
                  <a:extLst>
                    <a:ext uri="{9D8B030D-6E8A-4147-A177-3AD203B41FA5}">
                      <a16:colId xmlns:a16="http://schemas.microsoft.com/office/drawing/2014/main" val="3788721027"/>
                    </a:ext>
                  </a:extLst>
                </a:gridCol>
                <a:gridCol w="1587686">
                  <a:extLst>
                    <a:ext uri="{9D8B030D-6E8A-4147-A177-3AD203B41FA5}">
                      <a16:colId xmlns:a16="http://schemas.microsoft.com/office/drawing/2014/main" val="1691312048"/>
                    </a:ext>
                  </a:extLst>
                </a:gridCol>
              </a:tblGrid>
              <a:tr h="5122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Crudités (VE)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Yoghurt and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Cucumber Dip (V)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Pitta Sticks (VE) and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Houmous (VE) </a:t>
                      </a:r>
                      <a:endParaRPr lang="en-GB" sz="75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Pineapple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Pieces 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English Muffin (V)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with Butterbean Dip 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Pepper and Carrot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Crudités 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337271"/>
                  </a:ext>
                </a:extLst>
              </a:tr>
            </a:tbl>
          </a:graphicData>
        </a:graphic>
      </p:graphicFrame>
      <p:graphicFrame>
        <p:nvGraphicFramePr>
          <p:cNvPr id="229" name="Table 228">
            <a:extLst>
              <a:ext uri="{FF2B5EF4-FFF2-40B4-BE49-F238E27FC236}">
                <a16:creationId xmlns:a16="http://schemas.microsoft.com/office/drawing/2014/main" id="{8781B36E-F8A7-53C6-27CF-5A19972343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17697"/>
              </p:ext>
            </p:extLst>
          </p:nvPr>
        </p:nvGraphicFramePr>
        <p:xfrm>
          <a:off x="1665145" y="4803433"/>
          <a:ext cx="7854300" cy="1152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860">
                  <a:extLst>
                    <a:ext uri="{9D8B030D-6E8A-4147-A177-3AD203B41FA5}">
                      <a16:colId xmlns:a16="http://schemas.microsoft.com/office/drawing/2014/main" val="2569355385"/>
                    </a:ext>
                  </a:extLst>
                </a:gridCol>
                <a:gridCol w="1570860">
                  <a:extLst>
                    <a:ext uri="{9D8B030D-6E8A-4147-A177-3AD203B41FA5}">
                      <a16:colId xmlns:a16="http://schemas.microsoft.com/office/drawing/2014/main" val="1697789127"/>
                    </a:ext>
                  </a:extLst>
                </a:gridCol>
                <a:gridCol w="1570860">
                  <a:extLst>
                    <a:ext uri="{9D8B030D-6E8A-4147-A177-3AD203B41FA5}">
                      <a16:colId xmlns:a16="http://schemas.microsoft.com/office/drawing/2014/main" val="2990272265"/>
                    </a:ext>
                  </a:extLst>
                </a:gridCol>
                <a:gridCol w="1570860">
                  <a:extLst>
                    <a:ext uri="{9D8B030D-6E8A-4147-A177-3AD203B41FA5}">
                      <a16:colId xmlns:a16="http://schemas.microsoft.com/office/drawing/2014/main" val="3788721027"/>
                    </a:ext>
                  </a:extLst>
                </a:gridCol>
                <a:gridCol w="1570860">
                  <a:extLst>
                    <a:ext uri="{9D8B030D-6E8A-4147-A177-3AD203B41FA5}">
                      <a16:colId xmlns:a16="http://schemas.microsoft.com/office/drawing/2014/main" val="1691312048"/>
                    </a:ext>
                  </a:extLst>
                </a:gridCol>
              </a:tblGrid>
              <a:tr h="11528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Pea, Spinach, Tomato Egg Muffins (V) with Herby Couscous (VE) and Sweetcorn(VE)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~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Banana Fingers 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Caribbean Butternut Squash &amp; Bean Curry (VE) with Rice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~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Natural Yoghurt (V) with Peaches 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Jacket Potato(V) with Baked Beans (VE) Carrot Sticks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~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Natural Yoghurt (V) with Strawberries (VE)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 Vegetable Sticks (VE) with Salas Dip (V)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~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Wholemeal Lentil Pasta Bake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With Broccoli (VE)</a:t>
                      </a:r>
                    </a:p>
                    <a:p>
                      <a:pPr algn="ctr"/>
                      <a:r>
                        <a:rPr lang="en-GB" sz="75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Summer Picnic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Rolls: egg mayonnaise (V), cream cheese and cucumber (V) or five bean and salsa (VE)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~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Lao UI" panose="020B0502040204020203" pitchFamily="34" charset="0"/>
                        </a:rPr>
                        <a:t> Pineapple (VE) &amp; Tomato Quarters (VE), Natural Yoghurt (V)</a:t>
                      </a:r>
                      <a:endParaRPr lang="en-GB" sz="750" b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Lao UI" panose="020B05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337271"/>
                  </a:ext>
                </a:extLst>
              </a:tr>
            </a:tbl>
          </a:graphicData>
        </a:graphic>
      </p:graphicFrame>
      <p:grpSp>
        <p:nvGrpSpPr>
          <p:cNvPr id="230" name="Group 229">
            <a:extLst>
              <a:ext uri="{FF2B5EF4-FFF2-40B4-BE49-F238E27FC236}">
                <a16:creationId xmlns:a16="http://schemas.microsoft.com/office/drawing/2014/main" id="{93CEAD31-C3AB-B215-8A18-586211F393B7}"/>
              </a:ext>
            </a:extLst>
          </p:cNvPr>
          <p:cNvGrpSpPr/>
          <p:nvPr/>
        </p:nvGrpSpPr>
        <p:grpSpPr>
          <a:xfrm>
            <a:off x="7580943" y="3070593"/>
            <a:ext cx="232983" cy="232828"/>
            <a:chOff x="0" y="184916"/>
            <a:chExt cx="3741232" cy="3636623"/>
          </a:xfrm>
        </p:grpSpPr>
        <p:sp>
          <p:nvSpPr>
            <p:cNvPr id="231" name="Freeform 8">
              <a:extLst>
                <a:ext uri="{FF2B5EF4-FFF2-40B4-BE49-F238E27FC236}">
                  <a16:creationId xmlns:a16="http://schemas.microsoft.com/office/drawing/2014/main" id="{649C71BD-8360-A75E-4A88-39D89339C6A4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32" name="Freeform 9">
              <a:extLst>
                <a:ext uri="{FF2B5EF4-FFF2-40B4-BE49-F238E27FC236}">
                  <a16:creationId xmlns:a16="http://schemas.microsoft.com/office/drawing/2014/main" id="{0989D20E-2110-AECA-3CF8-885272330419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3F986CEB-1CE4-7023-26B1-5F8B37A5F510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37" name="Freeform 11">
                <a:extLst>
                  <a:ext uri="{FF2B5EF4-FFF2-40B4-BE49-F238E27FC236}">
                    <a16:creationId xmlns:a16="http://schemas.microsoft.com/office/drawing/2014/main" id="{5C995CBB-01AD-B4FD-CE95-D23B7CC5166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38" name="TextBox 12">
                <a:extLst>
                  <a:ext uri="{FF2B5EF4-FFF2-40B4-BE49-F238E27FC236}">
                    <a16:creationId xmlns:a16="http://schemas.microsoft.com/office/drawing/2014/main" id="{8DEAF6FA-F246-3ACB-FA0E-A21A2C3070FD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E7CC7658-5863-01B3-AFCE-E99E3650F94A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35" name="Freeform 14">
                <a:extLst>
                  <a:ext uri="{FF2B5EF4-FFF2-40B4-BE49-F238E27FC236}">
                    <a16:creationId xmlns:a16="http://schemas.microsoft.com/office/drawing/2014/main" id="{2120FADA-6371-E368-B594-557FCF8CD17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36" name="TextBox 15">
                <a:extLst>
                  <a:ext uri="{FF2B5EF4-FFF2-40B4-BE49-F238E27FC236}">
                    <a16:creationId xmlns:a16="http://schemas.microsoft.com/office/drawing/2014/main" id="{76CEFCE4-77B7-C1F4-C937-B8E53271B275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E3AE64AD-4FC9-CABF-FF7B-600B66E742D9}"/>
              </a:ext>
            </a:extLst>
          </p:cNvPr>
          <p:cNvGrpSpPr/>
          <p:nvPr/>
        </p:nvGrpSpPr>
        <p:grpSpPr>
          <a:xfrm>
            <a:off x="2665241" y="2882376"/>
            <a:ext cx="232983" cy="232828"/>
            <a:chOff x="0" y="184916"/>
            <a:chExt cx="3741232" cy="3636623"/>
          </a:xfrm>
        </p:grpSpPr>
        <p:sp>
          <p:nvSpPr>
            <p:cNvPr id="240" name="Freeform 8">
              <a:extLst>
                <a:ext uri="{FF2B5EF4-FFF2-40B4-BE49-F238E27FC236}">
                  <a16:creationId xmlns:a16="http://schemas.microsoft.com/office/drawing/2014/main" id="{EAE1B167-6A26-E35B-0A46-71D775A33FD5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41" name="Freeform 9">
              <a:extLst>
                <a:ext uri="{FF2B5EF4-FFF2-40B4-BE49-F238E27FC236}">
                  <a16:creationId xmlns:a16="http://schemas.microsoft.com/office/drawing/2014/main" id="{80AA8349-5AC6-6E83-6987-439842A36B12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338A8B94-64CA-B74B-6F41-A43366B3A878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46" name="Freeform 11">
                <a:extLst>
                  <a:ext uri="{FF2B5EF4-FFF2-40B4-BE49-F238E27FC236}">
                    <a16:creationId xmlns:a16="http://schemas.microsoft.com/office/drawing/2014/main" id="{146FD3E9-6F1D-0284-7F37-DAF5C85B4E4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47" name="TextBox 12">
                <a:extLst>
                  <a:ext uri="{FF2B5EF4-FFF2-40B4-BE49-F238E27FC236}">
                    <a16:creationId xmlns:a16="http://schemas.microsoft.com/office/drawing/2014/main" id="{0F851700-9ECC-EF23-2310-1695B612E047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B94AAD98-9274-C30D-B8C8-31B940FEBBD3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44" name="Freeform 14">
                <a:extLst>
                  <a:ext uri="{FF2B5EF4-FFF2-40B4-BE49-F238E27FC236}">
                    <a16:creationId xmlns:a16="http://schemas.microsoft.com/office/drawing/2014/main" id="{EFD0FFD3-2262-C559-42B9-50AF524BD30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45" name="TextBox 15">
                <a:extLst>
                  <a:ext uri="{FF2B5EF4-FFF2-40B4-BE49-F238E27FC236}">
                    <a16:creationId xmlns:a16="http://schemas.microsoft.com/office/drawing/2014/main" id="{10A5D809-CBEB-BC5B-1F4D-F7487D16717C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pic>
        <p:nvPicPr>
          <p:cNvPr id="248" name="Picture 2" descr="A group of yellow drops on a black background&#10;&#10;Description automatically generated">
            <a:extLst>
              <a:ext uri="{FF2B5EF4-FFF2-40B4-BE49-F238E27FC236}">
                <a16:creationId xmlns:a16="http://schemas.microsoft.com/office/drawing/2014/main" id="{180CF4A7-C4BB-0A6A-F41B-56FCF6F71C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61" b="55273"/>
          <a:stretch/>
        </p:blipFill>
        <p:spPr bwMode="auto">
          <a:xfrm>
            <a:off x="3301420" y="733672"/>
            <a:ext cx="110494" cy="18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9" name="Freeform 23">
            <a:extLst>
              <a:ext uri="{FF2B5EF4-FFF2-40B4-BE49-F238E27FC236}">
                <a16:creationId xmlns:a16="http://schemas.microsoft.com/office/drawing/2014/main" id="{5A9EC1B5-BF2C-0DD3-B481-D41EF147DC38}"/>
              </a:ext>
            </a:extLst>
          </p:cNvPr>
          <p:cNvSpPr/>
          <p:nvPr/>
        </p:nvSpPr>
        <p:spPr>
          <a:xfrm flipH="1">
            <a:off x="2930919" y="740673"/>
            <a:ext cx="164447" cy="22504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0" name="Freeform 23">
            <a:extLst>
              <a:ext uri="{FF2B5EF4-FFF2-40B4-BE49-F238E27FC236}">
                <a16:creationId xmlns:a16="http://schemas.microsoft.com/office/drawing/2014/main" id="{40A4F247-1F8D-1E1C-93E9-28890A3F8647}"/>
              </a:ext>
            </a:extLst>
          </p:cNvPr>
          <p:cNvSpPr/>
          <p:nvPr/>
        </p:nvSpPr>
        <p:spPr>
          <a:xfrm flipH="1">
            <a:off x="4544465" y="740673"/>
            <a:ext cx="164447" cy="22504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1" name="Freeform 23">
            <a:extLst>
              <a:ext uri="{FF2B5EF4-FFF2-40B4-BE49-F238E27FC236}">
                <a16:creationId xmlns:a16="http://schemas.microsoft.com/office/drawing/2014/main" id="{1AC7960E-5E8C-B528-94D6-1A1B831D1EAC}"/>
              </a:ext>
            </a:extLst>
          </p:cNvPr>
          <p:cNvSpPr/>
          <p:nvPr/>
        </p:nvSpPr>
        <p:spPr>
          <a:xfrm flipH="1">
            <a:off x="6084697" y="740673"/>
            <a:ext cx="164447" cy="22504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2" name="Freeform 23">
            <a:extLst>
              <a:ext uri="{FF2B5EF4-FFF2-40B4-BE49-F238E27FC236}">
                <a16:creationId xmlns:a16="http://schemas.microsoft.com/office/drawing/2014/main" id="{271A87BB-4A11-8182-B21C-4C5C05F5837D}"/>
              </a:ext>
            </a:extLst>
          </p:cNvPr>
          <p:cNvSpPr/>
          <p:nvPr/>
        </p:nvSpPr>
        <p:spPr>
          <a:xfrm flipH="1">
            <a:off x="7689304" y="740673"/>
            <a:ext cx="164447" cy="22504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3" name="Freeform 23">
            <a:extLst>
              <a:ext uri="{FF2B5EF4-FFF2-40B4-BE49-F238E27FC236}">
                <a16:creationId xmlns:a16="http://schemas.microsoft.com/office/drawing/2014/main" id="{94371632-3216-BA2F-8725-C1A44705B354}"/>
              </a:ext>
            </a:extLst>
          </p:cNvPr>
          <p:cNvSpPr/>
          <p:nvPr/>
        </p:nvSpPr>
        <p:spPr>
          <a:xfrm flipH="1">
            <a:off x="9325057" y="740673"/>
            <a:ext cx="164447" cy="22504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4" name="Freeform 23">
            <a:extLst>
              <a:ext uri="{FF2B5EF4-FFF2-40B4-BE49-F238E27FC236}">
                <a16:creationId xmlns:a16="http://schemas.microsoft.com/office/drawing/2014/main" id="{C0E76560-337E-B1F6-8744-271334560A67}"/>
              </a:ext>
            </a:extLst>
          </p:cNvPr>
          <p:cNvSpPr/>
          <p:nvPr/>
        </p:nvSpPr>
        <p:spPr>
          <a:xfrm flipH="1">
            <a:off x="2936776" y="1259742"/>
            <a:ext cx="164447" cy="22504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EE6C7C01-792F-B036-E0B3-35C9133043E1}"/>
              </a:ext>
            </a:extLst>
          </p:cNvPr>
          <p:cNvSpPr txBox="1"/>
          <p:nvPr/>
        </p:nvSpPr>
        <p:spPr>
          <a:xfrm>
            <a:off x="-130250" y="-11310"/>
            <a:ext cx="2284358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00" b="1">
                <a:solidFill>
                  <a:schemeClr val="bg1"/>
                </a:solidFill>
                <a:latin typeface="Century Gothic" panose="020B0502020202020204" pitchFamily="34" charset="0"/>
                <a:ea typeface="+mn-lt"/>
                <a:cs typeface="Aharoni" panose="02010803020104030203" pitchFamily="2" charset="-79"/>
              </a:rPr>
              <a:t>MARGERT MCMILLAN</a:t>
            </a:r>
            <a:r>
              <a:rPr lang="en-GB" sz="1000" b="1">
                <a:solidFill>
                  <a:schemeClr val="bg1"/>
                </a:solidFill>
                <a:latin typeface="Century Gothic" panose="020B0502020202020204" pitchFamily="34" charset="0"/>
                <a:ea typeface="ADLaM Display"/>
                <a:cs typeface="Aharoni" panose="02010803020104030203" pitchFamily="2" charset="-79"/>
              </a:rPr>
              <a:t> </a:t>
            </a:r>
            <a:r>
              <a:rPr lang="en-GB" sz="1000" b="1">
                <a:solidFill>
                  <a:schemeClr val="bg1"/>
                </a:solidFill>
                <a:latin typeface="Century Gothic" panose="020B0502020202020204" pitchFamily="34" charset="0"/>
                <a:ea typeface="ADLaM Display" panose="02010000000000000000" pitchFamily="2" charset="0"/>
                <a:cs typeface="Aharoni" panose="02010803020104030203" pitchFamily="2" charset="-79"/>
              </a:rPr>
              <a:t>MENU </a:t>
            </a:r>
            <a:r>
              <a:rPr lang="en-GB" sz="1200" b="1">
                <a:solidFill>
                  <a:schemeClr val="bg1"/>
                </a:solidFill>
                <a:latin typeface="Century Gothic" panose="020B0502020202020204" pitchFamily="34" charset="0"/>
                <a:ea typeface="ADLaM Display" panose="02010000000000000000" pitchFamily="2" charset="0"/>
                <a:cs typeface="Aharoni" panose="02010803020104030203" pitchFamily="2" charset="-79"/>
              </a:rPr>
              <a:t>WEEK THREE</a:t>
            </a:r>
          </a:p>
          <a:p>
            <a:endParaRPr lang="en-GB"/>
          </a:p>
        </p:txBody>
      </p:sp>
      <p:pic>
        <p:nvPicPr>
          <p:cNvPr id="256" name="Picture 2" descr="A group of yellow drops on a black background&#10;&#10;Description automatically generated">
            <a:extLst>
              <a:ext uri="{FF2B5EF4-FFF2-40B4-BE49-F238E27FC236}">
                <a16:creationId xmlns:a16="http://schemas.microsoft.com/office/drawing/2014/main" id="{9ACEEED9-5106-44B7-6563-9A73795DA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61" b="55273"/>
          <a:stretch/>
        </p:blipFill>
        <p:spPr bwMode="auto">
          <a:xfrm>
            <a:off x="3019006" y="2322431"/>
            <a:ext cx="110494" cy="18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7" name="Picture 2" descr="A group of yellow drops on a black background&#10;&#10;Description automatically generated">
            <a:extLst>
              <a:ext uri="{FF2B5EF4-FFF2-40B4-BE49-F238E27FC236}">
                <a16:creationId xmlns:a16="http://schemas.microsoft.com/office/drawing/2014/main" id="{8AFA6F58-1D6A-98ED-3D77-D12946A3A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61" b="55273"/>
          <a:stretch/>
        </p:blipFill>
        <p:spPr bwMode="auto">
          <a:xfrm>
            <a:off x="2964091" y="2834695"/>
            <a:ext cx="110494" cy="18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8" name="Freeform 23">
            <a:extLst>
              <a:ext uri="{FF2B5EF4-FFF2-40B4-BE49-F238E27FC236}">
                <a16:creationId xmlns:a16="http://schemas.microsoft.com/office/drawing/2014/main" id="{C7FEF2ED-2010-0A96-514A-76F818B425BA}"/>
              </a:ext>
            </a:extLst>
          </p:cNvPr>
          <p:cNvSpPr/>
          <p:nvPr/>
        </p:nvSpPr>
        <p:spPr>
          <a:xfrm flipH="1">
            <a:off x="9417496" y="1843443"/>
            <a:ext cx="164447" cy="22504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9" name="Freeform 23">
            <a:extLst>
              <a:ext uri="{FF2B5EF4-FFF2-40B4-BE49-F238E27FC236}">
                <a16:creationId xmlns:a16="http://schemas.microsoft.com/office/drawing/2014/main" id="{E7E90873-AAEA-2BBC-03D6-099B86B387D9}"/>
              </a:ext>
            </a:extLst>
          </p:cNvPr>
          <p:cNvSpPr/>
          <p:nvPr/>
        </p:nvSpPr>
        <p:spPr>
          <a:xfrm flipH="1">
            <a:off x="6156705" y="1844824"/>
            <a:ext cx="164447" cy="22504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0" name="Freeform 23">
            <a:extLst>
              <a:ext uri="{FF2B5EF4-FFF2-40B4-BE49-F238E27FC236}">
                <a16:creationId xmlns:a16="http://schemas.microsoft.com/office/drawing/2014/main" id="{70EC8547-AF3C-C0DF-FA81-B6F2AB6C6D2C}"/>
              </a:ext>
            </a:extLst>
          </p:cNvPr>
          <p:cNvSpPr/>
          <p:nvPr/>
        </p:nvSpPr>
        <p:spPr>
          <a:xfrm flipH="1">
            <a:off x="7615212" y="5591451"/>
            <a:ext cx="164447" cy="22504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1" name="Freeform 23">
            <a:extLst>
              <a:ext uri="{FF2B5EF4-FFF2-40B4-BE49-F238E27FC236}">
                <a16:creationId xmlns:a16="http://schemas.microsoft.com/office/drawing/2014/main" id="{8A5F2BC3-0474-0352-DD89-2D4DC40856A6}"/>
              </a:ext>
            </a:extLst>
          </p:cNvPr>
          <p:cNvSpPr/>
          <p:nvPr/>
        </p:nvSpPr>
        <p:spPr>
          <a:xfrm flipH="1">
            <a:off x="7691245" y="5211455"/>
            <a:ext cx="164447" cy="22504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pic>
        <p:nvPicPr>
          <p:cNvPr id="262" name="Picture 261" descr="A picture containing object&#10;&#10;Description automatically generated">
            <a:extLst>
              <a:ext uri="{FF2B5EF4-FFF2-40B4-BE49-F238E27FC236}">
                <a16:creationId xmlns:a16="http://schemas.microsoft.com/office/drawing/2014/main" id="{2CCF774F-8AF5-E290-C27C-D7DA1F6F8D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463573" y="1329157"/>
            <a:ext cx="247427" cy="151432"/>
          </a:xfrm>
          <a:prstGeom prst="rect">
            <a:avLst/>
          </a:prstGeom>
        </p:spPr>
      </p:pic>
      <p:pic>
        <p:nvPicPr>
          <p:cNvPr id="263" name="Picture 262" descr="A picture containing object&#10;&#10;Description automatically generated">
            <a:extLst>
              <a:ext uri="{FF2B5EF4-FFF2-40B4-BE49-F238E27FC236}">
                <a16:creationId xmlns:a16="http://schemas.microsoft.com/office/drawing/2014/main" id="{44BA70EC-4D9C-9EA9-121F-542F1EE0DF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730037" y="1280299"/>
            <a:ext cx="247427" cy="151432"/>
          </a:xfrm>
          <a:prstGeom prst="rect">
            <a:avLst/>
          </a:prstGeom>
        </p:spPr>
      </p:pic>
      <p:pic>
        <p:nvPicPr>
          <p:cNvPr id="264" name="Picture 263" descr="A picture containing object&#10;&#10;Description automatically generated">
            <a:extLst>
              <a:ext uri="{FF2B5EF4-FFF2-40B4-BE49-F238E27FC236}">
                <a16:creationId xmlns:a16="http://schemas.microsoft.com/office/drawing/2014/main" id="{631E325C-0F30-2601-3972-F67B093A76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241798" y="1259476"/>
            <a:ext cx="247427" cy="151432"/>
          </a:xfrm>
          <a:prstGeom prst="rect">
            <a:avLst/>
          </a:prstGeom>
        </p:spPr>
      </p:pic>
      <p:pic>
        <p:nvPicPr>
          <p:cNvPr id="265" name="Picture 264" descr="A picture containing object&#10;&#10;Description automatically generated">
            <a:extLst>
              <a:ext uri="{FF2B5EF4-FFF2-40B4-BE49-F238E27FC236}">
                <a16:creationId xmlns:a16="http://schemas.microsoft.com/office/drawing/2014/main" id="{A16C6057-1B8D-F202-E67C-AD4B627FCC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463574" y="1852227"/>
            <a:ext cx="247427" cy="151432"/>
          </a:xfrm>
          <a:prstGeom prst="rect">
            <a:avLst/>
          </a:prstGeom>
        </p:spPr>
      </p:pic>
      <p:pic>
        <p:nvPicPr>
          <p:cNvPr id="266" name="Picture 265" descr="A picture containing object&#10;&#10;Description automatically generated">
            <a:extLst>
              <a:ext uri="{FF2B5EF4-FFF2-40B4-BE49-F238E27FC236}">
                <a16:creationId xmlns:a16="http://schemas.microsoft.com/office/drawing/2014/main" id="{6FC99F20-69AC-5A16-3AE1-8FD6A12E86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619045" y="1840686"/>
            <a:ext cx="247427" cy="151432"/>
          </a:xfrm>
          <a:prstGeom prst="rect">
            <a:avLst/>
          </a:prstGeom>
        </p:spPr>
      </p:pic>
      <p:pic>
        <p:nvPicPr>
          <p:cNvPr id="267" name="Picture 266" descr="A picture containing object&#10;&#10;Description automatically generated">
            <a:extLst>
              <a:ext uri="{FF2B5EF4-FFF2-40B4-BE49-F238E27FC236}">
                <a16:creationId xmlns:a16="http://schemas.microsoft.com/office/drawing/2014/main" id="{BD6C6C2A-3CEC-9236-B676-E230C6F0BB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200584" y="1875977"/>
            <a:ext cx="247427" cy="151432"/>
          </a:xfrm>
          <a:prstGeom prst="rect">
            <a:avLst/>
          </a:prstGeom>
        </p:spPr>
      </p:pic>
      <p:pic>
        <p:nvPicPr>
          <p:cNvPr id="268" name="Picture 267" descr="A picture containing object&#10;&#10;Description automatically generated">
            <a:extLst>
              <a:ext uri="{FF2B5EF4-FFF2-40B4-BE49-F238E27FC236}">
                <a16:creationId xmlns:a16="http://schemas.microsoft.com/office/drawing/2014/main" id="{551785CF-1312-4AF8-441F-366A80E362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241799" y="2971267"/>
            <a:ext cx="247427" cy="151432"/>
          </a:xfrm>
          <a:prstGeom prst="rect">
            <a:avLst/>
          </a:prstGeom>
        </p:spPr>
      </p:pic>
      <p:pic>
        <p:nvPicPr>
          <p:cNvPr id="269" name="Picture 268" descr="A picture containing object&#10;&#10;Description automatically generated">
            <a:extLst>
              <a:ext uri="{FF2B5EF4-FFF2-40B4-BE49-F238E27FC236}">
                <a16:creationId xmlns:a16="http://schemas.microsoft.com/office/drawing/2014/main" id="{578F9AD8-9888-FEC5-73E6-E2AA744690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045595" y="2463114"/>
            <a:ext cx="247427" cy="151432"/>
          </a:xfrm>
          <a:prstGeom prst="rect">
            <a:avLst/>
          </a:prstGeom>
        </p:spPr>
      </p:pic>
      <p:pic>
        <p:nvPicPr>
          <p:cNvPr id="270" name="Picture 269" descr="A picture containing object&#10;&#10;Description automatically generated">
            <a:extLst>
              <a:ext uri="{FF2B5EF4-FFF2-40B4-BE49-F238E27FC236}">
                <a16:creationId xmlns:a16="http://schemas.microsoft.com/office/drawing/2014/main" id="{F0DA3CEF-2BD7-5F38-3F2B-4257039F12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684465" y="2789616"/>
            <a:ext cx="247427" cy="151432"/>
          </a:xfrm>
          <a:prstGeom prst="rect">
            <a:avLst/>
          </a:prstGeom>
        </p:spPr>
      </p:pic>
      <p:pic>
        <p:nvPicPr>
          <p:cNvPr id="271" name="Picture 270" descr="A picture containing object&#10;&#10;Description automatically generated">
            <a:extLst>
              <a:ext uri="{FF2B5EF4-FFF2-40B4-BE49-F238E27FC236}">
                <a16:creationId xmlns:a16="http://schemas.microsoft.com/office/drawing/2014/main" id="{57901714-05EB-06F6-EF9F-8269F3DB77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2951696" y="3512433"/>
            <a:ext cx="247427" cy="151432"/>
          </a:xfrm>
          <a:prstGeom prst="rect">
            <a:avLst/>
          </a:prstGeom>
        </p:spPr>
      </p:pic>
      <p:pic>
        <p:nvPicPr>
          <p:cNvPr id="272" name="Picture 271" descr="A picture containing object&#10;&#10;Description automatically generated">
            <a:extLst>
              <a:ext uri="{FF2B5EF4-FFF2-40B4-BE49-F238E27FC236}">
                <a16:creationId xmlns:a16="http://schemas.microsoft.com/office/drawing/2014/main" id="{F9114BAB-F615-4850-A129-CB8C14390C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454677" y="3507039"/>
            <a:ext cx="247427" cy="151432"/>
          </a:xfrm>
          <a:prstGeom prst="rect">
            <a:avLst/>
          </a:prstGeom>
        </p:spPr>
      </p:pic>
      <p:pic>
        <p:nvPicPr>
          <p:cNvPr id="273" name="Picture 272" descr="A picture containing object&#10;&#10;Description automatically generated">
            <a:extLst>
              <a:ext uri="{FF2B5EF4-FFF2-40B4-BE49-F238E27FC236}">
                <a16:creationId xmlns:a16="http://schemas.microsoft.com/office/drawing/2014/main" id="{D0E02660-128B-0930-57B0-F52D4ECB0D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071578" y="3520647"/>
            <a:ext cx="247427" cy="151432"/>
          </a:xfrm>
          <a:prstGeom prst="rect">
            <a:avLst/>
          </a:prstGeom>
        </p:spPr>
      </p:pic>
      <p:pic>
        <p:nvPicPr>
          <p:cNvPr id="274" name="Picture 273" descr="A picture containing object&#10;&#10;Description automatically generated">
            <a:extLst>
              <a:ext uri="{FF2B5EF4-FFF2-40B4-BE49-F238E27FC236}">
                <a16:creationId xmlns:a16="http://schemas.microsoft.com/office/drawing/2014/main" id="{68315CB6-6A41-2C29-2245-459E030FC8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606451" y="3725372"/>
            <a:ext cx="247427" cy="151432"/>
          </a:xfrm>
          <a:prstGeom prst="rect">
            <a:avLst/>
          </a:prstGeom>
        </p:spPr>
      </p:pic>
      <p:pic>
        <p:nvPicPr>
          <p:cNvPr id="275" name="Picture 274" descr="A picture containing object&#10;&#10;Description automatically generated">
            <a:extLst>
              <a:ext uri="{FF2B5EF4-FFF2-40B4-BE49-F238E27FC236}">
                <a16:creationId xmlns:a16="http://schemas.microsoft.com/office/drawing/2014/main" id="{1F281340-47C2-BDDC-96E8-EEDF9A2A16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241798" y="3525423"/>
            <a:ext cx="247427" cy="151432"/>
          </a:xfrm>
          <a:prstGeom prst="rect">
            <a:avLst/>
          </a:prstGeom>
        </p:spPr>
      </p:pic>
      <p:pic>
        <p:nvPicPr>
          <p:cNvPr id="276" name="Picture 275" descr="A picture containing object&#10;&#10;Description automatically generated">
            <a:extLst>
              <a:ext uri="{FF2B5EF4-FFF2-40B4-BE49-F238E27FC236}">
                <a16:creationId xmlns:a16="http://schemas.microsoft.com/office/drawing/2014/main" id="{C3140F74-27E4-0DD5-47E9-DAAB3B3CD1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429720" y="4498396"/>
            <a:ext cx="247427" cy="151432"/>
          </a:xfrm>
          <a:prstGeom prst="rect">
            <a:avLst/>
          </a:prstGeom>
        </p:spPr>
      </p:pic>
      <p:pic>
        <p:nvPicPr>
          <p:cNvPr id="277" name="Picture 276" descr="A picture containing object&#10;&#10;Description automatically generated">
            <a:extLst>
              <a:ext uri="{FF2B5EF4-FFF2-40B4-BE49-F238E27FC236}">
                <a16:creationId xmlns:a16="http://schemas.microsoft.com/office/drawing/2014/main" id="{F975C6AD-66DF-35E7-55A2-EA52B97416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982891" y="4512158"/>
            <a:ext cx="247427" cy="151432"/>
          </a:xfrm>
          <a:prstGeom prst="rect">
            <a:avLst/>
          </a:prstGeom>
        </p:spPr>
      </p:pic>
      <p:pic>
        <p:nvPicPr>
          <p:cNvPr id="278" name="Picture 277" descr="A picture containing object&#10;&#10;Description automatically generated">
            <a:extLst>
              <a:ext uri="{FF2B5EF4-FFF2-40B4-BE49-F238E27FC236}">
                <a16:creationId xmlns:a16="http://schemas.microsoft.com/office/drawing/2014/main" id="{C7165C6C-4046-EE7E-0C80-5030849FB5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241798" y="4535590"/>
            <a:ext cx="247427" cy="151432"/>
          </a:xfrm>
          <a:prstGeom prst="rect">
            <a:avLst/>
          </a:prstGeom>
        </p:spPr>
      </p:pic>
      <p:pic>
        <p:nvPicPr>
          <p:cNvPr id="279" name="Picture 278" descr="A picture containing object&#10;&#10;Description automatically generated">
            <a:extLst>
              <a:ext uri="{FF2B5EF4-FFF2-40B4-BE49-F238E27FC236}">
                <a16:creationId xmlns:a16="http://schemas.microsoft.com/office/drawing/2014/main" id="{FAC5CD7A-4F51-8FEA-E3EC-6D67B045D1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484827" y="5292102"/>
            <a:ext cx="247427" cy="151432"/>
          </a:xfrm>
          <a:prstGeom prst="rect">
            <a:avLst/>
          </a:prstGeom>
        </p:spPr>
      </p:pic>
      <p:pic>
        <p:nvPicPr>
          <p:cNvPr id="280" name="Picture 279" descr="A picture containing object&#10;&#10;Description automatically generated">
            <a:extLst>
              <a:ext uri="{FF2B5EF4-FFF2-40B4-BE49-F238E27FC236}">
                <a16:creationId xmlns:a16="http://schemas.microsoft.com/office/drawing/2014/main" id="{7F0EE085-11BC-E02D-30B4-A8B5378456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2910549" y="5729250"/>
            <a:ext cx="247427" cy="151432"/>
          </a:xfrm>
          <a:prstGeom prst="rect">
            <a:avLst/>
          </a:prstGeom>
        </p:spPr>
      </p:pic>
      <p:pic>
        <p:nvPicPr>
          <p:cNvPr id="281" name="Picture 280" descr="A picture containing object&#10;&#10;Description automatically generated">
            <a:extLst>
              <a:ext uri="{FF2B5EF4-FFF2-40B4-BE49-F238E27FC236}">
                <a16:creationId xmlns:a16="http://schemas.microsoft.com/office/drawing/2014/main" id="{550C3B52-9A63-C067-21EE-C58047706B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250490" y="4070096"/>
            <a:ext cx="247427" cy="151432"/>
          </a:xfrm>
          <a:prstGeom prst="rect">
            <a:avLst/>
          </a:prstGeom>
        </p:spPr>
      </p:pic>
      <p:pic>
        <p:nvPicPr>
          <p:cNvPr id="282" name="Picture 281" descr="A group of tractors with different colors&#10;&#10;Description automatically generated">
            <a:extLst>
              <a:ext uri="{FF2B5EF4-FFF2-40B4-BE49-F238E27FC236}">
                <a16:creationId xmlns:a16="http://schemas.microsoft.com/office/drawing/2014/main" id="{938D9C41-1536-F6FF-EE0B-393A6E075CD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6176" t="48941"/>
          <a:stretch/>
        </p:blipFill>
        <p:spPr>
          <a:xfrm flipH="1">
            <a:off x="1733025" y="2884256"/>
            <a:ext cx="288872" cy="243975"/>
          </a:xfrm>
          <a:prstGeom prst="rect">
            <a:avLst/>
          </a:prstGeom>
        </p:spPr>
      </p:pic>
      <p:pic>
        <p:nvPicPr>
          <p:cNvPr id="283" name="Picture 282" descr="A group of tractors with different colors&#10;&#10;Description automatically generated">
            <a:extLst>
              <a:ext uri="{FF2B5EF4-FFF2-40B4-BE49-F238E27FC236}">
                <a16:creationId xmlns:a16="http://schemas.microsoft.com/office/drawing/2014/main" id="{E2D380E7-ADC5-8802-79B3-1C99491CBE9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6176" t="48941"/>
          <a:stretch/>
        </p:blipFill>
        <p:spPr>
          <a:xfrm flipH="1">
            <a:off x="6365798" y="3048475"/>
            <a:ext cx="288872" cy="243975"/>
          </a:xfrm>
          <a:prstGeom prst="rect">
            <a:avLst/>
          </a:prstGeom>
        </p:spPr>
      </p:pic>
      <p:pic>
        <p:nvPicPr>
          <p:cNvPr id="284" name="Picture 283" descr="A group of tractors with different colors&#10;&#10;Description automatically generated">
            <a:extLst>
              <a:ext uri="{FF2B5EF4-FFF2-40B4-BE49-F238E27FC236}">
                <a16:creationId xmlns:a16="http://schemas.microsoft.com/office/drawing/2014/main" id="{383A93A2-5631-22F4-F3D1-8CFC340CA4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6176" t="48941"/>
          <a:stretch/>
        </p:blipFill>
        <p:spPr>
          <a:xfrm flipH="1">
            <a:off x="4825930" y="2961397"/>
            <a:ext cx="288872" cy="243975"/>
          </a:xfrm>
          <a:prstGeom prst="rect">
            <a:avLst/>
          </a:prstGeom>
        </p:spPr>
      </p:pic>
      <p:sp>
        <p:nvSpPr>
          <p:cNvPr id="285" name="TextBox 284">
            <a:extLst>
              <a:ext uri="{FF2B5EF4-FFF2-40B4-BE49-F238E27FC236}">
                <a16:creationId xmlns:a16="http://schemas.microsoft.com/office/drawing/2014/main" id="{B436AB3A-880E-B27B-3ADF-61650C7F9F8D}"/>
              </a:ext>
            </a:extLst>
          </p:cNvPr>
          <p:cNvSpPr txBox="1"/>
          <p:nvPr/>
        </p:nvSpPr>
        <p:spPr>
          <a:xfrm>
            <a:off x="1174515" y="5896560"/>
            <a:ext cx="6246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>
                <a:latin typeface="Lao UI" panose="020B0502040204020203" pitchFamily="34" charset="0"/>
                <a:cs typeface="Lao UI" panose="020B0502040204020203" pitchFamily="34" charset="0"/>
              </a:rPr>
              <a:t>Added Plant Protein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39AA5839-1665-3940-F93C-B95F15BA3E63}"/>
              </a:ext>
            </a:extLst>
          </p:cNvPr>
          <p:cNvSpPr txBox="1"/>
          <p:nvPr/>
        </p:nvSpPr>
        <p:spPr>
          <a:xfrm>
            <a:off x="2591309" y="5889934"/>
            <a:ext cx="9002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>
                <a:latin typeface="Lao UI" panose="020B0502040204020203" pitchFamily="34" charset="0"/>
                <a:cs typeface="Lao UI" panose="020B0502040204020203" pitchFamily="34" charset="0"/>
              </a:rPr>
              <a:t>Low Carbon Planet </a:t>
            </a:r>
          </a:p>
          <a:p>
            <a:r>
              <a:rPr lang="en-GB" sz="700">
                <a:latin typeface="Lao UI" panose="020B0502040204020203" pitchFamily="34" charset="0"/>
                <a:cs typeface="Lao UI" panose="020B0502040204020203" pitchFamily="34" charset="0"/>
              </a:rPr>
              <a:t>Friendly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CBFF295E-E041-18BF-0D45-8BFBDA6FA129}"/>
              </a:ext>
            </a:extLst>
          </p:cNvPr>
          <p:cNvSpPr txBox="1"/>
          <p:nvPr/>
        </p:nvSpPr>
        <p:spPr>
          <a:xfrm>
            <a:off x="3298992" y="6066684"/>
            <a:ext cx="7235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>
                <a:latin typeface="Lao UI" panose="020B0502040204020203" pitchFamily="34" charset="0"/>
                <a:cs typeface="Lao UI" panose="020B0502040204020203" pitchFamily="34" charset="0"/>
              </a:rPr>
              <a:t>Wholemeal</a:t>
            </a:r>
          </a:p>
        </p:txBody>
      </p: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8CB9F021-C1F5-6C22-8C51-1F9339C00013}"/>
              </a:ext>
            </a:extLst>
          </p:cNvPr>
          <p:cNvGrpSpPr/>
          <p:nvPr/>
        </p:nvGrpSpPr>
        <p:grpSpPr>
          <a:xfrm>
            <a:off x="990628" y="5980312"/>
            <a:ext cx="232983" cy="232828"/>
            <a:chOff x="0" y="184916"/>
            <a:chExt cx="3741232" cy="3636623"/>
          </a:xfrm>
        </p:grpSpPr>
        <p:sp>
          <p:nvSpPr>
            <p:cNvPr id="289" name="Freeform 8">
              <a:extLst>
                <a:ext uri="{FF2B5EF4-FFF2-40B4-BE49-F238E27FC236}">
                  <a16:creationId xmlns:a16="http://schemas.microsoft.com/office/drawing/2014/main" id="{A3085F4B-F283-961E-83F7-C9D6BC0DA31F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90" name="Freeform 9">
              <a:extLst>
                <a:ext uri="{FF2B5EF4-FFF2-40B4-BE49-F238E27FC236}">
                  <a16:creationId xmlns:a16="http://schemas.microsoft.com/office/drawing/2014/main" id="{9BB038C5-DAF8-44CD-EEB6-AC21E8E92EE6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4D4483CB-4621-0D96-B690-C264A488DD75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295" name="Freeform 11">
                <a:extLst>
                  <a:ext uri="{FF2B5EF4-FFF2-40B4-BE49-F238E27FC236}">
                    <a16:creationId xmlns:a16="http://schemas.microsoft.com/office/drawing/2014/main" id="{E37405EC-6392-69AF-C718-0E68AA56CC9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96" name="TextBox 12">
                <a:extLst>
                  <a:ext uri="{FF2B5EF4-FFF2-40B4-BE49-F238E27FC236}">
                    <a16:creationId xmlns:a16="http://schemas.microsoft.com/office/drawing/2014/main" id="{1BDC5CB9-34EE-7AB1-B702-C22E87CBD012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D41C3E72-6B4F-6FB7-3BCB-A6B3D54A4AD6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293" name="Freeform 14">
                <a:extLst>
                  <a:ext uri="{FF2B5EF4-FFF2-40B4-BE49-F238E27FC236}">
                    <a16:creationId xmlns:a16="http://schemas.microsoft.com/office/drawing/2014/main" id="{1B0155B5-81BF-BAEA-BF6E-F6FB8B24102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94" name="TextBox 15">
                <a:extLst>
                  <a:ext uri="{FF2B5EF4-FFF2-40B4-BE49-F238E27FC236}">
                    <a16:creationId xmlns:a16="http://schemas.microsoft.com/office/drawing/2014/main" id="{C15E5E39-9697-C4A5-2A9E-0CFA1339B14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297" name="TextBox 296">
            <a:extLst>
              <a:ext uri="{FF2B5EF4-FFF2-40B4-BE49-F238E27FC236}">
                <a16:creationId xmlns:a16="http://schemas.microsoft.com/office/drawing/2014/main" id="{DC5966FC-04B3-4138-C685-8FF96B724136}"/>
              </a:ext>
            </a:extLst>
          </p:cNvPr>
          <p:cNvSpPr txBox="1"/>
          <p:nvPr/>
        </p:nvSpPr>
        <p:spPr>
          <a:xfrm>
            <a:off x="4036627" y="5949280"/>
            <a:ext cx="14370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00" b="0" i="0" u="none" strike="noStrike">
                <a:solidFill>
                  <a:srgbClr val="000000"/>
                </a:solidFill>
                <a:effectLst/>
                <a:latin typeface="Lao UI" panose="020B0502040204020203" pitchFamily="34" charset="0"/>
                <a:cs typeface="Lao UI" panose="020B0502040204020203" pitchFamily="34" charset="0"/>
              </a:rPr>
              <a:t>Contains Flaxseed  </a:t>
            </a:r>
          </a:p>
          <a:p>
            <a:r>
              <a:rPr lang="en-GB" sz="700" b="0" i="0" u="none" strike="noStrike">
                <a:solidFill>
                  <a:srgbClr val="000000"/>
                </a:solidFill>
                <a:effectLst/>
                <a:latin typeface="Lao UI" panose="020B0502040204020203" pitchFamily="34" charset="0"/>
                <a:cs typeface="Lao UI" panose="020B0502040204020203" pitchFamily="34" charset="0"/>
              </a:rPr>
              <a:t>(High in Omega-3)</a:t>
            </a:r>
            <a:endParaRPr lang="en-GB" sz="700"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F7BCCDEB-1607-80F8-D329-18017E4E046C}"/>
              </a:ext>
            </a:extLst>
          </p:cNvPr>
          <p:cNvSpPr txBox="1"/>
          <p:nvPr/>
        </p:nvSpPr>
        <p:spPr>
          <a:xfrm>
            <a:off x="1852075" y="5896559"/>
            <a:ext cx="7988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>
                <a:latin typeface="Lao UI" panose="020B0502040204020203" pitchFamily="34" charset="0"/>
                <a:cs typeface="Lao UI" panose="020B0502040204020203" pitchFamily="34" charset="0"/>
              </a:rPr>
              <a:t>Local </a:t>
            </a:r>
          </a:p>
          <a:p>
            <a:r>
              <a:rPr lang="en-GB" sz="700">
                <a:latin typeface="Lao UI" panose="020B0502040204020203" pitchFamily="34" charset="0"/>
                <a:cs typeface="Lao UI" panose="020B0502040204020203" pitchFamily="34" charset="0"/>
              </a:rPr>
              <a:t>Red Tractor Meat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BCF5698C-3839-A0C7-752A-88CA24C108B9}"/>
              </a:ext>
            </a:extLst>
          </p:cNvPr>
          <p:cNvSpPr txBox="1"/>
          <p:nvPr/>
        </p:nvSpPr>
        <p:spPr>
          <a:xfrm>
            <a:off x="5066931" y="5886000"/>
            <a:ext cx="9002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>
                <a:latin typeface="Lao UI" panose="020B0502040204020203" pitchFamily="34" charset="0"/>
                <a:cs typeface="Lao UI" panose="020B0502040204020203" pitchFamily="34" charset="0"/>
              </a:rPr>
              <a:t>Local, </a:t>
            </a:r>
          </a:p>
          <a:p>
            <a:r>
              <a:rPr lang="en-GB" sz="700">
                <a:latin typeface="Lao UI" panose="020B0502040204020203" pitchFamily="34" charset="0"/>
                <a:cs typeface="Lao UI" panose="020B0502040204020203" pitchFamily="34" charset="0"/>
              </a:rPr>
              <a:t>Seasonal </a:t>
            </a:r>
          </a:p>
          <a:p>
            <a:r>
              <a:rPr lang="en-GB" sz="700">
                <a:latin typeface="Lao UI" panose="020B0502040204020203" pitchFamily="34" charset="0"/>
                <a:cs typeface="Lao UI" panose="020B0502040204020203" pitchFamily="34" charset="0"/>
              </a:rPr>
              <a:t>Fruit &amp; Veg</a:t>
            </a:r>
          </a:p>
        </p:txBody>
      </p: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FBB1D9D5-8570-5319-9BAB-83B6A221EA2C}"/>
              </a:ext>
            </a:extLst>
          </p:cNvPr>
          <p:cNvGrpSpPr/>
          <p:nvPr/>
        </p:nvGrpSpPr>
        <p:grpSpPr>
          <a:xfrm>
            <a:off x="990628" y="5980312"/>
            <a:ext cx="232983" cy="232828"/>
            <a:chOff x="0" y="184916"/>
            <a:chExt cx="3741232" cy="3636623"/>
          </a:xfrm>
        </p:grpSpPr>
        <p:sp>
          <p:nvSpPr>
            <p:cNvPr id="301" name="Freeform 8">
              <a:extLst>
                <a:ext uri="{FF2B5EF4-FFF2-40B4-BE49-F238E27FC236}">
                  <a16:creationId xmlns:a16="http://schemas.microsoft.com/office/drawing/2014/main" id="{1F10F7EB-A593-EF55-7F5D-AB4E590064AD}"/>
                </a:ext>
              </a:extLst>
            </p:cNvPr>
            <p:cNvSpPr/>
            <p:nvPr/>
          </p:nvSpPr>
          <p:spPr>
            <a:xfrm>
              <a:off x="608333" y="853829"/>
              <a:ext cx="3132899" cy="2967710"/>
            </a:xfrm>
            <a:custGeom>
              <a:avLst/>
              <a:gdLst/>
              <a:ahLst/>
              <a:cxnLst/>
              <a:rect l="l" t="t" r="r" b="b"/>
              <a:pathLst>
                <a:path w="3132899" h="2967710">
                  <a:moveTo>
                    <a:pt x="0" y="0"/>
                  </a:moveTo>
                  <a:lnTo>
                    <a:pt x="3132899" y="0"/>
                  </a:lnTo>
                  <a:lnTo>
                    <a:pt x="3132899" y="2967710"/>
                  </a:lnTo>
                  <a:lnTo>
                    <a:pt x="0" y="2967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02" name="Freeform 9">
              <a:extLst>
                <a:ext uri="{FF2B5EF4-FFF2-40B4-BE49-F238E27FC236}">
                  <a16:creationId xmlns:a16="http://schemas.microsoft.com/office/drawing/2014/main" id="{A03BB014-F4C0-6D3E-C482-AE87C2F1E1C1}"/>
                </a:ext>
              </a:extLst>
            </p:cNvPr>
            <p:cNvSpPr/>
            <p:nvPr/>
          </p:nvSpPr>
          <p:spPr>
            <a:xfrm rot="10078272">
              <a:off x="621769" y="184916"/>
              <a:ext cx="1971350" cy="1867406"/>
            </a:xfrm>
            <a:custGeom>
              <a:avLst/>
              <a:gdLst/>
              <a:ahLst/>
              <a:cxnLst/>
              <a:rect l="l" t="t" r="r" b="b"/>
              <a:pathLst>
                <a:path w="1971350" h="1867406">
                  <a:moveTo>
                    <a:pt x="0" y="0"/>
                  </a:moveTo>
                  <a:lnTo>
                    <a:pt x="1971350" y="0"/>
                  </a:lnTo>
                  <a:lnTo>
                    <a:pt x="1971350" y="1867406"/>
                  </a:lnTo>
                  <a:lnTo>
                    <a:pt x="0" y="1867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494E8E76-CEDA-2CE2-3212-C189DA860E9E}"/>
                </a:ext>
              </a:extLst>
            </p:cNvPr>
            <p:cNvGrpSpPr/>
            <p:nvPr/>
          </p:nvGrpSpPr>
          <p:grpSpPr>
            <a:xfrm>
              <a:off x="0" y="1810741"/>
              <a:ext cx="852996" cy="852996"/>
              <a:chOff x="0" y="0"/>
              <a:chExt cx="812800" cy="812800"/>
            </a:xfrm>
          </p:grpSpPr>
          <p:sp>
            <p:nvSpPr>
              <p:cNvPr id="307" name="Freeform 11">
                <a:extLst>
                  <a:ext uri="{FF2B5EF4-FFF2-40B4-BE49-F238E27FC236}">
                    <a16:creationId xmlns:a16="http://schemas.microsoft.com/office/drawing/2014/main" id="{EC1C1BCD-DA87-67DA-7B57-0D0CFF9AB26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44A03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308" name="TextBox 12">
                <a:extLst>
                  <a:ext uri="{FF2B5EF4-FFF2-40B4-BE49-F238E27FC236}">
                    <a16:creationId xmlns:a16="http://schemas.microsoft.com/office/drawing/2014/main" id="{E2B07441-CFD6-40F2-F08A-80570CD6BACE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4C538F4B-8B1C-D45D-F45D-85FF242FFABA}"/>
                </a:ext>
              </a:extLst>
            </p:cNvPr>
            <p:cNvGrpSpPr/>
            <p:nvPr/>
          </p:nvGrpSpPr>
          <p:grpSpPr>
            <a:xfrm>
              <a:off x="2570638" y="270521"/>
              <a:ext cx="583309" cy="583309"/>
              <a:chOff x="0" y="0"/>
              <a:chExt cx="812800" cy="812800"/>
            </a:xfrm>
          </p:grpSpPr>
          <p:sp>
            <p:nvSpPr>
              <p:cNvPr id="305" name="Freeform 14">
                <a:extLst>
                  <a:ext uri="{FF2B5EF4-FFF2-40B4-BE49-F238E27FC236}">
                    <a16:creationId xmlns:a16="http://schemas.microsoft.com/office/drawing/2014/main" id="{48A61C6A-A238-EAA0-2AA8-88438F02B34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6721F"/>
              </a:solidFill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306" name="TextBox 15">
                <a:extLst>
                  <a:ext uri="{FF2B5EF4-FFF2-40B4-BE49-F238E27FC236}">
                    <a16:creationId xmlns:a16="http://schemas.microsoft.com/office/drawing/2014/main" id="{545980BA-A593-8D00-E79A-A00DCAA8223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</p:grpSp>
      <p:sp>
        <p:nvSpPr>
          <p:cNvPr id="309" name="Freeform 23">
            <a:extLst>
              <a:ext uri="{FF2B5EF4-FFF2-40B4-BE49-F238E27FC236}">
                <a16:creationId xmlns:a16="http://schemas.microsoft.com/office/drawing/2014/main" id="{602B8463-2DBC-2601-47E9-96CF15042326}"/>
              </a:ext>
            </a:extLst>
          </p:cNvPr>
          <p:cNvSpPr/>
          <p:nvPr/>
        </p:nvSpPr>
        <p:spPr>
          <a:xfrm flipH="1">
            <a:off x="3150247" y="5942714"/>
            <a:ext cx="263194" cy="309178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pic>
        <p:nvPicPr>
          <p:cNvPr id="310" name="Picture 309" descr="A group of yellow drops on a black background&#10;&#10;Description automatically generated">
            <a:extLst>
              <a:ext uri="{FF2B5EF4-FFF2-40B4-BE49-F238E27FC236}">
                <a16:creationId xmlns:a16="http://schemas.microsoft.com/office/drawing/2014/main" id="{417DAE8D-C8A9-B6D5-A95F-85D0BD027C6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45042" b="54413"/>
          <a:stretch/>
        </p:blipFill>
        <p:spPr>
          <a:xfrm>
            <a:off x="3936441" y="5969376"/>
            <a:ext cx="168720" cy="269864"/>
          </a:xfrm>
          <a:prstGeom prst="rect">
            <a:avLst/>
          </a:prstGeom>
        </p:spPr>
      </p:pic>
      <p:sp>
        <p:nvSpPr>
          <p:cNvPr id="311" name="TextBox 310">
            <a:extLst>
              <a:ext uri="{FF2B5EF4-FFF2-40B4-BE49-F238E27FC236}">
                <a16:creationId xmlns:a16="http://schemas.microsoft.com/office/drawing/2014/main" id="{EF8081E3-9D8F-736D-63E2-4C547809CE07}"/>
              </a:ext>
            </a:extLst>
          </p:cNvPr>
          <p:cNvSpPr txBox="1"/>
          <p:nvPr/>
        </p:nvSpPr>
        <p:spPr>
          <a:xfrm>
            <a:off x="5621288" y="5927449"/>
            <a:ext cx="915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latin typeface="Lao UI" panose="020B0502040204020203" pitchFamily="34" charset="0"/>
                <a:cs typeface="Lao UI" panose="020B0502040204020203" pitchFamily="34" charset="0"/>
              </a:rPr>
              <a:t>(V) Vegetarian</a:t>
            </a:r>
          </a:p>
          <a:p>
            <a:r>
              <a:rPr lang="en-GB" sz="800">
                <a:latin typeface="Lao UI" panose="020B0502040204020203" pitchFamily="34" charset="0"/>
                <a:cs typeface="Lao UI" panose="020B0502040204020203" pitchFamily="34" charset="0"/>
              </a:rPr>
              <a:t>(VE) Vegan</a:t>
            </a:r>
          </a:p>
        </p:txBody>
      </p:sp>
      <p:pic>
        <p:nvPicPr>
          <p:cNvPr id="312" name="Picture 311" descr="A group of tractors with different colors&#10;&#10;Description automatically generated">
            <a:extLst>
              <a:ext uri="{FF2B5EF4-FFF2-40B4-BE49-F238E27FC236}">
                <a16:creationId xmlns:a16="http://schemas.microsoft.com/office/drawing/2014/main" id="{261C45AF-42DA-1D93-E00F-FDEEA9A181E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6176" t="48941"/>
          <a:stretch/>
        </p:blipFill>
        <p:spPr>
          <a:xfrm flipH="1">
            <a:off x="1618070" y="5982321"/>
            <a:ext cx="288872" cy="243975"/>
          </a:xfrm>
          <a:prstGeom prst="rect">
            <a:avLst/>
          </a:prstGeom>
        </p:spPr>
      </p:pic>
      <p:pic>
        <p:nvPicPr>
          <p:cNvPr id="313" name="Picture 312" descr="A yellow sun with triangles&#10;&#10;Description automatically generated">
            <a:extLst>
              <a:ext uri="{FF2B5EF4-FFF2-40B4-BE49-F238E27FC236}">
                <a16:creationId xmlns:a16="http://schemas.microsoft.com/office/drawing/2014/main" id="{B1024F67-532C-F7ED-3C9A-1B1770E4E6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92999" y="5977767"/>
            <a:ext cx="262203" cy="232255"/>
          </a:xfrm>
          <a:prstGeom prst="rect">
            <a:avLst/>
          </a:prstGeom>
        </p:spPr>
      </p:pic>
      <p:pic>
        <p:nvPicPr>
          <p:cNvPr id="314" name="Picture 313" descr="A picture containing object&#10;&#10;Description automatically generated">
            <a:extLst>
              <a:ext uri="{FF2B5EF4-FFF2-40B4-BE49-F238E27FC236}">
                <a16:creationId xmlns:a16="http://schemas.microsoft.com/office/drawing/2014/main" id="{DBF61D33-226A-C662-5DF8-0836C959F1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2411005" y="6046860"/>
            <a:ext cx="247427" cy="151432"/>
          </a:xfrm>
          <a:prstGeom prst="rect">
            <a:avLst/>
          </a:prstGeom>
        </p:spPr>
      </p:pic>
      <p:sp>
        <p:nvSpPr>
          <p:cNvPr id="315" name="TextBox 51">
            <a:extLst>
              <a:ext uri="{FF2B5EF4-FFF2-40B4-BE49-F238E27FC236}">
                <a16:creationId xmlns:a16="http://schemas.microsoft.com/office/drawing/2014/main" id="{91F98F93-C2B1-4F03-2B36-3EBDCE6C0656}"/>
              </a:ext>
            </a:extLst>
          </p:cNvPr>
          <p:cNvSpPr txBox="1"/>
          <p:nvPr/>
        </p:nvSpPr>
        <p:spPr>
          <a:xfrm>
            <a:off x="6409126" y="5913030"/>
            <a:ext cx="175576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 (V/VE)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Fresh Fruit (VE)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Natural Yoghurt (V)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Drinking Milk (V/VE)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800">
                <a:solidFill>
                  <a:prstClr val="black"/>
                </a:solidFill>
                <a:latin typeface="Century Gothic" panose="020B0502020202020204" pitchFamily="34" charset="0"/>
              </a:rPr>
              <a:t>Tap Water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16" name="Picture 315" descr="A yellow sun with triangles&#10;&#10;Description automatically generated">
            <a:extLst>
              <a:ext uri="{FF2B5EF4-FFF2-40B4-BE49-F238E27FC236}">
                <a16:creationId xmlns:a16="http://schemas.microsoft.com/office/drawing/2014/main" id="{E2F83472-6A27-4C5C-2F19-1BA6CA4B0C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62995" y="5395792"/>
            <a:ext cx="240053" cy="212635"/>
          </a:xfrm>
          <a:prstGeom prst="rect">
            <a:avLst/>
          </a:prstGeom>
        </p:spPr>
      </p:pic>
      <p:pic>
        <p:nvPicPr>
          <p:cNvPr id="317" name="Picture 316" descr="A yellow sun with triangles&#10;&#10;Description automatically generated">
            <a:extLst>
              <a:ext uri="{FF2B5EF4-FFF2-40B4-BE49-F238E27FC236}">
                <a16:creationId xmlns:a16="http://schemas.microsoft.com/office/drawing/2014/main" id="{2BE21E0E-94CE-F42F-7667-5ED0A73599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00715" y="5556225"/>
            <a:ext cx="240053" cy="212635"/>
          </a:xfrm>
          <a:prstGeom prst="rect">
            <a:avLst/>
          </a:prstGeom>
        </p:spPr>
      </p:pic>
      <p:pic>
        <p:nvPicPr>
          <p:cNvPr id="318" name="Picture 317" descr="A yellow sun with triangles&#10;&#10;Description automatically generated">
            <a:extLst>
              <a:ext uri="{FF2B5EF4-FFF2-40B4-BE49-F238E27FC236}">
                <a16:creationId xmlns:a16="http://schemas.microsoft.com/office/drawing/2014/main" id="{0B079CC3-E219-28A8-4A9D-2046682B71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35984" y="4401479"/>
            <a:ext cx="240053" cy="212635"/>
          </a:xfrm>
          <a:prstGeom prst="rect">
            <a:avLst/>
          </a:prstGeom>
        </p:spPr>
      </p:pic>
      <p:pic>
        <p:nvPicPr>
          <p:cNvPr id="319" name="Picture 318" descr="A yellow sun with triangles&#10;&#10;Description automatically generated">
            <a:extLst>
              <a:ext uri="{FF2B5EF4-FFF2-40B4-BE49-F238E27FC236}">
                <a16:creationId xmlns:a16="http://schemas.microsoft.com/office/drawing/2014/main" id="{72A61936-835A-714A-81BD-D68C99499D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44861" y="4423990"/>
            <a:ext cx="240053" cy="212635"/>
          </a:xfrm>
          <a:prstGeom prst="rect">
            <a:avLst/>
          </a:prstGeom>
        </p:spPr>
      </p:pic>
      <p:pic>
        <p:nvPicPr>
          <p:cNvPr id="320" name="Picture 319" descr="A yellow sun with triangles&#10;&#10;Description automatically generated">
            <a:extLst>
              <a:ext uri="{FF2B5EF4-FFF2-40B4-BE49-F238E27FC236}">
                <a16:creationId xmlns:a16="http://schemas.microsoft.com/office/drawing/2014/main" id="{DA315269-B10B-0AD0-6D31-50793712C6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42970" y="4413167"/>
            <a:ext cx="240053" cy="212635"/>
          </a:xfrm>
          <a:prstGeom prst="rect">
            <a:avLst/>
          </a:prstGeom>
        </p:spPr>
      </p:pic>
      <p:pic>
        <p:nvPicPr>
          <p:cNvPr id="321" name="Picture 320" descr="A yellow sun with triangles&#10;&#10;Description automatically generated">
            <a:extLst>
              <a:ext uri="{FF2B5EF4-FFF2-40B4-BE49-F238E27FC236}">
                <a16:creationId xmlns:a16="http://schemas.microsoft.com/office/drawing/2014/main" id="{8AF0CEF8-DBDE-1363-4EE9-4FCB268E0A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6640" y="3723089"/>
            <a:ext cx="240053" cy="212635"/>
          </a:xfrm>
          <a:prstGeom prst="rect">
            <a:avLst/>
          </a:prstGeom>
        </p:spPr>
      </p:pic>
      <p:pic>
        <p:nvPicPr>
          <p:cNvPr id="322" name="Picture 321" descr="A yellow sun with triangles&#10;&#10;Description automatically generated">
            <a:extLst>
              <a:ext uri="{FF2B5EF4-FFF2-40B4-BE49-F238E27FC236}">
                <a16:creationId xmlns:a16="http://schemas.microsoft.com/office/drawing/2014/main" id="{6B4D64E8-77D9-9FCA-74C6-A1CF96E48D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9131" y="3745794"/>
            <a:ext cx="240053" cy="212635"/>
          </a:xfrm>
          <a:prstGeom prst="rect">
            <a:avLst/>
          </a:prstGeom>
        </p:spPr>
      </p:pic>
      <p:pic>
        <p:nvPicPr>
          <p:cNvPr id="323" name="Picture 322" descr="A yellow sun with triangles&#10;&#10;Description automatically generated">
            <a:extLst>
              <a:ext uri="{FF2B5EF4-FFF2-40B4-BE49-F238E27FC236}">
                <a16:creationId xmlns:a16="http://schemas.microsoft.com/office/drawing/2014/main" id="{F88BC7C0-F2F4-E67A-4C0B-802C643B91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6858" y="3730694"/>
            <a:ext cx="165218" cy="146347"/>
          </a:xfrm>
          <a:prstGeom prst="rect">
            <a:avLst/>
          </a:prstGeom>
        </p:spPr>
      </p:pic>
      <p:pic>
        <p:nvPicPr>
          <p:cNvPr id="324" name="Picture 323" descr="A yellow sun with triangles&#10;&#10;Description automatically generated">
            <a:extLst>
              <a:ext uri="{FF2B5EF4-FFF2-40B4-BE49-F238E27FC236}">
                <a16:creationId xmlns:a16="http://schemas.microsoft.com/office/drawing/2014/main" id="{228C82E0-AE19-B63A-CBE5-4C1F7271FD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8560" y="3318762"/>
            <a:ext cx="240053" cy="212635"/>
          </a:xfrm>
          <a:prstGeom prst="rect">
            <a:avLst/>
          </a:prstGeom>
        </p:spPr>
      </p:pic>
      <p:pic>
        <p:nvPicPr>
          <p:cNvPr id="325" name="Picture 324" descr="A yellow sun with triangles&#10;&#10;Description automatically generated">
            <a:extLst>
              <a:ext uri="{FF2B5EF4-FFF2-40B4-BE49-F238E27FC236}">
                <a16:creationId xmlns:a16="http://schemas.microsoft.com/office/drawing/2014/main" id="{134C3E50-5382-3622-7054-B8A9E15E29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66033" y="3501008"/>
            <a:ext cx="240053" cy="212635"/>
          </a:xfrm>
          <a:prstGeom prst="rect">
            <a:avLst/>
          </a:prstGeom>
        </p:spPr>
      </p:pic>
      <p:pic>
        <p:nvPicPr>
          <p:cNvPr id="326" name="Picture 325" descr="A yellow sun with triangles&#10;&#10;Description automatically generated">
            <a:extLst>
              <a:ext uri="{FF2B5EF4-FFF2-40B4-BE49-F238E27FC236}">
                <a16:creationId xmlns:a16="http://schemas.microsoft.com/office/drawing/2014/main" id="{D208317A-8A47-5058-7422-4592F4B322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0416" y="2491380"/>
            <a:ext cx="240053" cy="212635"/>
          </a:xfrm>
          <a:prstGeom prst="rect">
            <a:avLst/>
          </a:prstGeom>
        </p:spPr>
      </p:pic>
      <p:pic>
        <p:nvPicPr>
          <p:cNvPr id="327" name="Picture 326" descr="A yellow sun with triangles&#10;&#10;Description automatically generated">
            <a:extLst>
              <a:ext uri="{FF2B5EF4-FFF2-40B4-BE49-F238E27FC236}">
                <a16:creationId xmlns:a16="http://schemas.microsoft.com/office/drawing/2014/main" id="{BD8065DA-6DF7-D4D5-3E90-B3A4A29C35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85884" y="3370120"/>
            <a:ext cx="240053" cy="212635"/>
          </a:xfrm>
          <a:prstGeom prst="rect">
            <a:avLst/>
          </a:prstGeom>
        </p:spPr>
      </p:pic>
      <p:pic>
        <p:nvPicPr>
          <p:cNvPr id="328" name="Picture 327" descr="A yellow sun with triangles&#10;&#10;Description automatically generated">
            <a:extLst>
              <a:ext uri="{FF2B5EF4-FFF2-40B4-BE49-F238E27FC236}">
                <a16:creationId xmlns:a16="http://schemas.microsoft.com/office/drawing/2014/main" id="{C10AC8F3-214F-C8A0-D52B-A39628E42C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90208" y="1759270"/>
            <a:ext cx="240053" cy="212635"/>
          </a:xfrm>
          <a:prstGeom prst="rect">
            <a:avLst/>
          </a:prstGeom>
        </p:spPr>
      </p:pic>
      <p:pic>
        <p:nvPicPr>
          <p:cNvPr id="329" name="Picture 328" descr="A yellow sun with triangles&#10;&#10;Description automatically generated">
            <a:extLst>
              <a:ext uri="{FF2B5EF4-FFF2-40B4-BE49-F238E27FC236}">
                <a16:creationId xmlns:a16="http://schemas.microsoft.com/office/drawing/2014/main" id="{AB4953BA-E8D9-6054-F3BE-CA71EB76AE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11214" y="1296400"/>
            <a:ext cx="240053" cy="212635"/>
          </a:xfrm>
          <a:prstGeom prst="rect">
            <a:avLst/>
          </a:prstGeom>
        </p:spPr>
      </p:pic>
      <p:pic>
        <p:nvPicPr>
          <p:cNvPr id="330" name="Picture 329" descr="A yellow sun with triangles&#10;&#10;Description automatically generated">
            <a:extLst>
              <a:ext uri="{FF2B5EF4-FFF2-40B4-BE49-F238E27FC236}">
                <a16:creationId xmlns:a16="http://schemas.microsoft.com/office/drawing/2014/main" id="{F8FC4539-6920-AE93-6E40-BC80CFB2D0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76400" y="1296400"/>
            <a:ext cx="240053" cy="212635"/>
          </a:xfrm>
          <a:prstGeom prst="rect">
            <a:avLst/>
          </a:prstGeom>
        </p:spPr>
      </p:pic>
      <p:pic>
        <p:nvPicPr>
          <p:cNvPr id="331" name="Picture 330" descr="A yellow sun with triangles&#10;&#10;Description automatically generated">
            <a:extLst>
              <a:ext uri="{FF2B5EF4-FFF2-40B4-BE49-F238E27FC236}">
                <a16:creationId xmlns:a16="http://schemas.microsoft.com/office/drawing/2014/main" id="{3BFD5CE1-7F77-FC29-6A12-BFE1BE51D7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2299" y="1297776"/>
            <a:ext cx="240053" cy="212635"/>
          </a:xfrm>
          <a:prstGeom prst="rect">
            <a:avLst/>
          </a:prstGeom>
        </p:spPr>
      </p:pic>
      <p:sp>
        <p:nvSpPr>
          <p:cNvPr id="332" name="Freeform 23">
            <a:extLst>
              <a:ext uri="{FF2B5EF4-FFF2-40B4-BE49-F238E27FC236}">
                <a16:creationId xmlns:a16="http://schemas.microsoft.com/office/drawing/2014/main" id="{368ABEB5-8869-1F1C-A00E-99C39861CA0D}"/>
              </a:ext>
            </a:extLst>
          </p:cNvPr>
          <p:cNvSpPr/>
          <p:nvPr/>
        </p:nvSpPr>
        <p:spPr>
          <a:xfrm flipH="1">
            <a:off x="9044004" y="2915926"/>
            <a:ext cx="164447" cy="22504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33" name="Freeform 23">
            <a:extLst>
              <a:ext uri="{FF2B5EF4-FFF2-40B4-BE49-F238E27FC236}">
                <a16:creationId xmlns:a16="http://schemas.microsoft.com/office/drawing/2014/main" id="{AB57729A-2A86-8F6B-DCDE-8DE482A2637F}"/>
              </a:ext>
            </a:extLst>
          </p:cNvPr>
          <p:cNvSpPr/>
          <p:nvPr/>
        </p:nvSpPr>
        <p:spPr>
          <a:xfrm flipH="1">
            <a:off x="4313571" y="5275131"/>
            <a:ext cx="164447" cy="225042"/>
          </a:xfrm>
          <a:custGeom>
            <a:avLst/>
            <a:gdLst/>
            <a:ahLst/>
            <a:cxnLst/>
            <a:rect l="l" t="t" r="r" b="b"/>
            <a:pathLst>
              <a:path w="424791" h="647188">
                <a:moveTo>
                  <a:pt x="424791" y="0"/>
                </a:moveTo>
                <a:lnTo>
                  <a:pt x="0" y="0"/>
                </a:lnTo>
                <a:lnTo>
                  <a:pt x="0" y="647189"/>
                </a:lnTo>
                <a:lnTo>
                  <a:pt x="424791" y="647189"/>
                </a:lnTo>
                <a:lnTo>
                  <a:pt x="42479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pic>
        <p:nvPicPr>
          <p:cNvPr id="334" name="Picture 333" descr="A yellow sun with triangles&#10;&#10;Description automatically generated">
            <a:extLst>
              <a:ext uri="{FF2B5EF4-FFF2-40B4-BE49-F238E27FC236}">
                <a16:creationId xmlns:a16="http://schemas.microsoft.com/office/drawing/2014/main" id="{B4C73C3F-B8D7-F12A-8777-7D699C5076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30313" y="3758037"/>
            <a:ext cx="240053" cy="21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71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701AC9A5908340A53101F6F3BF7720" ma:contentTypeVersion="18" ma:contentTypeDescription="Create a new document." ma:contentTypeScope="" ma:versionID="b57c96567e60fd70d2ca694c7e237d6d">
  <xsd:schema xmlns:xsd="http://www.w3.org/2001/XMLSchema" xmlns:xs="http://www.w3.org/2001/XMLSchema" xmlns:p="http://schemas.microsoft.com/office/2006/metadata/properties" xmlns:ns2="cfcc8f99-6edd-417c-8b08-e4af51aa64dc" xmlns:ns3="93f07fc0-f3cc-4d0b-9a4f-54b5dee9d132" targetNamespace="http://schemas.microsoft.com/office/2006/metadata/properties" ma:root="true" ma:fieldsID="3337f880a158a4f3dbcde4c01c29142b" ns2:_="" ns3:_="">
    <xsd:import namespace="cfcc8f99-6edd-417c-8b08-e4af51aa64dc"/>
    <xsd:import namespace="93f07fc0-f3cc-4d0b-9a4f-54b5dee9d1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c8f99-6edd-417c-8b08-e4af51aa64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07fc0-f3cc-4d0b-9a4f-54b5dee9d13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412bf3a-dce2-436e-b669-e1b034c8f5c5}" ma:internalName="TaxCatchAll" ma:showField="CatchAllData" ma:web="93f07fc0-f3cc-4d0b-9a4f-54b5dee9d1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cc8f99-6edd-417c-8b08-e4af51aa64dc">
      <Terms xmlns="http://schemas.microsoft.com/office/infopath/2007/PartnerControls"/>
    </lcf76f155ced4ddcb4097134ff3c332f>
    <TaxCatchAll xmlns="93f07fc0-f3cc-4d0b-9a4f-54b5dee9d132" xsi:nil="true"/>
  </documentManagement>
</p:properties>
</file>

<file path=customXml/itemProps1.xml><?xml version="1.0" encoding="utf-8"?>
<ds:datastoreItem xmlns:ds="http://schemas.openxmlformats.org/officeDocument/2006/customXml" ds:itemID="{7B899306-5A82-4233-AB0B-E9C08CF2278A}">
  <ds:schemaRefs>
    <ds:schemaRef ds:uri="93f07fc0-f3cc-4d0b-9a4f-54b5dee9d132"/>
    <ds:schemaRef ds:uri="cfcc8f99-6edd-417c-8b08-e4af51aa64d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459A7C1-8038-44CF-BFF8-4966CAA7CE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86F08A-7CBC-4C86-B0C4-0C4A2E1859A5}">
  <ds:schemaRefs>
    <ds:schemaRef ds:uri="93f07fc0-f3cc-4d0b-9a4f-54b5dee9d132"/>
    <ds:schemaRef ds:uri="cfcc8f99-6edd-417c-8b08-e4af51aa64d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2062</Words>
  <Application>Microsoft Office PowerPoint</Application>
  <PresentationFormat>A4 Paper (210x297 mm)</PresentationFormat>
  <Paragraphs>376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Lao UI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Gifty Masterson-Boley</cp:lastModifiedBy>
  <cp:revision>1</cp:revision>
  <cp:lastPrinted>2019-01-04T10:04:38Z</cp:lastPrinted>
  <dcterms:created xsi:type="dcterms:W3CDTF">2017-01-23T17:53:41Z</dcterms:created>
  <dcterms:modified xsi:type="dcterms:W3CDTF">2026-04-23T17:23:09Z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0x01010043701AC9A5908340A53101F6F3BF7720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  <property fmtid="{D5CDD505-2E9C-101B-9397-08002B2CF9AE}" pid="6" name="KSOProductBuildVer">
    <vt:lpwstr>1033-10.1.0.5672</vt:lpwstr>
  </property>
  <property fmtid="{D5CDD505-2E9C-101B-9397-08002B2CF9AE}" pid="7" name="MediaServiceImageTags">
    <vt:lpwstr/>
  </property>
</Properties>
</file>