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embeddedFontLst>
    <p:embeddedFont>
      <p:font typeface="Comfortaa"/>
      <p:regular r:id="rId7"/>
      <p:bold r:id="rId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Comfortaa-regular.fntdata"/><Relationship Id="rId8" Type="http://schemas.openxmlformats.org/officeDocument/2006/relationships/font" Target="fonts/Comfortaa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B6D7A8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69600" y="936100"/>
            <a:ext cx="4605900" cy="41556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700" u="sng">
                <a:latin typeface="Comfortaa"/>
                <a:ea typeface="Comfortaa"/>
                <a:cs typeface="Comfortaa"/>
                <a:sym typeface="Comfortaa"/>
              </a:rPr>
              <a:t>Outcomes</a:t>
            </a:r>
            <a:endParaRPr b="1" sz="1700" u="sng">
              <a:latin typeface="Comfortaa"/>
              <a:ea typeface="Comfortaa"/>
              <a:cs typeface="Comfortaa"/>
              <a:sym typeface="Comfortaa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Font typeface="Comfortaa"/>
              <a:buChar char="-"/>
            </a:pPr>
            <a:r>
              <a:rPr lang="en" sz="1200">
                <a:latin typeface="Comfortaa"/>
                <a:ea typeface="Comfortaa"/>
                <a:cs typeface="Comfortaa"/>
                <a:sym typeface="Comfortaa"/>
              </a:rPr>
              <a:t>Look at examples of Islamic art and how it was used in important places of worship and homes.</a:t>
            </a:r>
            <a:endParaRPr sz="1200">
              <a:latin typeface="Comfortaa"/>
              <a:ea typeface="Comfortaa"/>
              <a:cs typeface="Comfortaa"/>
              <a:sym typeface="Comfortaa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Font typeface="Comfortaa"/>
              <a:buChar char="-"/>
            </a:pPr>
            <a:r>
              <a:rPr lang="en" sz="1200">
                <a:latin typeface="Comfortaa"/>
                <a:ea typeface="Comfortaa"/>
                <a:cs typeface="Comfortaa"/>
                <a:sym typeface="Comfortaa"/>
              </a:rPr>
              <a:t>Look at examples of Christian art e.g. The Last Supper Da Vinci, Michelangelo Sistine chapel and discuss what they show.</a:t>
            </a:r>
            <a:endParaRPr sz="1200">
              <a:latin typeface="Comfortaa"/>
              <a:ea typeface="Comfortaa"/>
              <a:cs typeface="Comfortaa"/>
              <a:sym typeface="Comfortaa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Font typeface="Comfortaa"/>
              <a:buChar char="-"/>
            </a:pPr>
            <a:r>
              <a:rPr lang="en" sz="1200">
                <a:latin typeface="Comfortaa"/>
                <a:ea typeface="Comfortaa"/>
                <a:cs typeface="Comfortaa"/>
                <a:sym typeface="Comfortaa"/>
              </a:rPr>
              <a:t>Look at examples of Christian statues and explore why some religions do not have statues.</a:t>
            </a:r>
            <a:endParaRPr sz="1200">
              <a:latin typeface="Comfortaa"/>
              <a:ea typeface="Comfortaa"/>
              <a:cs typeface="Comfortaa"/>
              <a:sym typeface="Comfortaa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Font typeface="Comfortaa"/>
              <a:buChar char="-"/>
            </a:pPr>
            <a:r>
              <a:rPr lang="en" sz="1200">
                <a:latin typeface="Comfortaa"/>
                <a:ea typeface="Comfortaa"/>
                <a:cs typeface="Comfortaa"/>
                <a:sym typeface="Comfortaa"/>
              </a:rPr>
              <a:t>Look at examples of floats and icons carried on parades e.g Easter time – How does this link to Commitment and Belonging?</a:t>
            </a:r>
            <a:endParaRPr sz="1200">
              <a:latin typeface="Comfortaa"/>
              <a:ea typeface="Comfortaa"/>
              <a:cs typeface="Comfortaa"/>
              <a:sym typeface="Comfortaa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Font typeface="Comfortaa"/>
              <a:buChar char="-"/>
            </a:pPr>
            <a:r>
              <a:rPr lang="en" sz="1200">
                <a:latin typeface="Comfortaa"/>
                <a:ea typeface="Comfortaa"/>
                <a:cs typeface="Comfortaa"/>
                <a:sym typeface="Comfortaa"/>
              </a:rPr>
              <a:t>Listen to key pieces of music for different religions e.g. Maher Zain ‘The Chosen One’ rituals of Islam and famous Christian Carols and discuss what they say.</a:t>
            </a:r>
            <a:endParaRPr sz="1200">
              <a:latin typeface="Comfortaa"/>
              <a:ea typeface="Comfortaa"/>
              <a:cs typeface="Comfortaa"/>
              <a:sym typeface="Comfortaa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Font typeface="Comfortaa"/>
              <a:buChar char="-"/>
            </a:pPr>
            <a:r>
              <a:rPr lang="en" sz="1200">
                <a:latin typeface="Comfortaa"/>
                <a:ea typeface="Comfortaa"/>
                <a:cs typeface="Comfortaa"/>
                <a:sym typeface="Comfortaa"/>
              </a:rPr>
              <a:t>Look at examples of modern art and how they represent religious beliefs. </a:t>
            </a:r>
            <a:endParaRPr sz="1200">
              <a:latin typeface="Comfortaa"/>
              <a:ea typeface="Comfortaa"/>
              <a:cs typeface="Comfortaa"/>
              <a:sym typeface="Comfortaa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Font typeface="Comfortaa"/>
              <a:buChar char="-"/>
            </a:pPr>
            <a:r>
              <a:rPr lang="en" sz="1200">
                <a:latin typeface="Comfortaa"/>
                <a:ea typeface="Comfortaa"/>
                <a:cs typeface="Comfortaa"/>
                <a:sym typeface="Comfortaa"/>
              </a:rPr>
              <a:t>Look at examples of where art has united religions e.g. Seville palace a mix of Islamic and Christian architecture and art. </a:t>
            </a:r>
            <a:endParaRPr b="1" sz="1200" u="sng"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55" name="Google Shape;55;p13"/>
          <p:cNvSpPr/>
          <p:nvPr/>
        </p:nvSpPr>
        <p:spPr>
          <a:xfrm>
            <a:off x="5356500" y="936100"/>
            <a:ext cx="3607800" cy="13482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200" u="sng">
                <a:latin typeface="Comfortaa"/>
                <a:ea typeface="Comfortaa"/>
                <a:cs typeface="Comfortaa"/>
                <a:sym typeface="Comfortaa"/>
              </a:rPr>
              <a:t>Vocabulary</a:t>
            </a:r>
            <a:endParaRPr b="1" sz="2200" u="sng"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latin typeface="Comfortaa"/>
                <a:ea typeface="Comfortaa"/>
                <a:cs typeface="Comfortaa"/>
                <a:sym typeface="Comfortaa"/>
              </a:rPr>
              <a:t>The Last Supper      Mother Zain</a:t>
            </a:r>
            <a:endParaRPr sz="1500"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latin typeface="Comfortaa"/>
                <a:ea typeface="Comfortaa"/>
                <a:cs typeface="Comfortaa"/>
                <a:sym typeface="Comfortaa"/>
              </a:rPr>
              <a:t>Sistine Chapel            Vatican</a:t>
            </a:r>
            <a:endParaRPr sz="1500"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latin typeface="Comfortaa"/>
                <a:ea typeface="Comfortaa"/>
                <a:cs typeface="Comfortaa"/>
                <a:sym typeface="Comfortaa"/>
              </a:rPr>
              <a:t>Pope                         Renaissance</a:t>
            </a:r>
            <a:endParaRPr sz="1500"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latin typeface="Comfortaa"/>
                <a:ea typeface="Comfortaa"/>
                <a:cs typeface="Comfortaa"/>
                <a:sym typeface="Comfortaa"/>
              </a:rPr>
              <a:t>Icon</a:t>
            </a:r>
            <a:endParaRPr sz="1500">
              <a:latin typeface="Comfortaa"/>
              <a:ea typeface="Comfortaa"/>
              <a:cs typeface="Comfortaa"/>
              <a:sym typeface="Comfortaa"/>
            </a:endParaRPr>
          </a:p>
        </p:txBody>
      </p:sp>
      <p:pic>
        <p:nvPicPr>
          <p:cNvPr id="56" name="Google Shape;56;p13"/>
          <p:cNvPicPr preferRelativeResize="0"/>
          <p:nvPr/>
        </p:nvPicPr>
        <p:blipFill rotWithShape="1">
          <a:blip r:embed="rId3">
            <a:alphaModFix/>
          </a:blip>
          <a:srcRect b="54121" l="11408" r="73461" t="34033"/>
          <a:stretch/>
        </p:blipFill>
        <p:spPr>
          <a:xfrm>
            <a:off x="6934324" y="4167799"/>
            <a:ext cx="2097499" cy="923651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/>
          <p:nvPr/>
        </p:nvSpPr>
        <p:spPr>
          <a:xfrm>
            <a:off x="69600" y="97913"/>
            <a:ext cx="9004800" cy="7137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latin typeface="Comfortaa"/>
                <a:ea typeface="Comfortaa"/>
                <a:cs typeface="Comfortaa"/>
                <a:sym typeface="Comfortaa"/>
              </a:rPr>
              <a:t>How Do People Express their Faith Through the Arts?</a:t>
            </a:r>
            <a:endParaRPr sz="2500">
              <a:latin typeface="Comfortaa"/>
              <a:ea typeface="Comfortaa"/>
              <a:cs typeface="Comfortaa"/>
              <a:sym typeface="Comfortaa"/>
            </a:endParaRPr>
          </a:p>
        </p:txBody>
      </p:sp>
      <p:pic>
        <p:nvPicPr>
          <p:cNvPr id="58" name="Google Shape;58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879950" y="2368050"/>
            <a:ext cx="3718000" cy="1716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