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9C1"/>
    <a:srgbClr val="EBDF6A"/>
    <a:srgbClr val="ED24B5"/>
    <a:srgbClr val="04AC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CAFC5-603D-6E42-8489-3D3D05D7AAF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8B56E-E5CB-5240-82C4-7B4148B60D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9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1: Create mind-map</a:t>
            </a:r>
            <a:r>
              <a:rPr lang="en-US" baseline="0" dirty="0"/>
              <a:t> see sketchbook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1827-7933-724F-97FC-8D56EC15D1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9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2/3: Drawing Shells using the formal elements (list these) Fill and A3 sheet. Pencil, Pen, Charcoal,</a:t>
            </a:r>
            <a:r>
              <a:rPr lang="en-US" baseline="0" dirty="0"/>
              <a:t> Carbon.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1827-7933-724F-97FC-8D56EC15D1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1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Cropping, Scale, Proportion,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A1827-7933-724F-97FC-8D56EC15D11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7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8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85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6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2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0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9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6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AC2F-DECB-D240-BD35-0B5EC79E0301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32C7-9BEE-F049-96E2-AC30618BD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2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ynellA@Mayfield.Portsmouth.sch.uk" TargetMode="External"/><Relationship Id="rId2" Type="http://schemas.openxmlformats.org/officeDocument/2006/relationships/hyperlink" Target="mailto:Astlesk@mayfied.portsmouth.sch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5247C-A985-4877-A289-662E4F844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08059"/>
            <a:ext cx="6858000" cy="889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Autumn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76951-84D9-440C-A8F0-DDFA64F24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59470"/>
            <a:ext cx="6858000" cy="253906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Complete the tasks on the following slides, then once you have completed all of them to a high standard email the work to your art teacher. </a:t>
            </a:r>
          </a:p>
          <a:p>
            <a:r>
              <a:rPr lang="en-GB" dirty="0"/>
              <a:t>Email addresses are below:</a:t>
            </a:r>
          </a:p>
          <a:p>
            <a:endParaRPr lang="en-GB" dirty="0"/>
          </a:p>
          <a:p>
            <a:r>
              <a:rPr lang="en-GB" dirty="0"/>
              <a:t>Miss Astles = </a:t>
            </a:r>
            <a:r>
              <a:rPr lang="en-GB" dirty="0">
                <a:hlinkClick r:id="rId2"/>
              </a:rPr>
              <a:t>Astlesk@mayfied.portsmouth.sch.uk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Ms </a:t>
            </a:r>
            <a:r>
              <a:rPr lang="en-GB" dirty="0" err="1"/>
              <a:t>Reynell</a:t>
            </a:r>
            <a:r>
              <a:rPr lang="en-GB" dirty="0"/>
              <a:t> = </a:t>
            </a:r>
            <a:r>
              <a:rPr lang="en-GB" dirty="0">
                <a:hlinkClick r:id="rId3"/>
              </a:rPr>
              <a:t>ReynellA@Mayfield.Portsmouth.sch.uk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84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437" y="347901"/>
            <a:ext cx="5656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dobe Caslon Pro Bold"/>
                <a:cs typeface="Adobe Caslon Pro Bold"/>
              </a:rPr>
              <a:t>What are Natural Forms?</a:t>
            </a:r>
          </a:p>
        </p:txBody>
      </p:sp>
      <p:pic>
        <p:nvPicPr>
          <p:cNvPr id="3" name="Picture 2" descr="albtrees.jpg"/>
          <p:cNvPicPr>
            <a:picLocks noChangeAspect="1"/>
          </p:cNvPicPr>
          <p:nvPr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79" y="1264528"/>
            <a:ext cx="6623797" cy="47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tural_form___shell_by_blackroseruby-d4noesp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21826" r="1955"/>
          <a:stretch/>
        </p:blipFill>
        <p:spPr>
          <a:xfrm>
            <a:off x="6753771" y="2846921"/>
            <a:ext cx="3117782" cy="3766913"/>
          </a:xfrm>
          <a:prstGeom prst="rect">
            <a:avLst/>
          </a:prstGeom>
        </p:spPr>
      </p:pic>
      <p:pic>
        <p:nvPicPr>
          <p:cNvPr id="3" name="Picture 2" descr="20121104-1646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26789"/>
            <a:ext cx="5727255" cy="4278663"/>
          </a:xfrm>
          <a:prstGeom prst="rect">
            <a:avLst/>
          </a:prstGeom>
        </p:spPr>
      </p:pic>
      <p:pic>
        <p:nvPicPr>
          <p:cNvPr id="2" name="Picture 1" descr="small_shell_by_eekxpo-d5fynq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58" y="292115"/>
            <a:ext cx="3695700" cy="2540000"/>
          </a:xfrm>
          <a:prstGeom prst="rect">
            <a:avLst/>
          </a:prstGeom>
        </p:spPr>
      </p:pic>
      <p:pic>
        <p:nvPicPr>
          <p:cNvPr id="5" name="Picture 4" descr="0cee3c8068d477a2bda276793242080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" y="3893652"/>
            <a:ext cx="3705436" cy="2964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2832" y="4595440"/>
            <a:ext cx="7758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dobe Caslon Pro Bold"/>
                <a:cs typeface="Adobe Caslon Pro Bold"/>
              </a:rPr>
              <a:t>Create the following:</a:t>
            </a:r>
          </a:p>
          <a:p>
            <a:r>
              <a:rPr lang="en-US" sz="2400" dirty="0">
                <a:latin typeface="Adobe Caslon Pro Bold"/>
                <a:cs typeface="Adobe Caslon Pro Bold"/>
              </a:rPr>
              <a:t>1. Natural Form Title page</a:t>
            </a:r>
          </a:p>
          <a:p>
            <a:r>
              <a:rPr lang="en-US" sz="2400" dirty="0">
                <a:latin typeface="Adobe Caslon Pro Bold"/>
                <a:cs typeface="Adobe Caslon Pro Bold"/>
              </a:rPr>
              <a:t>2. Mind map</a:t>
            </a:r>
          </a:p>
          <a:p>
            <a:r>
              <a:rPr lang="en-US" sz="2400" dirty="0">
                <a:latin typeface="Adobe Caslon Pro Bold"/>
                <a:cs typeface="Adobe Caslon Pro Bold"/>
              </a:rPr>
              <a:t>3. Observational Studies</a:t>
            </a:r>
          </a:p>
          <a:p>
            <a:pPr marL="285750" indent="-285750">
              <a:buFont typeface="Arial"/>
              <a:buChar char="•"/>
            </a:pPr>
            <a:endParaRPr lang="en-US" sz="3600" dirty="0">
              <a:latin typeface="Adobe Caslon Pro Bold"/>
              <a:cs typeface="Adobe Caslon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37562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trees.jpg"/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1" y="1347851"/>
            <a:ext cx="6623797" cy="4788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280841">
            <a:off x="681905" y="627889"/>
            <a:ext cx="41446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Starter Questions!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154" y="2227384"/>
            <a:ext cx="760046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are natural Forms? Examples…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formal elements do you need to think about before starting these drawings? What order would you put them in?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495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50" y="287315"/>
            <a:ext cx="5920145" cy="2862322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Adobe Caslon Pro"/>
                <a:cs typeface="Adobe Caslon Pro"/>
              </a:rPr>
              <a:t>Lesson Objective</a:t>
            </a:r>
            <a:r>
              <a:rPr lang="en-US" sz="3600" dirty="0">
                <a:latin typeface="Adobe Caslon Pro"/>
                <a:cs typeface="Adobe Caslon Pro"/>
              </a:rPr>
              <a:t>: </a:t>
            </a:r>
          </a:p>
          <a:p>
            <a:pPr algn="ctr"/>
            <a:r>
              <a:rPr lang="en-US" sz="3600" dirty="0">
                <a:latin typeface="Adobe Caslon Pro"/>
                <a:cs typeface="Adobe Caslon Pro"/>
              </a:rPr>
              <a:t>To examine different shapes of natural forms and create our own drawings through a range of materials.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150" y="3243378"/>
            <a:ext cx="572476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Tasks: Draw as many different natural forms</a:t>
            </a:r>
          </a:p>
          <a:p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000" b="1" dirty="0"/>
              <a:t>Recreate a shell in pencil, </a:t>
            </a:r>
            <a:r>
              <a:rPr lang="en-US" sz="2000" b="1" dirty="0" err="1"/>
              <a:t>coloured</a:t>
            </a:r>
            <a:r>
              <a:rPr lang="en-US" sz="2000" b="1" dirty="0"/>
              <a:t> pencil and pen through observational drawing/ looking at the handouts.</a:t>
            </a:r>
          </a:p>
          <a:p>
            <a:pPr marL="457200" indent="-457200">
              <a:buAutoNum type="arabicPeriod"/>
            </a:pPr>
            <a:r>
              <a:rPr lang="en-US" sz="2000" b="1" dirty="0"/>
              <a:t>Create a skull pencil drawing showing a wide range of tone (graduated shading).</a:t>
            </a:r>
          </a:p>
          <a:p>
            <a:pPr marL="457200" indent="-457200">
              <a:buAutoNum type="arabicPeriod"/>
            </a:pPr>
            <a:r>
              <a:rPr lang="en-US" sz="2000" b="1" dirty="0"/>
              <a:t>Experiment and create a range of mark making techniques (see handout).</a:t>
            </a:r>
          </a:p>
          <a:p>
            <a:pPr marL="457200" indent="-457200">
              <a:buAutoNum type="arabicPeriod"/>
            </a:pPr>
            <a:r>
              <a:rPr lang="en-US" sz="2000" b="1" dirty="0"/>
              <a:t>Create a pencil pinecone drawing.</a:t>
            </a:r>
          </a:p>
          <a:p>
            <a:pPr marL="457200" indent="-457200">
              <a:buAutoNum type="arabicPeriod"/>
            </a:pPr>
            <a:r>
              <a:rPr lang="en-US" sz="2000" b="1" dirty="0"/>
              <a:t>Recreate one of your outcomes in charcoal.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38" y="187735"/>
            <a:ext cx="230505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38" y="2244239"/>
            <a:ext cx="2549545" cy="2069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118" y="4501634"/>
            <a:ext cx="2411046" cy="216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7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btrees.jpg"/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41" y="1347851"/>
            <a:ext cx="6623797" cy="4788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1280841">
            <a:off x="681905" y="627889"/>
            <a:ext cx="414468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Evaluate!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0154" y="2227384"/>
            <a:ext cx="7600461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went well with your drawings?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was unexpected?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What do you think you need to </a:t>
            </a:r>
            <a:r>
              <a:rPr lang="en-US" sz="2400" dirty="0" err="1"/>
              <a:t>practise</a:t>
            </a:r>
            <a:r>
              <a:rPr lang="en-US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How can you develop your page even further?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9987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383A68F83C6A47BFB95B29838E2CE4" ma:contentTypeVersion="13" ma:contentTypeDescription="Create a new document." ma:contentTypeScope="" ma:versionID="2793a5c04a7cd238eb459fc47ead991b">
  <xsd:schema xmlns:xsd="http://www.w3.org/2001/XMLSchema" xmlns:xs="http://www.w3.org/2001/XMLSchema" xmlns:p="http://schemas.microsoft.com/office/2006/metadata/properties" xmlns:ns2="256cee14-f636-4681-b71d-45a30a133b2b" xmlns:ns3="6f14df77-98d2-4ed4-8da8-6de542f49458" targetNamespace="http://schemas.microsoft.com/office/2006/metadata/properties" ma:root="true" ma:fieldsID="b540711167b4bee9c7c5cfa3f311e1ed" ns2:_="" ns3:_="">
    <xsd:import namespace="256cee14-f636-4681-b71d-45a30a133b2b"/>
    <xsd:import namespace="6f14df77-98d2-4ed4-8da8-6de542f494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No_x002e_Less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cee14-f636-4681-b71d-45a30a133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_x002e_Lessons" ma:index="20" nillable="true" ma:displayName="No. Lessons" ma:description="How many lessons in the project&#10;" ma:format="Dropdown" ma:internalName="No_x002e_Lesson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4df77-98d2-4ed4-8da8-6de542f494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_x002e_Lessons xmlns="256cee14-f636-4681-b71d-45a30a133b2b" xsi:nil="true"/>
  </documentManagement>
</p:properties>
</file>

<file path=customXml/itemProps1.xml><?xml version="1.0" encoding="utf-8"?>
<ds:datastoreItem xmlns:ds="http://schemas.openxmlformats.org/officeDocument/2006/customXml" ds:itemID="{80E8D7A4-3741-4F27-ACBE-DC898150B2C4}"/>
</file>

<file path=customXml/itemProps2.xml><?xml version="1.0" encoding="utf-8"?>
<ds:datastoreItem xmlns:ds="http://schemas.openxmlformats.org/officeDocument/2006/customXml" ds:itemID="{3E554974-ECCF-4429-A007-25612D3070A2}"/>
</file>

<file path=customXml/itemProps3.xml><?xml version="1.0" encoding="utf-8"?>
<ds:datastoreItem xmlns:ds="http://schemas.openxmlformats.org/officeDocument/2006/customXml" ds:itemID="{2840C0CA-FAC7-460D-A7A1-E4EF9BF273CC}"/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279</Words>
  <Application>Microsoft Office PowerPoint</Application>
  <PresentationFormat>On-screen Show (4:3)</PresentationFormat>
  <Paragraphs>36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Caslon Pro</vt:lpstr>
      <vt:lpstr>Adobe Caslon Pro Bold</vt:lpstr>
      <vt:lpstr>Arial</vt:lpstr>
      <vt:lpstr>Calibri</vt:lpstr>
      <vt:lpstr>Office Theme</vt:lpstr>
      <vt:lpstr>Autumn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Brighton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Astles</dc:creator>
  <cp:lastModifiedBy>AstlesK</cp:lastModifiedBy>
  <cp:revision>25</cp:revision>
  <dcterms:created xsi:type="dcterms:W3CDTF">2016-08-30T16:06:40Z</dcterms:created>
  <dcterms:modified xsi:type="dcterms:W3CDTF">2020-10-20T11:09:44Z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0x010100F1383A68F83C6A47BFB95B29838E2CE4</vt:lpwstr>
  </property>
</Properties>
</file>