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6" r:id="rId5"/>
    <p:sldId id="275" r:id="rId6"/>
    <p:sldId id="277" r:id="rId7"/>
    <p:sldId id="283" r:id="rId8"/>
    <p:sldId id="284" r:id="rId9"/>
    <p:sldId id="279" r:id="rId10"/>
    <p:sldId id="282" r:id="rId11"/>
    <p:sldId id="280" r:id="rId12"/>
    <p:sldId id="281" r:id="rId13"/>
    <p:sldId id="285" r:id="rId14"/>
    <p:sldId id="27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660"/>
  </p:normalViewPr>
  <p:slideViewPr>
    <p:cSldViewPr>
      <p:cViewPr varScale="1">
        <p:scale>
          <a:sx n="68" d="100"/>
          <a:sy n="68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7A6E-197C-4F29-BB07-F4D095F3067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CE22-620C-4FE7-B3E6-128A9A585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7B32-4AE8-4803-836C-6DAB40D417A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66A1-ACE3-4A72-BDE1-EB5D5007A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is optional if your class can’t remember what they did in year 7!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VIDEO: http://www.bbc.co.uk/education/guides/z26rcdm/revision/3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4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used for printing so pupils have a hard copy.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0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+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37" y="0"/>
            <a:ext cx="8229600" cy="6926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Lesson Objective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775" y="836713"/>
            <a:ext cx="8208962" cy="72007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824" y="3259932"/>
            <a:ext cx="8208962" cy="72007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Strand 1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Towards: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Met: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Depth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80824" y="2376339"/>
            <a:ext cx="8229600" cy="69269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5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8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cTwu6TFZ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186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Objective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681" y="1052736"/>
            <a:ext cx="5642447" cy="100811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How do computers use binary to store data?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-28065" y="3343094"/>
            <a:ext cx="8964488" cy="3193404"/>
          </a:xfrm>
        </p:spPr>
        <p:txBody>
          <a:bodyPr/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Strand 5:	</a:t>
            </a:r>
            <a:r>
              <a:rPr lang="en-GB" b="0" dirty="0"/>
              <a:t>I can explain how information travels around a computer system.</a:t>
            </a:r>
            <a:endParaRPr lang="en-GB" dirty="0"/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</a:t>
            </a:r>
            <a:r>
              <a:rPr lang="en-GB" b="0" dirty="0"/>
              <a:t>I can recall how to count to 16 in binary.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</a:t>
            </a:r>
            <a:r>
              <a:rPr lang="en-GB" b="0" dirty="0"/>
              <a:t>I can explain how to convert denary to binary and vice versa (up to 255).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</a:t>
            </a:r>
            <a:r>
              <a:rPr lang="en-GB" b="0" dirty="0"/>
              <a:t>I can explain how to add 2 8-bit binary numbers.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73547" y="953344"/>
            <a:ext cx="3071585" cy="23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186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Objective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681" y="1052736"/>
            <a:ext cx="8208962" cy="72007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How do computers store data?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3068960"/>
            <a:ext cx="8964488" cy="3193404"/>
          </a:xfrm>
        </p:spPr>
        <p:txBody>
          <a:bodyPr/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Strand 4:	</a:t>
            </a:r>
            <a:r>
              <a:rPr lang="en-GB" b="0" dirty="0"/>
              <a:t>I can understand how the fetch – execute cycle works and how Moore’s law affects computer architecture.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</a:t>
            </a:r>
            <a:r>
              <a:rPr lang="en-GB" b="0" dirty="0"/>
              <a:t>I can name the 3 types of secondary storage.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</a:t>
            </a:r>
            <a:r>
              <a:rPr lang="en-GB" b="0" dirty="0"/>
              <a:t>I can explain Moore's law and how each of the types of secondary storage store binary digits.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</a:t>
            </a:r>
            <a:r>
              <a:rPr lang="en-GB" b="0" dirty="0"/>
              <a:t>I can explain how Moore's law has improved computer storage over the last 50 years.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78126" y="1029932"/>
            <a:ext cx="3431625" cy="21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Task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marL="0" indent="0" algn="r">
              <a:buNone/>
            </a:pPr>
            <a:fld id="{B4A8C577-7403-4989-9318-96726CFE0026}" type="datetime1">
              <a:rPr lang="en-GB" b="1" u="sng" smtClean="0"/>
              <a:t>23/09/2020</a:t>
            </a:fld>
            <a:endParaRPr lang="en-GB" b="1" u="sng" dirty="0"/>
          </a:p>
          <a:p>
            <a:pPr marL="0" indent="0" algn="ctr">
              <a:buNone/>
            </a:pPr>
            <a:r>
              <a:rPr lang="en-GB" b="1" u="sng" dirty="0"/>
              <a:t>How do computers store data?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 today’s title and date to your learning diary.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Answer the following question in your learning diary:</a:t>
            </a:r>
          </a:p>
          <a:p>
            <a:pPr marL="987425" indent="0">
              <a:buNone/>
            </a:pPr>
            <a:r>
              <a:rPr lang="en-GB" i="1" dirty="0"/>
              <a:t>How many different devices of storing data can you name?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7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 – why binary?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As we looked at last lesson, all computers store data as 1s and 0s.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Watch this video </a:t>
            </a:r>
            <a:r>
              <a:rPr lang="en-GB" dirty="0"/>
              <a:t>to see why. As ever, there will be questions at the end!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4198501" cy="21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Task 2 – why binary?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On the following slides you are going to look at 3 different ways that computers store binary data.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each one you need to say</a:t>
            </a:r>
          </a:p>
          <a:p>
            <a:pPr marL="992188" indent="-514350">
              <a:buFont typeface="+mj-lt"/>
              <a:buAutoNum type="arabicPeriod"/>
            </a:pPr>
            <a:r>
              <a:rPr lang="en-GB" dirty="0"/>
              <a:t>How does it store 1s and 0s</a:t>
            </a:r>
          </a:p>
          <a:p>
            <a:pPr marL="992188" indent="-514350">
              <a:buFont typeface="+mj-lt"/>
              <a:buAutoNum type="arabicPeriod"/>
            </a:pPr>
            <a:r>
              <a:rPr lang="en-GB" dirty="0"/>
              <a:t>One example of a device that uses this storage.</a:t>
            </a:r>
          </a:p>
          <a:p>
            <a:pPr marL="477838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2296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b="1" dirty="0"/>
          </a:p>
          <a:p>
            <a:pPr>
              <a:tabLst>
                <a:tab pos="1430338" algn="l"/>
              </a:tabLst>
            </a:pPr>
            <a:r>
              <a:rPr lang="en-GB" dirty="0"/>
              <a:t>Explain an advantage and disadvantage of each one.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74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Storage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469369"/>
            <a:ext cx="6438456" cy="3384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Optical Storage is a laser is used to burn marks on a disk – 1s are a burn mark and 0s are not.</a:t>
            </a:r>
            <a:endParaRPr lang="en-GB" sz="1800" b="1" dirty="0">
              <a:solidFill>
                <a:srgbClr val="BB2031"/>
              </a:solidFill>
            </a:endParaRPr>
          </a:p>
          <a:p>
            <a:endParaRPr lang="en-GB" sz="1800" dirty="0">
              <a:solidFill>
                <a:srgbClr val="BB2031"/>
              </a:solidFill>
            </a:endParaRPr>
          </a:p>
          <a:p>
            <a:r>
              <a:rPr lang="en-GB" sz="1800" dirty="0"/>
              <a:t>CDs &amp; DVDs are read using a </a:t>
            </a:r>
            <a:r>
              <a:rPr lang="en-GB" sz="1800" b="1" dirty="0">
                <a:solidFill>
                  <a:srgbClr val="BB2031"/>
                </a:solidFill>
              </a:rPr>
              <a:t>RED laser</a:t>
            </a:r>
          </a:p>
          <a:p>
            <a:endParaRPr lang="en-GB" sz="1800" b="1" dirty="0">
              <a:solidFill>
                <a:srgbClr val="BB2031"/>
              </a:solidFill>
            </a:endParaRPr>
          </a:p>
          <a:p>
            <a:endParaRPr lang="en-GB" sz="1800" b="1" dirty="0">
              <a:solidFill>
                <a:srgbClr val="BB2031"/>
              </a:solidFill>
            </a:endParaRPr>
          </a:p>
          <a:p>
            <a:r>
              <a:rPr lang="en-GB" sz="1800" dirty="0"/>
              <a:t>Blue Ray discs are read using a </a:t>
            </a:r>
            <a:r>
              <a:rPr lang="en-GB" sz="1800" b="1" dirty="0">
                <a:solidFill>
                  <a:srgbClr val="0070C0"/>
                </a:solidFill>
              </a:rPr>
              <a:t>BLUE laser</a:t>
            </a:r>
          </a:p>
          <a:p>
            <a:endParaRPr lang="en-GB" sz="1800" b="1" dirty="0">
              <a:solidFill>
                <a:srgbClr val="BB2031"/>
              </a:solidFill>
            </a:endParaRPr>
          </a:p>
          <a:p>
            <a:r>
              <a:rPr lang="en-GB" sz="1800" dirty="0"/>
              <a:t>Because the blue laser is thinner, we can fit more ‘spirals’ onto the disc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16016" y="2018039"/>
            <a:ext cx="2016224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76656" y="2832434"/>
            <a:ext cx="2016224" cy="10801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950290"/>
            <a:ext cx="3190389" cy="17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Storage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1988840"/>
            <a:ext cx="6438456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Magnetic Storage is any device where the data is stored using magnetised Iron. </a:t>
            </a:r>
          </a:p>
          <a:p>
            <a:r>
              <a:rPr lang="en-GB" sz="1800" dirty="0"/>
              <a:t>When the reader passes over the area to be read, if the section is magnetic it reads a 1, otherwise it reads a 0.</a:t>
            </a:r>
          </a:p>
          <a:p>
            <a:endParaRPr lang="en-GB" sz="1800" dirty="0">
              <a:solidFill>
                <a:srgbClr val="BB2031"/>
              </a:solidFill>
            </a:endParaRPr>
          </a:p>
        </p:txBody>
      </p:sp>
      <p:pic>
        <p:nvPicPr>
          <p:cNvPr id="5" name="Picture 2" descr="https://lh6.googleusercontent.com/-gc-wdW8AaZM/TYCpOTmIQUI/AAAAAAAAAeQ/pgX4vxCOYsQ/s1600/storage+devic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64" y="3739870"/>
            <a:ext cx="1735967" cy="13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eeksandbeats.com/wp-content/uploads/2014/05/Cassette-Tap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560" y="3821791"/>
            <a:ext cx="1873837" cy="12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neatoshop.com/images/product/39/5839/Floppy-Disk-Coasters_27808-l.jpg?v=278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3" y="3503119"/>
            <a:ext cx="2428896" cy="16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2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 State Storage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71600" y="1691704"/>
            <a:ext cx="7560840" cy="231054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Solid State Storage is any device where the data is stored can be read without any moving parts.</a:t>
            </a:r>
          </a:p>
          <a:p>
            <a:endParaRPr lang="en-GB" sz="1800" dirty="0"/>
          </a:p>
          <a:p>
            <a:r>
              <a:rPr lang="en-GB" sz="1800" dirty="0"/>
              <a:t>They use tiny transistors – if the transistor is ‘on’ it is a 1, if it is ‘off’ it is a 0.</a:t>
            </a:r>
          </a:p>
          <a:p>
            <a:endParaRPr lang="en-GB" sz="1800" dirty="0">
              <a:solidFill>
                <a:srgbClr val="BB2031"/>
              </a:solidFill>
            </a:endParaRPr>
          </a:p>
          <a:p>
            <a:r>
              <a:rPr lang="en-GB" sz="1800" dirty="0">
                <a:solidFill>
                  <a:srgbClr val="BB2031"/>
                </a:solidFill>
              </a:rPr>
              <a:t>Because there are no moving parts, solid state stays cooler &amp; is generally more reliable!</a:t>
            </a:r>
            <a:endParaRPr lang="en-GB" sz="1800" dirty="0"/>
          </a:p>
        </p:txBody>
      </p:sp>
      <p:pic>
        <p:nvPicPr>
          <p:cNvPr id="5" name="Picture 2" descr="http://www.igcseict.info/theory/3/solid/files/stacks_image_708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19" y="4703484"/>
            <a:ext cx="1447184" cy="1227213"/>
          </a:xfrm>
          <a:prstGeom prst="roundRect">
            <a:avLst>
              <a:gd name="adj" fmla="val 1886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dorbit.com/media/uploads/2004/10/24_f29bd1ebd5645b3ea852d9a904afd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2245"/>
            <a:ext cx="2478445" cy="17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ocztechnology.com/images/OCZ_nocti_SS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4" b="93841" l="2969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9" y="3831105"/>
            <a:ext cx="2732825" cy="21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1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Moore’s Law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008" y="1741869"/>
            <a:ext cx="8229600" cy="2664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In 1965 Gordon Moore (co-founder of Intel) observed that the number of transistors that can be fit into a </a:t>
            </a:r>
            <a:r>
              <a:rPr lang="en-GB" dirty="0" err="1"/>
              <a:t>sq</a:t>
            </a:r>
            <a:r>
              <a:rPr lang="en-GB" dirty="0"/>
              <a:t> cm doubles every 2 years. This has proven to be true ever since!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you think this has affected computer system designs over the last 50 years?</a:t>
            </a:r>
          </a:p>
          <a:p>
            <a:pPr marL="477838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1895" y="5013176"/>
            <a:ext cx="7056784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b="1" dirty="0"/>
          </a:p>
          <a:p>
            <a:pPr>
              <a:tabLst>
                <a:tab pos="1430338" algn="l"/>
              </a:tabLst>
            </a:pPr>
            <a:r>
              <a:rPr lang="en-GB" dirty="0"/>
              <a:t>Explain at least 2 ways in which computers have changed as a result of Moore’s Law.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309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36471"/>
            <a:ext cx="8229600" cy="2016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Mark on the effort you think you have put in today.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Mark on how well you think you have met today’s success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why!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RAG 123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999640"/>
            <a:ext cx="8064896" cy="203132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I can name the 3 types of secondary storage.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I can explain Moore's law and how each of the types of secondary storage store binary digits.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I can explain how Moore's law has improved computer storage over the last 50 years.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5157191"/>
            <a:ext cx="3684022" cy="16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r>
              <a:rPr lang="en-GB" sz="4000" dirty="0"/>
              <a:t>How do computers store data?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106066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Optical Storage </a:t>
            </a:r>
            <a:r>
              <a:rPr lang="en-GB" dirty="0"/>
              <a:t>is a laser is used to burn marks on a disk – 1s are a burn mark and 0s are not.</a:t>
            </a:r>
            <a:endParaRPr lang="en-GB" b="1" dirty="0">
              <a:solidFill>
                <a:srgbClr val="BB2031"/>
              </a:solidFill>
            </a:endParaRPr>
          </a:p>
          <a:p>
            <a:endParaRPr lang="en-GB" dirty="0">
              <a:solidFill>
                <a:srgbClr val="BB2031"/>
              </a:solidFill>
            </a:endParaRPr>
          </a:p>
          <a:p>
            <a:r>
              <a:rPr lang="en-GB" dirty="0"/>
              <a:t>CDs &amp; DVDs are read using a </a:t>
            </a:r>
            <a:r>
              <a:rPr lang="en-GB" b="1" dirty="0">
                <a:solidFill>
                  <a:srgbClr val="BB2031"/>
                </a:solidFill>
              </a:rPr>
              <a:t>RED laser</a:t>
            </a:r>
          </a:p>
          <a:p>
            <a:endParaRPr lang="en-GB" b="1" dirty="0">
              <a:solidFill>
                <a:srgbClr val="BB2031"/>
              </a:solidFill>
            </a:endParaRPr>
          </a:p>
          <a:p>
            <a:r>
              <a:rPr lang="en-GB" dirty="0"/>
              <a:t>Blue Ray discs are read using a </a:t>
            </a:r>
            <a:r>
              <a:rPr lang="en-GB" b="1" dirty="0">
                <a:solidFill>
                  <a:srgbClr val="0070C0"/>
                </a:solidFill>
              </a:rPr>
              <a:t>BLUE laser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99539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Magnetic Storage </a:t>
            </a:r>
            <a:r>
              <a:rPr lang="en-GB" dirty="0"/>
              <a:t>is any device where the data is stored using magnetised Iron. </a:t>
            </a:r>
          </a:p>
          <a:p>
            <a:r>
              <a:rPr lang="en-GB" dirty="0"/>
              <a:t>When the reader passes over the area to be read, if the section is magnetic it reads a 1, otherwise it reads a 0.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05372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Solid State Storage </a:t>
            </a:r>
            <a:r>
              <a:rPr lang="en-GB" dirty="0"/>
              <a:t>is any device where the data is stored can be read without any moving parts.</a:t>
            </a:r>
          </a:p>
          <a:p>
            <a:endParaRPr lang="en-GB" dirty="0"/>
          </a:p>
          <a:p>
            <a:r>
              <a:rPr lang="en-GB" dirty="0"/>
              <a:t>They use tiny transistors – if the transistor is ‘on’ it is a 1, if it is ‘off’ it is a 0.</a:t>
            </a:r>
          </a:p>
          <a:p>
            <a:endParaRPr lang="en-GB" dirty="0">
              <a:solidFill>
                <a:srgbClr val="BB2031"/>
              </a:solidFill>
            </a:endParaRPr>
          </a:p>
          <a:p>
            <a:r>
              <a:rPr lang="en-GB" dirty="0">
                <a:solidFill>
                  <a:srgbClr val="BB2031"/>
                </a:solidFill>
              </a:rPr>
              <a:t>Because there are no moving parts, solid state stays cooler &amp; is generally more reliable!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5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fld id="{B4A8C577-7403-4989-9318-96726CFE0026}" type="datetime1">
              <a:rPr lang="en-GB" b="1" u="sng"/>
              <a:pPr marL="0" indent="0" algn="r">
                <a:buNone/>
              </a:pPr>
              <a:t>23/09/2020</a:t>
            </a:fld>
            <a:endParaRPr lang="en-GB" b="1" u="sng" dirty="0"/>
          </a:p>
          <a:p>
            <a:pPr marL="0" indent="0" algn="ctr">
              <a:buNone/>
            </a:pPr>
            <a:r>
              <a:rPr lang="en-GB" b="1" u="sng" dirty="0"/>
              <a:t>How do computers use binary to store data?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 today’s title and date to your learning diary.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Answer the following question in your learning diary:</a:t>
            </a:r>
          </a:p>
          <a:p>
            <a:pPr marL="987425" indent="0">
              <a:buNone/>
            </a:pPr>
            <a:r>
              <a:rPr lang="en-GB" i="1" dirty="0"/>
              <a:t>Can you write down the numbers 1-10 in binary? Can you explain why they are written like this?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3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802953"/>
            <a:ext cx="8064896" cy="1176409"/>
          </a:xfrm>
        </p:spPr>
        <p:txBody>
          <a:bodyPr>
            <a:noAutofit/>
          </a:bodyPr>
          <a:lstStyle/>
          <a:p>
            <a:r>
              <a:rPr lang="en-GB" sz="3600" dirty="0"/>
              <a:t>How Does A Computer Understand Numbers?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 humans count they can use 10 different digits (0-9). This is known as </a:t>
            </a:r>
            <a:r>
              <a:rPr lang="en-GB" b="1" dirty="0"/>
              <a:t>denary</a:t>
            </a:r>
            <a:r>
              <a:rPr lang="en-GB" dirty="0"/>
              <a:t> counting.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Computers can only use 2 digits (1 and 0 - more on this next lesson). This is known as </a:t>
            </a:r>
            <a:r>
              <a:rPr lang="en-GB" b="1" dirty="0"/>
              <a:t>binary</a:t>
            </a:r>
            <a:r>
              <a:rPr lang="en-GB" dirty="0"/>
              <a:t> counting.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means we have to find a way to convert denary numbers (human) to binary (computers)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120469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/>
              <a:t>Converting binary to denary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help us do this we can use a binary conversion table.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then just need to add up how many numbers have a 1 in them (</a:t>
            </a:r>
            <a:r>
              <a:rPr lang="en-GB" dirty="0" err="1"/>
              <a:t>eg</a:t>
            </a:r>
            <a:r>
              <a:rPr lang="en-GB" dirty="0"/>
              <a:t> in the example above it would be 32 + 16 + 4 + 1 = 53)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08303"/>
              </p:ext>
            </p:extLst>
          </p:nvPr>
        </p:nvGraphicFramePr>
        <p:xfrm>
          <a:off x="683568" y="2420888"/>
          <a:ext cx="763284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>
                  <a:extLst>
                    <a:ext uri="{9D8B030D-6E8A-4147-A177-3AD203B41FA5}">
                      <a16:colId xmlns:a16="http://schemas.microsoft.com/office/drawing/2014/main" val="2849346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215662426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7411361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1567635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03461302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39062943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24735382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44192249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5556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8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73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/>
              <a:t>Converting denary to 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We can also use our binary conversion table to help us 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follow these steps</a:t>
            </a:r>
          </a:p>
          <a:p>
            <a:pPr marL="514350" indent="-514350">
              <a:buAutoNum type="arabicParenR"/>
            </a:pPr>
            <a:r>
              <a:rPr lang="en-GB" dirty="0"/>
              <a:t>Take your denary number (</a:t>
            </a:r>
            <a:r>
              <a:rPr lang="en-GB" dirty="0" err="1"/>
              <a:t>eg</a:t>
            </a:r>
            <a:r>
              <a:rPr lang="en-GB" dirty="0"/>
              <a:t> 199)</a:t>
            </a:r>
          </a:p>
          <a:p>
            <a:pPr marL="514350" indent="-514350">
              <a:buAutoNum type="arabicParenR"/>
            </a:pPr>
            <a:r>
              <a:rPr lang="en-GB" dirty="0"/>
              <a:t>Start at the far left  - can 128 be taken away from 199? If it can, do that and record a 1 in that column.</a:t>
            </a:r>
          </a:p>
          <a:p>
            <a:pPr marL="514350" indent="-514350">
              <a:buAutoNum type="arabicParenR"/>
            </a:pPr>
            <a:r>
              <a:rPr lang="en-GB" dirty="0"/>
              <a:t>Now repeat for 64 – can 64 be taken away from 71? It can, so do that and record a 1 in that column.</a:t>
            </a:r>
          </a:p>
          <a:p>
            <a:pPr marL="514350" indent="-514350">
              <a:buAutoNum type="arabicParenR"/>
            </a:pPr>
            <a:r>
              <a:rPr lang="en-GB" dirty="0"/>
              <a:t>Try again for 32 – can 32 be taken away from 7? It can’t so record a 9 in that column and move on.</a:t>
            </a:r>
          </a:p>
          <a:p>
            <a:pPr marL="514350" indent="-514350">
              <a:buAutoNum type="arabicParenR"/>
            </a:pPr>
            <a:r>
              <a:rPr lang="en-GB" dirty="0"/>
              <a:t>Repeat these steps for the 16, 8, 4, 2 and 1 columns.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01472"/>
              </p:ext>
            </p:extLst>
          </p:nvPr>
        </p:nvGraphicFramePr>
        <p:xfrm>
          <a:off x="765920" y="2204864"/>
          <a:ext cx="763284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>
                  <a:extLst>
                    <a:ext uri="{9D8B030D-6E8A-4147-A177-3AD203B41FA5}">
                      <a16:colId xmlns:a16="http://schemas.microsoft.com/office/drawing/2014/main" val="2849346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215662426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7411361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1567635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03461302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39062943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24735382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44192249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5556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8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4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33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Task 1 – Converting binary to denary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776328"/>
            <a:ext cx="8229600" cy="151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Can you explain in your own words how to convert binary to denary and vice versa?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520" y="4581128"/>
            <a:ext cx="3612014" cy="19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33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Task 2 – Converting binary to denary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776328"/>
            <a:ext cx="8229600" cy="151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all of the tasks on the binary conversion worksheet.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2296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b="1" dirty="0"/>
          </a:p>
          <a:p>
            <a:pPr>
              <a:tabLst>
                <a:tab pos="1430338" algn="l"/>
              </a:tabLst>
            </a:pPr>
            <a:r>
              <a:rPr lang="en-GB" dirty="0"/>
              <a:t>After doing the initial tasks complete all of the depth tasks on the worksheet. 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402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Task 1 – Answers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4"/>
            <a:ext cx="1296144" cy="410445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GB" sz="3200" dirty="0"/>
              <a:t>176</a:t>
            </a:r>
          </a:p>
          <a:p>
            <a:pPr marL="514350" indent="-514350">
              <a:buAutoNum type="arabicParenR"/>
            </a:pPr>
            <a:r>
              <a:rPr lang="en-GB" sz="3200" dirty="0"/>
              <a:t>15</a:t>
            </a:r>
          </a:p>
          <a:p>
            <a:pPr marL="514350" indent="-514350">
              <a:buAutoNum type="arabicParenR"/>
            </a:pPr>
            <a:r>
              <a:rPr lang="en-GB" sz="3200" dirty="0"/>
              <a:t>170</a:t>
            </a:r>
          </a:p>
          <a:p>
            <a:pPr marL="514350" indent="-514350">
              <a:buAutoNum type="arabicParenR"/>
            </a:pPr>
            <a:r>
              <a:rPr lang="en-GB" sz="3200" dirty="0"/>
              <a:t>252</a:t>
            </a:r>
          </a:p>
          <a:p>
            <a:pPr marL="514350" indent="-514350">
              <a:buAutoNum type="arabicParenR"/>
            </a:pPr>
            <a:r>
              <a:rPr lang="en-GB" sz="3200" dirty="0"/>
              <a:t>10</a:t>
            </a:r>
          </a:p>
          <a:p>
            <a:pPr marL="514350" indent="-514350">
              <a:buAutoNum type="arabicParenR"/>
            </a:pPr>
            <a:r>
              <a:rPr lang="en-GB" sz="3200" dirty="0"/>
              <a:t>204</a:t>
            </a:r>
          </a:p>
          <a:p>
            <a:pPr marL="514350" indent="-514350">
              <a:buAutoNum type="arabicParenR"/>
            </a:pPr>
            <a:r>
              <a:rPr lang="en-GB" sz="3200" dirty="0"/>
              <a:t>85</a:t>
            </a:r>
          </a:p>
          <a:p>
            <a:pPr marL="514350" indent="-514350">
              <a:buAutoNum type="arabicParenR"/>
            </a:pPr>
            <a:r>
              <a:rPr lang="en-GB" sz="3200" dirty="0"/>
              <a:t>191</a:t>
            </a:r>
          </a:p>
          <a:p>
            <a:pPr marL="514350" indent="-514350">
              <a:buAutoNum type="arabicParenR"/>
            </a:pPr>
            <a:r>
              <a:rPr lang="en-GB" sz="3200" dirty="0"/>
              <a:t>142</a:t>
            </a:r>
          </a:p>
          <a:p>
            <a:pPr marL="514350" indent="-514350">
              <a:buAutoNum type="arabicParenR"/>
            </a:pPr>
            <a:r>
              <a:rPr lang="en-GB" sz="3200" dirty="0"/>
              <a:t>177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1731" y="5103674"/>
            <a:ext cx="8229600" cy="193899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sz="2400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sz="2400" b="1" dirty="0"/>
          </a:p>
          <a:p>
            <a:pPr>
              <a:tabLst>
                <a:tab pos="1430338" algn="l"/>
              </a:tabLst>
            </a:pPr>
            <a:r>
              <a:rPr lang="en-GB" sz="2400" dirty="0"/>
              <a:t>21) 10011100		23) 10010000</a:t>
            </a:r>
          </a:p>
          <a:p>
            <a:pPr>
              <a:tabLst>
                <a:tab pos="1430338" algn="l"/>
              </a:tabLst>
            </a:pPr>
            <a:r>
              <a:rPr lang="en-GB" sz="2400" dirty="0"/>
              <a:t>22) 11111011			24) 11011100</a:t>
            </a:r>
          </a:p>
          <a:p>
            <a:pPr>
              <a:tabLst>
                <a:tab pos="1430338" algn="l"/>
              </a:tabLst>
            </a:pPr>
            <a:r>
              <a:rPr lang="en-GB" sz="2400" b="1" dirty="0"/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43808" y="1128908"/>
            <a:ext cx="2808312" cy="410445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11) 1111 0010</a:t>
            </a:r>
          </a:p>
          <a:p>
            <a:pPr marL="0" indent="0">
              <a:buNone/>
            </a:pPr>
            <a:r>
              <a:rPr lang="en-GB" sz="3200" dirty="0"/>
              <a:t>12) 0000 1101</a:t>
            </a:r>
          </a:p>
          <a:p>
            <a:pPr marL="0" indent="0">
              <a:buNone/>
            </a:pPr>
            <a:r>
              <a:rPr lang="en-GB" sz="3200" dirty="0"/>
              <a:t>13) 0100 0000</a:t>
            </a:r>
          </a:p>
          <a:p>
            <a:pPr marL="0" indent="0">
              <a:buNone/>
            </a:pPr>
            <a:r>
              <a:rPr lang="en-GB" sz="3200" dirty="0"/>
              <a:t>14) 0111 0001</a:t>
            </a:r>
          </a:p>
          <a:p>
            <a:pPr marL="0" indent="0">
              <a:buNone/>
            </a:pPr>
            <a:r>
              <a:rPr lang="en-GB" sz="3200" dirty="0"/>
              <a:t>15) 1000 1101</a:t>
            </a:r>
          </a:p>
          <a:p>
            <a:pPr marL="0" indent="0">
              <a:buNone/>
            </a:pPr>
            <a:r>
              <a:rPr lang="en-GB" sz="3200" dirty="0"/>
              <a:t>16) 0001 0011</a:t>
            </a:r>
          </a:p>
          <a:p>
            <a:pPr marL="0" indent="0">
              <a:buNone/>
            </a:pPr>
            <a:r>
              <a:rPr lang="en-GB" sz="3200" dirty="0"/>
              <a:t>17) 1101 1110</a:t>
            </a:r>
          </a:p>
          <a:p>
            <a:pPr marL="0" indent="0">
              <a:buNone/>
            </a:pPr>
            <a:r>
              <a:rPr lang="en-GB" sz="3200" dirty="0"/>
              <a:t>18) 1100 0110</a:t>
            </a:r>
          </a:p>
          <a:p>
            <a:pPr marL="0" indent="0">
              <a:buNone/>
            </a:pPr>
            <a:r>
              <a:rPr lang="en-GB" sz="3200" dirty="0"/>
              <a:t>19) 1100 0111</a:t>
            </a:r>
          </a:p>
          <a:p>
            <a:pPr marL="0" indent="0">
              <a:buNone/>
            </a:pPr>
            <a:r>
              <a:rPr lang="en-GB" sz="3200" dirty="0"/>
              <a:t>20) 1000 0011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24" y="1500099"/>
            <a:ext cx="3903307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2664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Mark on the effort you think you have put in today.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Mark on how well you think you have met today’s success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why!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RAG 123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3212976"/>
            <a:ext cx="8064896" cy="175432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I can recall how to count to 16 in binary.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I can explain how to convert denary to binary and vice versa (up to 255).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I can explain how to add 2 8-bit binary numbers.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5052788"/>
            <a:ext cx="3107958" cy="18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yfield Theme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7EC12-1EA6-4848-B962-DBE3132F62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42BAE-DAB3-4045-8560-2F88DB808EAF}">
  <ds:schemaRefs>
    <ds:schemaRef ds:uri="e9733c2e-a1d9-48d7-85ec-bf928eec67cb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fedff5c-2b0a-4809-a635-9c7cd6998db2"/>
  </ds:schemaRefs>
</ds:datastoreItem>
</file>

<file path=customXml/itemProps3.xml><?xml version="1.0" encoding="utf-8"?>
<ds:datastoreItem xmlns:ds="http://schemas.openxmlformats.org/officeDocument/2006/customXml" ds:itemID="{EC99FEB5-742B-408D-A88B-1188B795AFB8}"/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1368</Words>
  <Application>Microsoft Office PowerPoint</Application>
  <PresentationFormat>On-screen Show (4:3)</PresentationFormat>
  <Paragraphs>194</Paragraphs>
  <Slides>19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Mayfield Theme</vt:lpstr>
      <vt:lpstr>Lesson Objective</vt:lpstr>
      <vt:lpstr>Starter Task</vt:lpstr>
      <vt:lpstr>How Does A Computer Understand Numbers?</vt:lpstr>
      <vt:lpstr>Converting binary to denary</vt:lpstr>
      <vt:lpstr>Converting denary to binary</vt:lpstr>
      <vt:lpstr>Task 1 – Converting binary to denary</vt:lpstr>
      <vt:lpstr>Task 2 – Converting binary to denary</vt:lpstr>
      <vt:lpstr>Task 1 – Answers</vt:lpstr>
      <vt:lpstr>RAG 123</vt:lpstr>
      <vt:lpstr>Lesson Objective</vt:lpstr>
      <vt:lpstr>Starter Task</vt:lpstr>
      <vt:lpstr>Task 1 – why binary?</vt:lpstr>
      <vt:lpstr>Task 2 – why binary?</vt:lpstr>
      <vt:lpstr>Optical Storage</vt:lpstr>
      <vt:lpstr>Magnetic Storage</vt:lpstr>
      <vt:lpstr>Solid State Storage</vt:lpstr>
      <vt:lpstr>Moore’s Law</vt:lpstr>
      <vt:lpstr>RAG 123</vt:lpstr>
      <vt:lpstr> How do computers store data?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</dc:creator>
  <cp:lastModifiedBy>Clarke-Rebecca</cp:lastModifiedBy>
  <cp:revision>153</cp:revision>
  <cp:lastPrinted>2016-06-20T08:31:25Z</cp:lastPrinted>
  <dcterms:created xsi:type="dcterms:W3CDTF">2014-07-04T14:37:42Z</dcterms:created>
  <dcterms:modified xsi:type="dcterms:W3CDTF">2020-09-23T14:02:04Z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